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0" r:id="rId2"/>
    <p:sldId id="363" r:id="rId3"/>
    <p:sldId id="372" r:id="rId4"/>
    <p:sldId id="385" r:id="rId5"/>
    <p:sldId id="386" r:id="rId6"/>
    <p:sldId id="388" r:id="rId7"/>
    <p:sldId id="389" r:id="rId8"/>
    <p:sldId id="295" r:id="rId9"/>
  </p:sldIdLst>
  <p:sldSz cx="9144000" cy="6858000" type="screen4x3"/>
  <p:notesSz cx="6797675" cy="9926638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5">
          <p15:clr>
            <a:srgbClr val="A4A3A4"/>
          </p15:clr>
        </p15:guide>
        <p15:guide id="2" orient="horz" pos="1172">
          <p15:clr>
            <a:srgbClr val="A4A3A4"/>
          </p15:clr>
        </p15:guide>
        <p15:guide id="3" orient="horz" pos="2056">
          <p15:clr>
            <a:srgbClr val="A4A3A4"/>
          </p15:clr>
        </p15:guide>
        <p15:guide id="4" orient="horz" pos="2872">
          <p15:clr>
            <a:srgbClr val="A4A3A4"/>
          </p15:clr>
        </p15:guide>
        <p15:guide id="5" pos="4384">
          <p15:clr>
            <a:srgbClr val="A4A3A4"/>
          </p15:clr>
        </p15:guide>
        <p15:guide id="6" pos="5465">
          <p15:clr>
            <a:srgbClr val="A4A3A4"/>
          </p15:clr>
        </p15:guide>
        <p15:guide id="7" pos="568">
          <p15:clr>
            <a:srgbClr val="A4A3A4"/>
          </p15:clr>
        </p15:guide>
        <p15:guide id="8" pos="1567">
          <p15:clr>
            <a:srgbClr val="A4A3A4"/>
          </p15:clr>
        </p15:guide>
        <p15:guide id="9" pos="1504">
          <p15:clr>
            <a:srgbClr val="A4A3A4"/>
          </p15:clr>
        </p15:guide>
        <p15:guide id="10" pos="3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86386"/>
    <a:srgbClr val="7E6A2F"/>
    <a:srgbClr val="173765"/>
    <a:srgbClr val="BCB08D"/>
    <a:srgbClr val="344AEE"/>
    <a:srgbClr val="000615"/>
    <a:srgbClr val="877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3975"/>
        <p:guide orient="horz" pos="1172"/>
        <p:guide orient="horz" pos="2056"/>
        <p:guide orient="horz" pos="2872"/>
        <p:guide pos="4384"/>
        <p:guide pos="5465"/>
        <p:guide pos="568"/>
        <p:guide pos="1567"/>
        <p:guide pos="1504"/>
        <p:guide pos="3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0ABDAF-E173-4395-8E63-10A2F7B4CCA9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E57A09-16B1-4D8E-B003-3A3B90C120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94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2D4CD3-C148-45B3-AADB-2056B457663B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BA9406-85E0-47D1-8322-C8EF84879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039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AF06C-F6B6-46D5-B907-D5F95A6D72EE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30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0501F-890A-4666-9D26-69CF00B11275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5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AF06C-F6B6-46D5-B907-D5F95A6D72EE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6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B296-A577-42F8-AACB-8D1336A41D58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1E552E12-2A61-4E04-A20B-0D0B4F9424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A1E1-DD22-47C9-903B-4C964DEFC67F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 smtClean="0">
                <a:solidFill>
                  <a:srgbClr val="03295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7F386A-5E8D-4FAE-95F5-C7373EFA1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6E2D-5D7E-49F4-BD71-518858AA947D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0"/>
          </a:xfrm>
        </p:spPr>
        <p:txBody>
          <a:bodyPr/>
          <a:lstStyle>
            <a:lvl1pPr>
              <a:defRPr smtClean="0">
                <a:solidFill>
                  <a:srgbClr val="03295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C75269-A86B-4520-8F8E-D20F22C14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00B7-C7B6-4DEB-BEAA-D37FD1319F21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E282541B-A435-411A-AA45-52C5E7848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2E07-94B6-416C-A7B0-3C1EAE1BDC82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FA7546F6-D662-4F1B-9AFE-1C06450F4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89B4-CB57-45E3-847C-CCD74D9A09FA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E790C585-ED50-493B-B6BD-81FD1A7167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EFC0-84BC-4956-9E90-AC99EAEDB6A0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963F96A1-10D1-4C3A-8627-EA082ED52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0C33-1AA5-499D-B8E5-3CF0C8668FFE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DC92D7A4-5D68-4366-8114-D3E7ACF39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E5D2-CEC8-4C22-BA43-C3A5ED9BB3B1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C6A45620-833D-4097-A156-086B99494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339F-EB7B-437D-837A-1BD3C3DADE82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ru-RU"/>
              <a:t>|  </a:t>
            </a:r>
            <a:fld id="{965A050D-672E-4DF6-9135-B6FFA11A9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D9EC-3076-483F-BCEE-760B038268DA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4400" y="88900"/>
            <a:ext cx="609600" cy="381000"/>
          </a:xfrm>
        </p:spPr>
        <p:txBody>
          <a:bodyPr/>
          <a:lstStyle>
            <a:lvl1pPr>
              <a:defRPr sz="2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CCACC2-D2B0-4AA9-9676-2CDF309A5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5" descr="top_new3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754313" y="223838"/>
            <a:ext cx="59324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1D0B1B-692D-4B85-9447-604FEAC8AF15}" type="datetime1">
              <a:rPr lang="ru-RU" altLang="ru-RU"/>
              <a:pPr>
                <a:defRPr/>
              </a:pPr>
              <a:t>22.05.2018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32800" y="177800"/>
            <a:ext cx="609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BCB08D"/>
                </a:solidFill>
                <a:latin typeface="Times" pitchFamily="18" charset="0"/>
                <a:cs typeface="Times" pitchFamily="18" charset="0"/>
              </a:defRPr>
            </a:lvl1pPr>
          </a:lstStyle>
          <a:p>
            <a:pPr>
              <a:defRPr/>
            </a:pPr>
            <a:r>
              <a:rPr lang="en-US" altLang="ru-RU"/>
              <a:t>|</a:t>
            </a:r>
            <a:r>
              <a:rPr lang="en-US" altLang="ru-RU">
                <a:solidFill>
                  <a:srgbClr val="032953"/>
                </a:solidFill>
              </a:rPr>
              <a:t>  </a:t>
            </a:r>
            <a:fld id="{2C15E1CA-2864-4C11-9E30-B9695D45D63E}" type="slidenum">
              <a:rPr lang="ru-RU" altLang="ru-RU">
                <a:solidFill>
                  <a:srgbClr val="03295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329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kern="1200">
          <a:solidFill>
            <a:srgbClr val="032953"/>
          </a:solidFill>
          <a:latin typeface="Times"/>
          <a:ea typeface="Arial" charset="0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>
          <a:solidFill>
            <a:srgbClr val="032953"/>
          </a:solidFill>
          <a:latin typeface="Times" panose="02020603050405020304" pitchFamily="18" charset="0"/>
          <a:ea typeface="Arial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rgbClr val="032953"/>
          </a:solidFill>
          <a:latin typeface="Times" panose="02020603050405020304" pitchFamily="18" charset="0"/>
          <a:cs typeface="Times" panose="02020603050405020304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"/>
          <a:ea typeface="Arial" charset="0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"/>
          <a:ea typeface="Times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"/>
          <a:ea typeface="Times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"/>
          <a:ea typeface="Times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4411F54CFC1948A41442E7DA77757860B2CBB512028F2C62B083AE0062512A070D5147D1903801EBeFGD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4787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6876" y="2504627"/>
            <a:ext cx="7391400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УЭО.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уплаты таможенных платежей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Бричева</a:t>
            </a:r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Е.Н.</a:t>
            </a:r>
            <a:endParaRPr lang="en-US" sz="4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23813"/>
            <a:ext cx="21193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3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2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82617" y="1363813"/>
            <a:ext cx="4109743" cy="163449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Институт обеспечения исполнения обязанности по уплате таможенных пошлин, налогов, специальных, антидемпинговых, компенсационных пошлин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65189" y="1363813"/>
            <a:ext cx="4078386" cy="163449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8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Институт обеспечения исполнения обязанностей юридических лиц («реестровое» обеспечение)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65188" y="3099956"/>
            <a:ext cx="2147115" cy="11228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Лица, осуществляющие деятельность в сфере тамож. дела </a:t>
            </a:r>
          </a:p>
          <a:p>
            <a:pPr algn="ctr" eaLnBrk="1" hangingPunct="1"/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(статья 399)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12303" y="3093487"/>
            <a:ext cx="1931271" cy="1088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экономический оператор</a:t>
            </a:r>
          </a:p>
          <a:p>
            <a:pPr algn="ctr" eaLnBrk="1" hangingPunct="1"/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(статья 436)</a:t>
            </a:r>
            <a:endParaRPr kumimoji="0" lang="ru-RU" altLang="ru-RU" sz="1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56577" y="3110829"/>
            <a:ext cx="2335783" cy="1088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Специальные, антидемпинговые, компенсационные </a:t>
            </a:r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пошлины</a:t>
            </a:r>
          </a:p>
          <a:p>
            <a:pPr algn="ctr" eaLnBrk="1" hangingPunct="1"/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(статья 75)</a:t>
            </a:r>
            <a:endParaRPr kumimoji="0" lang="ru-RU" altLang="ru-RU" sz="1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2617" y="3099956"/>
            <a:ext cx="1773960" cy="1088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altLang="ru-RU" sz="1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Таможенные пошлины, </a:t>
            </a:r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  <a:p>
            <a:pPr algn="ctr" eaLnBrk="1" hangingPunct="1"/>
            <a:r>
              <a:rPr kumimoji="0" lang="ru-RU" alt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(Глава 9)</a:t>
            </a:r>
            <a:endParaRPr kumimoji="0" lang="ru-RU" altLang="ru-RU" sz="1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" y="4905288"/>
            <a:ext cx="423350" cy="107597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04651" y="4658447"/>
            <a:ext cx="8342840" cy="156966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исполнения обязанностей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лица, осуществляющего деятельность в сфере таможенного дела,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уполномоченного экономического оператора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обязанности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лица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таможенных пошлин, налогов, специальных, антидемпинговых, компенсационных пошлин, пеней, процентов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когда 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лица возникает обязанность по уплате таких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либо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несет солидарную обязанность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их уплате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3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71186" y="2085072"/>
            <a:ext cx="8757777" cy="584775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товаров до завершения проверки таможенных, иных документов и (или) сведений (статья 121)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1189" y="2806075"/>
            <a:ext cx="8757777" cy="33855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товаров при назначении таможенной экспертизы (статья 122)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1187" y="3313225"/>
            <a:ext cx="8757777" cy="33855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товаров до подачи декларации на товары (статья 120)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1189" y="1536124"/>
            <a:ext cx="8798381" cy="33855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отсрочки или рассрочки уплаты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ввозных таможенных пошлин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58)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0886" y="5555678"/>
            <a:ext cx="8778080" cy="584775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государств-членов могут устанавливаться иные случаи, когда обеспечивается исполнение обязанности по уплате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таможенных пошлин, налогов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1037" y="3804191"/>
            <a:ext cx="8757778" cy="584775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процедура таможенного транзита (статья 143) – в отношении иностранных товаров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50885" y="5007412"/>
            <a:ext cx="8778079" cy="33855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процедуру переработки вне таможенной территории (статья 177)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61037" y="4525193"/>
            <a:ext cx="8757778" cy="33855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процедура таможенного транзита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304) – в отношении товаров Союза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40734" y="6304080"/>
            <a:ext cx="4034755" cy="307777"/>
          </a:xfrm>
          <a:prstGeom prst="rect">
            <a:avLst/>
          </a:prstGeom>
          <a:ln w="19050">
            <a:noFill/>
          </a:ln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УЭО, имеющих свидетельство 1 и 3 типа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29775" y="6196360"/>
            <a:ext cx="4389040" cy="523220"/>
          </a:xfrm>
          <a:prstGeom prst="rect">
            <a:avLst/>
          </a:prstGeom>
          <a:ln w="19050">
            <a:noFill/>
          </a:ln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Для УЭО, имеющих свидетельство 2 и 3 типа для случая отсрочки на 1 месяц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635816" y="43378"/>
            <a:ext cx="5017321" cy="646986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Случаи обеспечения исполнения обязанности по уплате таможенных платежей (ст. 62 – 65, 75)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5" grpId="0" animBg="1"/>
      <p:bldP spid="36" grpId="0" animBg="1"/>
      <p:bldP spid="55" grpId="0" animBg="1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4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635816" y="43378"/>
            <a:ext cx="5017321" cy="646986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Изменение подходов к определению размера «реестрового» обеспечения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2420888"/>
            <a:ext cx="3456384" cy="318837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предоставления наибольшей суммы обеспечения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включении лица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УЭО,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таможенных представителей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реестр таможенных перевозчиков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Крест 24"/>
          <p:cNvSpPr/>
          <p:nvPr/>
        </p:nvSpPr>
        <p:spPr>
          <a:xfrm>
            <a:off x="5220168" y="3553617"/>
            <a:ext cx="864000" cy="864000"/>
          </a:xfrm>
          <a:prstGeom prst="plus">
            <a:avLst>
              <a:gd name="adj" fmla="val 32810"/>
            </a:avLst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58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pic>
        <p:nvPicPr>
          <p:cNvPr id="1033" name="Picture 9" descr="C:\Users\pavlyuchenkov\Desktop\depositphotos_30521217-Euro-symbol--with-falling-arro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9" b="98828" l="4395" r="97754">
                        <a14:foregroundMark x1="39453" y1="59277" x2="39453" y2="59277"/>
                        <a14:foregroundMark x1="40234" y1="42383" x2="40234" y2="42383"/>
                        <a14:foregroundMark x1="47656" y1="36328" x2="47656" y2="36328"/>
                        <a14:foregroundMark x1="51074" y1="46777" x2="51074" y2="46777"/>
                        <a14:foregroundMark x1="71875" y1="53613" x2="71875" y2="53613"/>
                        <a14:foregroundMark x1="67285" y1="62695" x2="67285" y2="62695"/>
                        <a14:foregroundMark x1="29883" y1="62500" x2="29883" y2="62500"/>
                        <a14:foregroundMark x1="32031" y1="40039" x2="32031" y2="40039"/>
                        <a14:foregroundMark x1="56738" y1="9961" x2="56738" y2="9961"/>
                        <a14:foregroundMark x1="72070" y1="27734" x2="72070" y2="27734"/>
                        <a14:foregroundMark x1="69922" y1="31152" x2="69922" y2="31152"/>
                        <a14:foregroundMark x1="68555" y1="47363" x2="68555" y2="47363"/>
                        <a14:foregroundMark x1="69629" y1="48242" x2="69629" y2="48242"/>
                        <a14:foregroundMark x1="70703" y1="40234" x2="77637" y2="14551"/>
                        <a14:foregroundMark x1="44141" y1="9766" x2="69922" y2="10840"/>
                        <a14:foregroundMark x1="40527" y1="9961" x2="30957" y2="44336"/>
                        <a14:foregroundMark x1="29883" y1="45898" x2="21289" y2="43750"/>
                        <a14:foregroundMark x1="38379" y1="83691" x2="19922" y2="43066"/>
                        <a14:foregroundMark x1="39453" y1="83691" x2="73535" y2="55371"/>
                        <a14:foregroundMark x1="19336" y1="43457" x2="19336" y2="43457"/>
                        <a14:foregroundMark x1="19141" y1="43750" x2="37891" y2="86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829938"/>
            <a:ext cx="4407374" cy="44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узел 2"/>
          <p:cNvSpPr/>
          <p:nvPr/>
        </p:nvSpPr>
        <p:spPr>
          <a:xfrm>
            <a:off x="2915816" y="1628800"/>
            <a:ext cx="720000" cy="720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707824" y="1738173"/>
            <a:ext cx="4860111" cy="610627"/>
            <a:chOff x="5991030" y="1051049"/>
            <a:chExt cx="2235168" cy="82673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991030" y="1051049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млн.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течение 2-х лет без приостановления деятельности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Блок-схема: узел 28"/>
          <p:cNvSpPr/>
          <p:nvPr/>
        </p:nvSpPr>
        <p:spPr>
          <a:xfrm>
            <a:off x="2969816" y="2780960"/>
            <a:ext cx="612000" cy="612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710399" y="2782333"/>
            <a:ext cx="4860111" cy="610627"/>
            <a:chOff x="5991030" y="1051048"/>
            <a:chExt cx="2235168" cy="82673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3-го года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Блок-схема: узел 32"/>
          <p:cNvSpPr/>
          <p:nvPr/>
        </p:nvSpPr>
        <p:spPr>
          <a:xfrm>
            <a:off x="3023816" y="3861136"/>
            <a:ext cx="504000" cy="504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707904" y="3807822"/>
            <a:ext cx="4860111" cy="610627"/>
            <a:chOff x="5991030" y="1051048"/>
            <a:chExt cx="2235168" cy="82673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5-го года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Блок-схема: узел 36"/>
          <p:cNvSpPr/>
          <p:nvPr/>
        </p:nvSpPr>
        <p:spPr>
          <a:xfrm>
            <a:off x="3077816" y="4941168"/>
            <a:ext cx="396000" cy="396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707821" y="4833854"/>
            <a:ext cx="4860111" cy="610627"/>
            <a:chOff x="5991030" y="1051048"/>
            <a:chExt cx="2235168" cy="82673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6-го года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Блок-схема: узел 40"/>
          <p:cNvSpPr/>
          <p:nvPr/>
        </p:nvSpPr>
        <p:spPr>
          <a:xfrm>
            <a:off x="3131816" y="5949312"/>
            <a:ext cx="288000" cy="288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707824" y="5753281"/>
            <a:ext cx="4860111" cy="610627"/>
            <a:chOff x="5991030" y="1051048"/>
            <a:chExt cx="2235168" cy="82673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7-го года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247650" y="979136"/>
            <a:ext cx="8543051" cy="646986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Определение размера «реестрового» обеспечения при включении лиц в реестр УЭО с выдачей свидетельства 1-го типа (ст. 436)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5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47650" y="979136"/>
            <a:ext cx="8543051" cy="919401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Определение размера «реестрового» обеспечения для лиц, которым статус УЭО был присвоен в соответствии с ТК ТС, при их включении в реестр УЭО с выдачей свидетельства 1-го типа (ст. 465)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pavlyuchenkov\Desktop\depositphotos_30521217-Euro-symbol--with-falling-arro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9" b="98828" l="4395" r="97754">
                        <a14:foregroundMark x1="39453" y1="59277" x2="39453" y2="59277"/>
                        <a14:foregroundMark x1="40234" y1="42383" x2="40234" y2="42383"/>
                        <a14:foregroundMark x1="47656" y1="36328" x2="47656" y2="36328"/>
                        <a14:foregroundMark x1="51074" y1="46777" x2="51074" y2="46777"/>
                        <a14:foregroundMark x1="71875" y1="53613" x2="71875" y2="53613"/>
                        <a14:foregroundMark x1="67285" y1="62695" x2="67285" y2="62695"/>
                        <a14:foregroundMark x1="29883" y1="62500" x2="29883" y2="62500"/>
                        <a14:foregroundMark x1="32031" y1="40039" x2="32031" y2="40039"/>
                        <a14:foregroundMark x1="56738" y1="9961" x2="56738" y2="9961"/>
                        <a14:foregroundMark x1="72070" y1="27734" x2="72070" y2="27734"/>
                        <a14:foregroundMark x1="69922" y1="31152" x2="69922" y2="31152"/>
                        <a14:foregroundMark x1="68555" y1="47363" x2="68555" y2="47363"/>
                        <a14:foregroundMark x1="69629" y1="48242" x2="69629" y2="48242"/>
                        <a14:foregroundMark x1="70703" y1="40234" x2="77637" y2="14551"/>
                        <a14:foregroundMark x1="44141" y1="9766" x2="69922" y2="10840"/>
                        <a14:foregroundMark x1="40527" y1="9961" x2="30957" y2="44336"/>
                        <a14:foregroundMark x1="29883" y1="45898" x2="21289" y2="43750"/>
                        <a14:foregroundMark x1="38379" y1="83691" x2="19922" y2="43066"/>
                        <a14:foregroundMark x1="39453" y1="83691" x2="73535" y2="55371"/>
                        <a14:foregroundMark x1="19336" y1="43457" x2="19336" y2="43457"/>
                        <a14:foregroundMark x1="19141" y1="43750" x2="37891" y2="86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558" y="2413934"/>
            <a:ext cx="4407374" cy="44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Блок-схема: узел 28"/>
          <p:cNvSpPr/>
          <p:nvPr/>
        </p:nvSpPr>
        <p:spPr>
          <a:xfrm>
            <a:off x="2969816" y="2780960"/>
            <a:ext cx="612000" cy="612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710399" y="2782333"/>
            <a:ext cx="4860111" cy="610627"/>
            <a:chOff x="5991030" y="1051048"/>
            <a:chExt cx="2235168" cy="82673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свидетельство не приостанавливалось в течение 2-х лет со дня включения в старый реестр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Блок-схема: узел 32"/>
          <p:cNvSpPr/>
          <p:nvPr/>
        </p:nvSpPr>
        <p:spPr>
          <a:xfrm>
            <a:off x="3023816" y="3861136"/>
            <a:ext cx="504000" cy="504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707904" y="3807822"/>
            <a:ext cx="4860111" cy="610627"/>
            <a:chOff x="5991030" y="1051048"/>
            <a:chExt cx="2235168" cy="82673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свидетельство не приостанавливалось в течение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4-х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 со дня включения в старый реестр</a:t>
              </a:r>
            </a:p>
          </p:txBody>
        </p:sp>
      </p:grpSp>
      <p:sp>
        <p:nvSpPr>
          <p:cNvPr id="37" name="Блок-схема: узел 36"/>
          <p:cNvSpPr/>
          <p:nvPr/>
        </p:nvSpPr>
        <p:spPr>
          <a:xfrm>
            <a:off x="3077816" y="4941168"/>
            <a:ext cx="396000" cy="396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707821" y="4833854"/>
            <a:ext cx="4860111" cy="610627"/>
            <a:chOff x="5991030" y="1051048"/>
            <a:chExt cx="2235168" cy="82673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свидетельство не приостанавливалось в течение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5-ти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 со дня включения в старый реестр</a:t>
              </a:r>
            </a:p>
          </p:txBody>
        </p:sp>
      </p:grpSp>
      <p:sp>
        <p:nvSpPr>
          <p:cNvPr id="41" name="Блок-схема: узел 40"/>
          <p:cNvSpPr/>
          <p:nvPr/>
        </p:nvSpPr>
        <p:spPr>
          <a:xfrm>
            <a:off x="3131816" y="5949312"/>
            <a:ext cx="288000" cy="288000"/>
          </a:xfrm>
          <a:prstGeom prst="flowChartConnector">
            <a:avLst/>
          </a:prstGeom>
          <a:ln w="3175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707824" y="5753281"/>
            <a:ext cx="4860111" cy="610627"/>
            <a:chOff x="5991030" y="1051048"/>
            <a:chExt cx="2235168" cy="82673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991030" y="1051048"/>
              <a:ext cx="2235168" cy="8267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5991030" y="1051049"/>
              <a:ext cx="2235168" cy="53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</a:t>
              </a:r>
              <a:r>
                <a:rPr lang="ru-RU" sz="16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евро</a:t>
              </a: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свидетельство не приостанавливалось в течение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6-ти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 со дня включения в старый реестр</a:t>
              </a: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3635816" y="43378"/>
            <a:ext cx="5017321" cy="646986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Изменение подходов к определению размера «реестрового» обеспечения</a:t>
            </a:r>
            <a:endParaRPr lang="ru-RU" altLang="ru-RU" sz="16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6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кругленный прямоугольник 44"/>
          <p:cNvSpPr/>
          <p:nvPr/>
        </p:nvSpPr>
        <p:spPr>
          <a:xfrm>
            <a:off x="3542478" y="-24726"/>
            <a:ext cx="5017321" cy="919401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Особенности возникновения и прекращения обязанности по уплате платежей при выпуске товаров до подачи декларации на товары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95900"/>
              </p:ext>
            </p:extLst>
          </p:nvPr>
        </p:nvGraphicFramePr>
        <p:xfrm>
          <a:off x="357101" y="1399922"/>
          <a:ext cx="8633149" cy="467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Обязанность возникает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Обязанность прекращается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помещаемых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помещенных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момента регистрации заявления о выпуске товаров до подачи ДТ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признание факта уничтожения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т/о электронного документа либо проставление отметок о выпуске, если применены льготы, не сопряженные с ограничениями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 в выпуске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уплата таможенных платежей  и направление т/о электронного документа либо проставление отметок о выпуске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конфискация или обращение в собственность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конфискация или обращение в собственность государства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задержание товаров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обстоятельства, указанные в п. 4 ст. 136 - если применены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льготы, сопряженные с ограничениями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лет, иной срок,  уплата, помещение под процедуру уничтожения, отказа в пользу государства, реэкспорта, конфискация…)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на ВХ или помещение под таможенную процедуру товаров, которые были изъяты или арестованы в ходе производства по уголовному делу или делу об АП и по которым принято решение об их возврате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(NEW)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обстоятельства, указанные в п. 6 ст. 136 - если применены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ввозных таможенных пошлин ниже ЕТТ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(уплата, 5 лет, иной срок, помещение под процедуру отказа в пользу государства, уничтожения, реэкспорта, конфискация…)</a:t>
                      </a: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59800" y="211138"/>
            <a:ext cx="525463" cy="3810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AEBD19F-DC43-4399-8039-821AEBAD2A64}" type="slidenum">
              <a:rPr lang="ru-RU" altLang="ru-RU" sz="2400" b="1">
                <a:solidFill>
                  <a:srgbClr val="002060"/>
                </a:solidFill>
                <a:ea typeface="Arial" charset="0"/>
              </a:rPr>
              <a:pPr algn="ctr"/>
              <a:t>7</a:t>
            </a:fld>
            <a:endParaRPr lang="ru-RU" altLang="ru-RU" sz="2400" b="1">
              <a:solidFill>
                <a:srgbClr val="002060"/>
              </a:solidFill>
              <a:ea typeface="Arial" charset="0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12713"/>
            <a:ext cx="8778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кругленный прямоугольник 44"/>
          <p:cNvSpPr/>
          <p:nvPr/>
        </p:nvSpPr>
        <p:spPr>
          <a:xfrm>
            <a:off x="3542478" y="-24726"/>
            <a:ext cx="5017321" cy="919401"/>
          </a:xfrm>
          <a:prstGeom prst="round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Сроки уплаты таможенных платежей при выпуске товаров до подачи декларации на товары. Особенности исчисления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6335" y="1734926"/>
            <a:ext cx="640871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151" y="1657183"/>
            <a:ext cx="4320480" cy="9617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 подана не позднее установленного срока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134" y="2880504"/>
            <a:ext cx="4284496" cy="6538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- до подачи ДТ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52477" y="1637618"/>
            <a:ext cx="4332737" cy="9617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подана до истечения установленного срока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2477" y="2866934"/>
            <a:ext cx="4332736" cy="667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- последний день установленного срока подачи ДТ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6135" y="3770095"/>
            <a:ext cx="8840343" cy="901986"/>
          </a:xfrm>
          <a:prstGeom prst="roundRect">
            <a:avLst/>
          </a:prstGeom>
          <a:gradFill flip="none" rotWithShape="1">
            <a:gsLst>
              <a:gs pos="46000">
                <a:schemeClr val="accent3">
                  <a:lumMod val="20000"/>
                  <a:lumOff val="80000"/>
                </a:schemeClr>
              </a:gs>
              <a:gs pos="57000">
                <a:schemeClr val="accent2">
                  <a:lumMod val="20000"/>
                  <a:lumOff val="80000"/>
                </a:schemeClr>
              </a:gs>
            </a:gsLst>
            <a:lin ang="1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таможенно-тарифного регулирования, законодательные акты в сфере налогообложения, ставки специальных, антидемпинговых, компенсационных пошлин и курс валют применяются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 регистрации заявления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выпуске товаров до подачи декларации на товары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2477" y="4831311"/>
            <a:ext cx="4334363" cy="10649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для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исчисления 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исходя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сведений, указанных в заявлении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товара может быть определен на уровне менее 10знаков</a:t>
            </a:r>
          </a:p>
        </p:txBody>
      </p:sp>
    </p:spTree>
    <p:extLst>
      <p:ext uri="{BB962C8B-B14F-4D97-AF65-F5344CB8AC3E}">
        <p14:creationId xmlns:p14="http://schemas.microsoft.com/office/powerpoint/2010/main" val="25759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6876" y="3445934"/>
            <a:ext cx="7391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23813"/>
            <a:ext cx="21193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11601</TotalTime>
  <Words>816</Words>
  <Application>Microsoft Office PowerPoint</Application>
  <PresentationFormat>Экран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Пользователь Windows</cp:lastModifiedBy>
  <cp:revision>989</cp:revision>
  <cp:lastPrinted>2013-04-01T07:38:27Z</cp:lastPrinted>
  <dcterms:created xsi:type="dcterms:W3CDTF">2012-07-25T22:38:51Z</dcterms:created>
  <dcterms:modified xsi:type="dcterms:W3CDTF">2018-05-22T06:44:39Z</dcterms:modified>
</cp:coreProperties>
</file>