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sldIdLst>
    <p:sldId id="272" r:id="rId2"/>
    <p:sldId id="266" r:id="rId3"/>
    <p:sldId id="267" r:id="rId4"/>
    <p:sldId id="260" r:id="rId5"/>
    <p:sldId id="258" r:id="rId6"/>
    <p:sldId id="264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C97A9-F8CF-4878-9B3A-68FB65C433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1EBED3-D5BE-4261-A491-05D8D9746A0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dirty="0" smtClean="0"/>
            <a:t>10 показателей финансовой устойчивости УЭО </a:t>
          </a:r>
        </a:p>
        <a:p>
          <a:pPr algn="ctr"/>
          <a:r>
            <a:rPr lang="ru-RU" sz="1600" dirty="0" smtClean="0"/>
            <a:t>для получения свидетельства 2 или 3 типа </a:t>
          </a:r>
          <a:endParaRPr lang="ru-RU" sz="1600" dirty="0"/>
        </a:p>
      </dgm:t>
    </dgm:pt>
    <dgm:pt modelId="{2BAAA17B-FC4B-444A-8F7F-E99415EDD52C}" type="parTrans" cxnId="{18597417-BC98-4776-AE44-C7D00FB45A19}">
      <dgm:prSet/>
      <dgm:spPr/>
      <dgm:t>
        <a:bodyPr/>
        <a:lstStyle/>
        <a:p>
          <a:endParaRPr lang="ru-RU"/>
        </a:p>
      </dgm:t>
    </dgm:pt>
    <dgm:pt modelId="{1369DDE1-C0F9-47D5-9EB4-69300BCF0F52}" type="sibTrans" cxnId="{18597417-BC98-4776-AE44-C7D00FB45A19}">
      <dgm:prSet/>
      <dgm:spPr/>
      <dgm:t>
        <a:bodyPr/>
        <a:lstStyle/>
        <a:p>
          <a:endParaRPr lang="ru-RU"/>
        </a:p>
      </dgm:t>
    </dgm:pt>
    <dgm:pt modelId="{9B9DF27D-83D8-4598-87F2-6D1AC02E2E80}">
      <dgm:prSet phldrT="[Текст]" custT="1"/>
      <dgm:spPr/>
      <dgm:t>
        <a:bodyPr/>
        <a:lstStyle/>
        <a:p>
          <a:r>
            <a:rPr lang="ru-RU" sz="1600" dirty="0" smtClean="0"/>
            <a:t>Чистые активы</a:t>
          </a:r>
          <a:endParaRPr lang="ru-RU" sz="1600" dirty="0"/>
        </a:p>
      </dgm:t>
    </dgm:pt>
    <dgm:pt modelId="{AD2E9C65-363A-480F-84FC-44E1CA22DA0F}" type="parTrans" cxnId="{D5B741A3-CD1E-496D-99CD-86AE72C458DE}">
      <dgm:prSet/>
      <dgm:spPr/>
      <dgm:t>
        <a:bodyPr/>
        <a:lstStyle/>
        <a:p>
          <a:endParaRPr lang="ru-RU"/>
        </a:p>
      </dgm:t>
    </dgm:pt>
    <dgm:pt modelId="{4517E21F-4D8B-4BBD-A9D9-87150A7589F5}" type="sibTrans" cxnId="{D5B741A3-CD1E-496D-99CD-86AE72C458DE}">
      <dgm:prSet/>
      <dgm:spPr/>
      <dgm:t>
        <a:bodyPr/>
        <a:lstStyle/>
        <a:p>
          <a:endParaRPr lang="ru-RU"/>
        </a:p>
      </dgm:t>
    </dgm:pt>
    <dgm:pt modelId="{76B837BE-7066-4DD2-9199-4010F8558185}">
      <dgm:prSet phldrT="[Текст]" custT="1"/>
      <dgm:spPr/>
      <dgm:t>
        <a:bodyPr/>
        <a:lstStyle/>
        <a:p>
          <a:r>
            <a:rPr lang="ru-RU" sz="1600" dirty="0" smtClean="0"/>
            <a:t>Уставной капитал</a:t>
          </a:r>
          <a:endParaRPr lang="ru-RU" sz="1600" dirty="0"/>
        </a:p>
      </dgm:t>
    </dgm:pt>
    <dgm:pt modelId="{851914F5-2F46-439F-BBD2-1936BD906E7E}" type="parTrans" cxnId="{46335F06-3265-4500-9026-030B5CA475DA}">
      <dgm:prSet/>
      <dgm:spPr/>
      <dgm:t>
        <a:bodyPr/>
        <a:lstStyle/>
        <a:p>
          <a:endParaRPr lang="ru-RU"/>
        </a:p>
      </dgm:t>
    </dgm:pt>
    <dgm:pt modelId="{9595B022-C5D3-4CB6-8898-51F560C5A7B9}" type="sibTrans" cxnId="{46335F06-3265-4500-9026-030B5CA475DA}">
      <dgm:prSet/>
      <dgm:spPr/>
      <dgm:t>
        <a:bodyPr/>
        <a:lstStyle/>
        <a:p>
          <a:endParaRPr lang="ru-RU"/>
        </a:p>
      </dgm:t>
    </dgm:pt>
    <dgm:pt modelId="{5BB749A9-F084-44F1-82D7-4DE9097F1E54}">
      <dgm:prSet phldrT="[Текст]" custT="1"/>
      <dgm:spPr/>
      <dgm:t>
        <a:bodyPr/>
        <a:lstStyle/>
        <a:p>
          <a:r>
            <a:rPr lang="ru-RU" sz="1600" dirty="0" smtClean="0"/>
            <a:t>Остаточная стоимость основных средств</a:t>
          </a:r>
          <a:endParaRPr lang="ru-RU" sz="1600" dirty="0"/>
        </a:p>
      </dgm:t>
    </dgm:pt>
    <dgm:pt modelId="{8FF6E4D4-7EFE-42A2-88CD-2E05C8AC7F8F}" type="parTrans" cxnId="{30B87539-A791-4FB3-9E15-66E77DA0FD30}">
      <dgm:prSet/>
      <dgm:spPr/>
      <dgm:t>
        <a:bodyPr/>
        <a:lstStyle/>
        <a:p>
          <a:endParaRPr lang="ru-RU"/>
        </a:p>
      </dgm:t>
    </dgm:pt>
    <dgm:pt modelId="{7CA241F1-0E6A-4F8A-A56B-FDA25BF8C699}" type="sibTrans" cxnId="{30B87539-A791-4FB3-9E15-66E77DA0FD30}">
      <dgm:prSet/>
      <dgm:spPr/>
      <dgm:t>
        <a:bodyPr/>
        <a:lstStyle/>
        <a:p>
          <a:endParaRPr lang="ru-RU"/>
        </a:p>
      </dgm:t>
    </dgm:pt>
    <dgm:pt modelId="{AD68CF01-43CC-465A-B29B-4652F742E1FE}">
      <dgm:prSet phldrT="[Текст]" custT="1"/>
      <dgm:spPr/>
      <dgm:t>
        <a:bodyPr/>
        <a:lstStyle/>
        <a:p>
          <a:r>
            <a:rPr lang="ru-RU" sz="1600" dirty="0" smtClean="0"/>
            <a:t>Коэффициент автономии</a:t>
          </a:r>
          <a:endParaRPr lang="ru-RU" sz="1600" dirty="0"/>
        </a:p>
      </dgm:t>
    </dgm:pt>
    <dgm:pt modelId="{86E518F7-A394-4ACF-A9D4-E3B8AFB2018F}" type="parTrans" cxnId="{C6C6DE6B-5855-4B59-AF9F-496CD4A8B21C}">
      <dgm:prSet/>
      <dgm:spPr/>
      <dgm:t>
        <a:bodyPr/>
        <a:lstStyle/>
        <a:p>
          <a:endParaRPr lang="ru-RU"/>
        </a:p>
      </dgm:t>
    </dgm:pt>
    <dgm:pt modelId="{1D5CA59C-55BB-41EE-9BD3-2EC30ADB6771}" type="sibTrans" cxnId="{C6C6DE6B-5855-4B59-AF9F-496CD4A8B21C}">
      <dgm:prSet/>
      <dgm:spPr/>
      <dgm:t>
        <a:bodyPr/>
        <a:lstStyle/>
        <a:p>
          <a:endParaRPr lang="ru-RU"/>
        </a:p>
      </dgm:t>
    </dgm:pt>
    <dgm:pt modelId="{6EF04196-21DD-4F6B-841F-5C3685467764}">
      <dgm:prSet phldrT="[Текст]" custT="1"/>
      <dgm:spPr/>
      <dgm:t>
        <a:bodyPr/>
        <a:lstStyle/>
        <a:p>
          <a:r>
            <a:rPr lang="ru-RU" sz="1600" dirty="0" smtClean="0"/>
            <a:t>Коэффициент общей (текущей) ликвидности</a:t>
          </a:r>
          <a:endParaRPr lang="ru-RU" sz="1600" dirty="0"/>
        </a:p>
      </dgm:t>
    </dgm:pt>
    <dgm:pt modelId="{FB3C6C07-ACA4-483D-87A8-1E61BA821339}" type="parTrans" cxnId="{F83BDE2C-BDED-4A71-931F-28C9B04B17FF}">
      <dgm:prSet/>
      <dgm:spPr/>
      <dgm:t>
        <a:bodyPr/>
        <a:lstStyle/>
        <a:p>
          <a:endParaRPr lang="ru-RU"/>
        </a:p>
      </dgm:t>
    </dgm:pt>
    <dgm:pt modelId="{C9C7998F-1EBD-415E-9FA0-306F9D13E610}" type="sibTrans" cxnId="{F83BDE2C-BDED-4A71-931F-28C9B04B17FF}">
      <dgm:prSet/>
      <dgm:spPr/>
      <dgm:t>
        <a:bodyPr/>
        <a:lstStyle/>
        <a:p>
          <a:endParaRPr lang="ru-RU"/>
        </a:p>
      </dgm:t>
    </dgm:pt>
    <dgm:pt modelId="{CE6F7401-D978-4650-9317-88E94E1D46C3}">
      <dgm:prSet phldrT="[Текст]" custT="1"/>
      <dgm:spPr/>
      <dgm:t>
        <a:bodyPr/>
        <a:lstStyle/>
        <a:p>
          <a:r>
            <a:rPr lang="ru-RU" sz="1600" dirty="0" smtClean="0"/>
            <a:t>Коэффициент платежеспособности</a:t>
          </a:r>
          <a:endParaRPr lang="ru-RU" sz="1600" dirty="0"/>
        </a:p>
      </dgm:t>
    </dgm:pt>
    <dgm:pt modelId="{0F784997-6BAF-4F61-A6D5-111176071333}" type="parTrans" cxnId="{502A27E8-0886-48FD-86D1-FAA633DAAD12}">
      <dgm:prSet/>
      <dgm:spPr/>
      <dgm:t>
        <a:bodyPr/>
        <a:lstStyle/>
        <a:p>
          <a:endParaRPr lang="ru-RU"/>
        </a:p>
      </dgm:t>
    </dgm:pt>
    <dgm:pt modelId="{36583E70-97DF-464B-A3F9-66F07E971D95}" type="sibTrans" cxnId="{502A27E8-0886-48FD-86D1-FAA633DAAD12}">
      <dgm:prSet/>
      <dgm:spPr/>
      <dgm:t>
        <a:bodyPr/>
        <a:lstStyle/>
        <a:p>
          <a:endParaRPr lang="ru-RU"/>
        </a:p>
      </dgm:t>
    </dgm:pt>
    <dgm:pt modelId="{4E482920-09CB-4E7E-B215-09CE5FF942D1}">
      <dgm:prSet phldrT="[Текст]" custT="1"/>
      <dgm:spPr/>
      <dgm:t>
        <a:bodyPr/>
        <a:lstStyle/>
        <a:p>
          <a:r>
            <a:rPr lang="ru-RU" sz="1600" dirty="0" smtClean="0"/>
            <a:t>Рентабельность собственного капитала</a:t>
          </a:r>
          <a:endParaRPr lang="ru-RU" sz="1600" dirty="0"/>
        </a:p>
      </dgm:t>
    </dgm:pt>
    <dgm:pt modelId="{56BC0F2F-6649-461B-9C3F-5DFB63088100}" type="parTrans" cxnId="{FCE7C4E9-1349-4996-9F2F-4C5B9E7B2303}">
      <dgm:prSet/>
      <dgm:spPr/>
      <dgm:t>
        <a:bodyPr/>
        <a:lstStyle/>
        <a:p>
          <a:endParaRPr lang="ru-RU"/>
        </a:p>
      </dgm:t>
    </dgm:pt>
    <dgm:pt modelId="{9AB53B40-2BB6-4AF5-9921-9D4DB6540D87}" type="sibTrans" cxnId="{FCE7C4E9-1349-4996-9F2F-4C5B9E7B2303}">
      <dgm:prSet/>
      <dgm:spPr/>
      <dgm:t>
        <a:bodyPr/>
        <a:lstStyle/>
        <a:p>
          <a:endParaRPr lang="ru-RU"/>
        </a:p>
      </dgm:t>
    </dgm:pt>
    <dgm:pt modelId="{FA16D0AF-527B-4F79-A5A1-6055B4541AF1}">
      <dgm:prSet phldrT="[Текст]" custT="1"/>
      <dgm:spPr/>
      <dgm:t>
        <a:bodyPr/>
        <a:lstStyle/>
        <a:p>
          <a:r>
            <a:rPr lang="ru-RU" sz="1600" dirty="0" smtClean="0"/>
            <a:t>Коэффициент финансовой устойчивости</a:t>
          </a:r>
          <a:endParaRPr lang="ru-RU" sz="1600" dirty="0"/>
        </a:p>
      </dgm:t>
    </dgm:pt>
    <dgm:pt modelId="{AE3B327C-35C7-4E2F-8C74-68A3CE719105}" type="parTrans" cxnId="{696559FC-F6A9-419B-84EA-BBC02F4075E6}">
      <dgm:prSet/>
      <dgm:spPr/>
      <dgm:t>
        <a:bodyPr/>
        <a:lstStyle/>
        <a:p>
          <a:endParaRPr lang="ru-RU"/>
        </a:p>
      </dgm:t>
    </dgm:pt>
    <dgm:pt modelId="{D01DFB43-2A88-44E4-A6E2-1B38B64352C2}" type="sibTrans" cxnId="{696559FC-F6A9-419B-84EA-BBC02F4075E6}">
      <dgm:prSet/>
      <dgm:spPr/>
      <dgm:t>
        <a:bodyPr/>
        <a:lstStyle/>
        <a:p>
          <a:endParaRPr lang="ru-RU"/>
        </a:p>
      </dgm:t>
    </dgm:pt>
    <dgm:pt modelId="{10201BE1-D800-44EC-8CE7-D06B282D08C5}">
      <dgm:prSet phldrT="[Текст]" custT="1"/>
      <dgm:spPr/>
      <dgm:t>
        <a:bodyPr/>
        <a:lstStyle/>
        <a:p>
          <a:r>
            <a:rPr lang="ru-RU" sz="1600" dirty="0" smtClean="0"/>
            <a:t>Коэффициент обеспеченности текущей деятельности собственными средствами</a:t>
          </a:r>
          <a:endParaRPr lang="ru-RU" sz="1600" dirty="0"/>
        </a:p>
      </dgm:t>
    </dgm:pt>
    <dgm:pt modelId="{9DF679EF-F7C5-41D0-9C9B-273358AA2BB4}" type="parTrans" cxnId="{016D3E7F-2052-4374-A239-6DA5FB752B53}">
      <dgm:prSet/>
      <dgm:spPr/>
      <dgm:t>
        <a:bodyPr/>
        <a:lstStyle/>
        <a:p>
          <a:endParaRPr lang="ru-RU"/>
        </a:p>
      </dgm:t>
    </dgm:pt>
    <dgm:pt modelId="{36AB0170-5094-45C6-BCE5-47D81989B079}" type="sibTrans" cxnId="{016D3E7F-2052-4374-A239-6DA5FB752B53}">
      <dgm:prSet/>
      <dgm:spPr/>
      <dgm:t>
        <a:bodyPr/>
        <a:lstStyle/>
        <a:p>
          <a:endParaRPr lang="ru-RU"/>
        </a:p>
      </dgm:t>
    </dgm:pt>
    <dgm:pt modelId="{2E4748E1-7764-4E30-BE58-965A5EA2FFA5}">
      <dgm:prSet phldrT="[Текст]" custT="1"/>
      <dgm:spPr/>
      <dgm:t>
        <a:bodyPr/>
        <a:lstStyle/>
        <a:p>
          <a:r>
            <a:rPr lang="ru-RU" sz="1600" dirty="0" smtClean="0"/>
            <a:t>Коэффициент маневренности собственного капитала</a:t>
          </a:r>
          <a:endParaRPr lang="ru-RU" sz="1600" dirty="0"/>
        </a:p>
      </dgm:t>
    </dgm:pt>
    <dgm:pt modelId="{21506A7A-B3E0-4D94-8E6B-44A9D0B3A00B}" type="parTrans" cxnId="{76CAAA8E-964F-4445-8DB2-3168ED120D5B}">
      <dgm:prSet/>
      <dgm:spPr/>
      <dgm:t>
        <a:bodyPr/>
        <a:lstStyle/>
        <a:p>
          <a:endParaRPr lang="ru-RU"/>
        </a:p>
      </dgm:t>
    </dgm:pt>
    <dgm:pt modelId="{2BD550DA-6AC5-4291-B667-B39684CF3C76}" type="sibTrans" cxnId="{76CAAA8E-964F-4445-8DB2-3168ED120D5B}">
      <dgm:prSet/>
      <dgm:spPr/>
      <dgm:t>
        <a:bodyPr/>
        <a:lstStyle/>
        <a:p>
          <a:endParaRPr lang="ru-RU"/>
        </a:p>
      </dgm:t>
    </dgm:pt>
    <dgm:pt modelId="{3E9AF564-F315-419A-ACD3-DAE186AF7C27}">
      <dgm:prSet phldrT="[Текст]" custT="1"/>
      <dgm:spPr/>
      <dgm:t>
        <a:bodyPr/>
        <a:lstStyle/>
        <a:p>
          <a:r>
            <a:rPr lang="ru-RU" sz="1600" b="1" i="1" u="sng" dirty="0" smtClean="0">
              <a:effectLst/>
            </a:rPr>
            <a:t>Абсолютные показатели</a:t>
          </a:r>
          <a:endParaRPr lang="ru-RU" sz="1600" b="1" i="1" u="sng" dirty="0">
            <a:effectLst/>
          </a:endParaRPr>
        </a:p>
      </dgm:t>
    </dgm:pt>
    <dgm:pt modelId="{B4945AE1-830A-4F3F-923B-08123AC0AF63}" type="parTrans" cxnId="{BED912BE-BAB1-493E-8AE1-1089DCC4CA44}">
      <dgm:prSet/>
      <dgm:spPr/>
      <dgm:t>
        <a:bodyPr/>
        <a:lstStyle/>
        <a:p>
          <a:endParaRPr lang="ru-RU"/>
        </a:p>
      </dgm:t>
    </dgm:pt>
    <dgm:pt modelId="{C4D66018-9650-4F67-998E-672F34FCE123}" type="sibTrans" cxnId="{BED912BE-BAB1-493E-8AE1-1089DCC4CA44}">
      <dgm:prSet/>
      <dgm:spPr/>
      <dgm:t>
        <a:bodyPr/>
        <a:lstStyle/>
        <a:p>
          <a:endParaRPr lang="ru-RU"/>
        </a:p>
      </dgm:t>
    </dgm:pt>
    <dgm:pt modelId="{6B24CC0C-EA1E-40F4-9BD6-DBDA65B9D8ED}">
      <dgm:prSet phldrT="[Текст]" custT="1"/>
      <dgm:spPr/>
      <dgm:t>
        <a:bodyPr/>
        <a:lstStyle/>
        <a:p>
          <a:r>
            <a:rPr lang="ru-RU" sz="1600" b="1" i="1" u="sng" dirty="0" smtClean="0"/>
            <a:t>Относительные показатели</a:t>
          </a:r>
          <a:endParaRPr lang="ru-RU" sz="1600" b="1" i="1" u="sng" dirty="0"/>
        </a:p>
      </dgm:t>
    </dgm:pt>
    <dgm:pt modelId="{6C46C7FB-F0D9-4914-A7BC-7F6C0FF46FBC}" type="parTrans" cxnId="{E50B716A-76E0-4B61-A978-C2BD861DC7DE}">
      <dgm:prSet/>
      <dgm:spPr/>
      <dgm:t>
        <a:bodyPr/>
        <a:lstStyle/>
        <a:p>
          <a:endParaRPr lang="ru-RU"/>
        </a:p>
      </dgm:t>
    </dgm:pt>
    <dgm:pt modelId="{A29EFEAB-BB94-4ED8-8922-1292262F5888}" type="sibTrans" cxnId="{E50B716A-76E0-4B61-A978-C2BD861DC7DE}">
      <dgm:prSet/>
      <dgm:spPr/>
      <dgm:t>
        <a:bodyPr/>
        <a:lstStyle/>
        <a:p>
          <a:endParaRPr lang="ru-RU"/>
        </a:p>
      </dgm:t>
    </dgm:pt>
    <dgm:pt modelId="{A080471E-A8B4-4A81-886A-8ED2E00B5402}" type="pres">
      <dgm:prSet presAssocID="{464C97A9-F8CF-4878-9B3A-68FB65C433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57358-E36D-4EAE-8146-1DB0CA93F869}" type="pres">
      <dgm:prSet presAssocID="{E71EBED3-D5BE-4261-A491-05D8D9746A0B}" presName="parentLin" presStyleCnt="0"/>
      <dgm:spPr/>
      <dgm:t>
        <a:bodyPr/>
        <a:lstStyle/>
        <a:p>
          <a:endParaRPr lang="ru-RU"/>
        </a:p>
      </dgm:t>
    </dgm:pt>
    <dgm:pt modelId="{A35F9765-C767-463D-AE12-510B53142E7D}" type="pres">
      <dgm:prSet presAssocID="{E71EBED3-D5BE-4261-A491-05D8D9746A0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DE7993B-7A84-4CDE-8E6D-20628DCF705B}" type="pres">
      <dgm:prSet presAssocID="{E71EBED3-D5BE-4261-A491-05D8D9746A0B}" presName="parentText" presStyleLbl="node1" presStyleIdx="0" presStyleCnt="1" custScaleX="152064" custScaleY="35050" custLinFactNeighborX="-51622" custLinFactNeighborY="-31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CEE49-9395-4AE8-8B44-F8F8EEF39540}" type="pres">
      <dgm:prSet presAssocID="{E71EBED3-D5BE-4261-A491-05D8D9746A0B}" presName="negativeSpace" presStyleCnt="0"/>
      <dgm:spPr/>
      <dgm:t>
        <a:bodyPr/>
        <a:lstStyle/>
        <a:p>
          <a:endParaRPr lang="ru-RU"/>
        </a:p>
      </dgm:t>
    </dgm:pt>
    <dgm:pt modelId="{D77CBD77-0E1B-4A06-987F-8A1F1A9BE0F0}" type="pres">
      <dgm:prSet presAssocID="{E71EBED3-D5BE-4261-A491-05D8D9746A0B}" presName="childText" presStyleLbl="conFgAcc1" presStyleIdx="0" presStyleCnt="1" custScaleY="78195" custLinFactNeighborY="15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D3E7F-2052-4374-A239-6DA5FB752B53}" srcId="{6B24CC0C-EA1E-40F4-9BD6-DBDA65B9D8ED}" destId="{10201BE1-D800-44EC-8CE7-D06B282D08C5}" srcOrd="5" destOrd="0" parTransId="{9DF679EF-F7C5-41D0-9C9B-273358AA2BB4}" sibTransId="{36AB0170-5094-45C6-BCE5-47D81989B079}"/>
    <dgm:cxn modelId="{7FD01E74-4C1B-400A-8241-BA3797E9218E}" type="presOf" srcId="{6B24CC0C-EA1E-40F4-9BD6-DBDA65B9D8ED}" destId="{D77CBD77-0E1B-4A06-987F-8A1F1A9BE0F0}" srcOrd="0" destOrd="4" presId="urn:microsoft.com/office/officeart/2005/8/layout/list1"/>
    <dgm:cxn modelId="{E9E2FE32-3B85-4926-A561-6F4B407134CF}" type="presOf" srcId="{464C97A9-F8CF-4878-9B3A-68FB65C433CF}" destId="{A080471E-A8B4-4A81-886A-8ED2E00B5402}" srcOrd="0" destOrd="0" presId="urn:microsoft.com/office/officeart/2005/8/layout/list1"/>
    <dgm:cxn modelId="{F83BDE2C-BDED-4A71-931F-28C9B04B17FF}" srcId="{6B24CC0C-EA1E-40F4-9BD6-DBDA65B9D8ED}" destId="{6EF04196-21DD-4F6B-841F-5C3685467764}" srcOrd="1" destOrd="0" parTransId="{FB3C6C07-ACA4-483D-87A8-1E61BA821339}" sibTransId="{C9C7998F-1EBD-415E-9FA0-306F9D13E610}"/>
    <dgm:cxn modelId="{30B87539-A791-4FB3-9E15-66E77DA0FD30}" srcId="{3E9AF564-F315-419A-ACD3-DAE186AF7C27}" destId="{5BB749A9-F084-44F1-82D7-4DE9097F1E54}" srcOrd="2" destOrd="0" parTransId="{8FF6E4D4-7EFE-42A2-88CD-2E05C8AC7F8F}" sibTransId="{7CA241F1-0E6A-4F8A-A56B-FDA25BF8C699}"/>
    <dgm:cxn modelId="{F5A1B200-6A02-480A-8292-457AEAB6CAA1}" type="presOf" srcId="{AD68CF01-43CC-465A-B29B-4652F742E1FE}" destId="{D77CBD77-0E1B-4A06-987F-8A1F1A9BE0F0}" srcOrd="0" destOrd="5" presId="urn:microsoft.com/office/officeart/2005/8/layout/list1"/>
    <dgm:cxn modelId="{117BF204-1F13-4B9F-9701-2109FDA36211}" type="presOf" srcId="{E71EBED3-D5BE-4261-A491-05D8D9746A0B}" destId="{CDE7993B-7A84-4CDE-8E6D-20628DCF705B}" srcOrd="1" destOrd="0" presId="urn:microsoft.com/office/officeart/2005/8/layout/list1"/>
    <dgm:cxn modelId="{D5B741A3-CD1E-496D-99CD-86AE72C458DE}" srcId="{3E9AF564-F315-419A-ACD3-DAE186AF7C27}" destId="{9B9DF27D-83D8-4598-87F2-6D1AC02E2E80}" srcOrd="0" destOrd="0" parTransId="{AD2E9C65-363A-480F-84FC-44E1CA22DA0F}" sibTransId="{4517E21F-4D8B-4BBD-A9D9-87150A7589F5}"/>
    <dgm:cxn modelId="{76CAAA8E-964F-4445-8DB2-3168ED120D5B}" srcId="{6B24CC0C-EA1E-40F4-9BD6-DBDA65B9D8ED}" destId="{2E4748E1-7764-4E30-BE58-965A5EA2FFA5}" srcOrd="6" destOrd="0" parTransId="{21506A7A-B3E0-4D94-8E6B-44A9D0B3A00B}" sibTransId="{2BD550DA-6AC5-4291-B667-B39684CF3C76}"/>
    <dgm:cxn modelId="{7E020B87-00F9-492F-A1FF-1DCA0518F153}" type="presOf" srcId="{9B9DF27D-83D8-4598-87F2-6D1AC02E2E80}" destId="{D77CBD77-0E1B-4A06-987F-8A1F1A9BE0F0}" srcOrd="0" destOrd="1" presId="urn:microsoft.com/office/officeart/2005/8/layout/list1"/>
    <dgm:cxn modelId="{BED912BE-BAB1-493E-8AE1-1089DCC4CA44}" srcId="{E71EBED3-D5BE-4261-A491-05D8D9746A0B}" destId="{3E9AF564-F315-419A-ACD3-DAE186AF7C27}" srcOrd="0" destOrd="0" parTransId="{B4945AE1-830A-4F3F-923B-08123AC0AF63}" sibTransId="{C4D66018-9650-4F67-998E-672F34FCE123}"/>
    <dgm:cxn modelId="{46335F06-3265-4500-9026-030B5CA475DA}" srcId="{3E9AF564-F315-419A-ACD3-DAE186AF7C27}" destId="{76B837BE-7066-4DD2-9199-4010F8558185}" srcOrd="1" destOrd="0" parTransId="{851914F5-2F46-439F-BBD2-1936BD906E7E}" sibTransId="{9595B022-C5D3-4CB6-8898-51F560C5A7B9}"/>
    <dgm:cxn modelId="{F6FE5369-9E8E-44A0-B2DE-2DCD9668B7E9}" type="presOf" srcId="{10201BE1-D800-44EC-8CE7-D06B282D08C5}" destId="{D77CBD77-0E1B-4A06-987F-8A1F1A9BE0F0}" srcOrd="0" destOrd="10" presId="urn:microsoft.com/office/officeart/2005/8/layout/list1"/>
    <dgm:cxn modelId="{9F5BEA13-E791-484D-A4FD-88226A7304D5}" type="presOf" srcId="{6EF04196-21DD-4F6B-841F-5C3685467764}" destId="{D77CBD77-0E1B-4A06-987F-8A1F1A9BE0F0}" srcOrd="0" destOrd="6" presId="urn:microsoft.com/office/officeart/2005/8/layout/list1"/>
    <dgm:cxn modelId="{1549F355-AB19-4A02-908C-4957254BA2C3}" type="presOf" srcId="{76B837BE-7066-4DD2-9199-4010F8558185}" destId="{D77CBD77-0E1B-4A06-987F-8A1F1A9BE0F0}" srcOrd="0" destOrd="2" presId="urn:microsoft.com/office/officeart/2005/8/layout/list1"/>
    <dgm:cxn modelId="{A53FA606-D94F-443D-B366-0558A8E659A4}" type="presOf" srcId="{CE6F7401-D978-4650-9317-88E94E1D46C3}" destId="{D77CBD77-0E1B-4A06-987F-8A1F1A9BE0F0}" srcOrd="0" destOrd="7" presId="urn:microsoft.com/office/officeart/2005/8/layout/list1"/>
    <dgm:cxn modelId="{696559FC-F6A9-419B-84EA-BBC02F4075E6}" srcId="{6B24CC0C-EA1E-40F4-9BD6-DBDA65B9D8ED}" destId="{FA16D0AF-527B-4F79-A5A1-6055B4541AF1}" srcOrd="4" destOrd="0" parTransId="{AE3B327C-35C7-4E2F-8C74-68A3CE719105}" sibTransId="{D01DFB43-2A88-44E4-A6E2-1B38B64352C2}"/>
    <dgm:cxn modelId="{502A27E8-0886-48FD-86D1-FAA633DAAD12}" srcId="{6B24CC0C-EA1E-40F4-9BD6-DBDA65B9D8ED}" destId="{CE6F7401-D978-4650-9317-88E94E1D46C3}" srcOrd="2" destOrd="0" parTransId="{0F784997-6BAF-4F61-A6D5-111176071333}" sibTransId="{36583E70-97DF-464B-A3F9-66F07E971D95}"/>
    <dgm:cxn modelId="{B4B73190-45B9-40CB-913E-D3D53DB5B29C}" type="presOf" srcId="{4E482920-09CB-4E7E-B215-09CE5FF942D1}" destId="{D77CBD77-0E1B-4A06-987F-8A1F1A9BE0F0}" srcOrd="0" destOrd="8" presId="urn:microsoft.com/office/officeart/2005/8/layout/list1"/>
    <dgm:cxn modelId="{E50B716A-76E0-4B61-A978-C2BD861DC7DE}" srcId="{E71EBED3-D5BE-4261-A491-05D8D9746A0B}" destId="{6B24CC0C-EA1E-40F4-9BD6-DBDA65B9D8ED}" srcOrd="1" destOrd="0" parTransId="{6C46C7FB-F0D9-4914-A7BC-7F6C0FF46FBC}" sibTransId="{A29EFEAB-BB94-4ED8-8922-1292262F5888}"/>
    <dgm:cxn modelId="{C6C6DE6B-5855-4B59-AF9F-496CD4A8B21C}" srcId="{6B24CC0C-EA1E-40F4-9BD6-DBDA65B9D8ED}" destId="{AD68CF01-43CC-465A-B29B-4652F742E1FE}" srcOrd="0" destOrd="0" parTransId="{86E518F7-A394-4ACF-A9D4-E3B8AFB2018F}" sibTransId="{1D5CA59C-55BB-41EE-9BD3-2EC30ADB6771}"/>
    <dgm:cxn modelId="{D85E955C-4360-494C-A491-1910C20D3573}" type="presOf" srcId="{3E9AF564-F315-419A-ACD3-DAE186AF7C27}" destId="{D77CBD77-0E1B-4A06-987F-8A1F1A9BE0F0}" srcOrd="0" destOrd="0" presId="urn:microsoft.com/office/officeart/2005/8/layout/list1"/>
    <dgm:cxn modelId="{E464827F-ABE3-45E6-ADF1-AF9D52B04106}" type="presOf" srcId="{2E4748E1-7764-4E30-BE58-965A5EA2FFA5}" destId="{D77CBD77-0E1B-4A06-987F-8A1F1A9BE0F0}" srcOrd="0" destOrd="11" presId="urn:microsoft.com/office/officeart/2005/8/layout/list1"/>
    <dgm:cxn modelId="{663EDCB7-54E4-4D86-9B08-E10DF7913B5C}" type="presOf" srcId="{FA16D0AF-527B-4F79-A5A1-6055B4541AF1}" destId="{D77CBD77-0E1B-4A06-987F-8A1F1A9BE0F0}" srcOrd="0" destOrd="9" presId="urn:microsoft.com/office/officeart/2005/8/layout/list1"/>
    <dgm:cxn modelId="{28051FE3-29CA-44B8-9536-5BE4640C7DE4}" type="presOf" srcId="{E71EBED3-D5BE-4261-A491-05D8D9746A0B}" destId="{A35F9765-C767-463D-AE12-510B53142E7D}" srcOrd="0" destOrd="0" presId="urn:microsoft.com/office/officeart/2005/8/layout/list1"/>
    <dgm:cxn modelId="{FCE7C4E9-1349-4996-9F2F-4C5B9E7B2303}" srcId="{6B24CC0C-EA1E-40F4-9BD6-DBDA65B9D8ED}" destId="{4E482920-09CB-4E7E-B215-09CE5FF942D1}" srcOrd="3" destOrd="0" parTransId="{56BC0F2F-6649-461B-9C3F-5DFB63088100}" sibTransId="{9AB53B40-2BB6-4AF5-9921-9D4DB6540D87}"/>
    <dgm:cxn modelId="{07C9C2C4-DB33-437D-B08E-B53861FA2F71}" type="presOf" srcId="{5BB749A9-F084-44F1-82D7-4DE9097F1E54}" destId="{D77CBD77-0E1B-4A06-987F-8A1F1A9BE0F0}" srcOrd="0" destOrd="3" presId="urn:microsoft.com/office/officeart/2005/8/layout/list1"/>
    <dgm:cxn modelId="{18597417-BC98-4776-AE44-C7D00FB45A19}" srcId="{464C97A9-F8CF-4878-9B3A-68FB65C433CF}" destId="{E71EBED3-D5BE-4261-A491-05D8D9746A0B}" srcOrd="0" destOrd="0" parTransId="{2BAAA17B-FC4B-444A-8F7F-E99415EDD52C}" sibTransId="{1369DDE1-C0F9-47D5-9EB4-69300BCF0F52}"/>
    <dgm:cxn modelId="{2192EF5D-A930-4800-BF05-16DD7F90038D}" type="presParOf" srcId="{A080471E-A8B4-4A81-886A-8ED2E00B5402}" destId="{AA157358-E36D-4EAE-8146-1DB0CA93F869}" srcOrd="0" destOrd="0" presId="urn:microsoft.com/office/officeart/2005/8/layout/list1"/>
    <dgm:cxn modelId="{0BF0B1DA-69FC-4864-A818-76B680616924}" type="presParOf" srcId="{AA157358-E36D-4EAE-8146-1DB0CA93F869}" destId="{A35F9765-C767-463D-AE12-510B53142E7D}" srcOrd="0" destOrd="0" presId="urn:microsoft.com/office/officeart/2005/8/layout/list1"/>
    <dgm:cxn modelId="{DE7FC923-34E9-4937-8B54-6989A4C5527D}" type="presParOf" srcId="{AA157358-E36D-4EAE-8146-1DB0CA93F869}" destId="{CDE7993B-7A84-4CDE-8E6D-20628DCF705B}" srcOrd="1" destOrd="0" presId="urn:microsoft.com/office/officeart/2005/8/layout/list1"/>
    <dgm:cxn modelId="{AB881764-8081-4C83-8368-F645AC035DD2}" type="presParOf" srcId="{A080471E-A8B4-4A81-886A-8ED2E00B5402}" destId="{F75CEE49-9395-4AE8-8B44-F8F8EEF39540}" srcOrd="1" destOrd="0" presId="urn:microsoft.com/office/officeart/2005/8/layout/list1"/>
    <dgm:cxn modelId="{437BA38F-DDBB-4699-9E1F-A938D3267465}" type="presParOf" srcId="{A080471E-A8B4-4A81-886A-8ED2E00B5402}" destId="{D77CBD77-0E1B-4A06-987F-8A1F1A9B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2D10A-AD44-4732-B34B-DF69EE670FB7}" type="doc">
      <dgm:prSet loTypeId="urn:microsoft.com/office/officeart/2005/8/layout/equation1" loCatId="process" qsTypeId="urn:microsoft.com/office/officeart/2005/8/quickstyle/simple2" qsCatId="simple" csTypeId="urn:microsoft.com/office/officeart/2005/8/colors/colorful1" csCatId="colorful" phldr="1"/>
      <dgm:spPr/>
    </dgm:pt>
    <dgm:pt modelId="{4C007775-8F2C-46CA-A112-93C34E33125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Соответствие критериев показателей финансовой устойчивости УЭО</a:t>
          </a:r>
          <a:endParaRPr lang="ru-RU" sz="1600" dirty="0">
            <a:solidFill>
              <a:schemeClr val="tx1"/>
            </a:solidFill>
          </a:endParaRPr>
        </a:p>
      </dgm:t>
    </dgm:pt>
    <dgm:pt modelId="{F5387604-1949-4CFE-8FC6-4601C36234FB}" type="parTrans" cxnId="{CCB2CD42-7263-4561-AC4B-ECC0E55654C7}">
      <dgm:prSet/>
      <dgm:spPr/>
      <dgm:t>
        <a:bodyPr/>
        <a:lstStyle/>
        <a:p>
          <a:endParaRPr lang="ru-RU"/>
        </a:p>
      </dgm:t>
    </dgm:pt>
    <dgm:pt modelId="{DD5158B0-0843-4EB6-89F2-9C6A5096D7F1}" type="sibTrans" cxnId="{CCB2CD42-7263-4561-AC4B-ECC0E55654C7}">
      <dgm:prSet/>
      <dgm:spPr/>
      <dgm:t>
        <a:bodyPr/>
        <a:lstStyle/>
        <a:p>
          <a:endParaRPr lang="ru-RU"/>
        </a:p>
      </dgm:t>
    </dgm:pt>
    <dgm:pt modelId="{C6C7D098-84F6-4ECD-B13B-AA6D26A1ED04}">
      <dgm:prSet phldrT="[Текст]" custT="1"/>
      <dgm:spPr/>
      <dgm:t>
        <a:bodyPr/>
        <a:lstStyle/>
        <a:p>
          <a:r>
            <a:rPr lang="ru-RU" sz="1600" dirty="0" smtClean="0"/>
            <a:t>Для УЭО, имеющего свидетельство 2 или 3 типа, не требуется предоставление обеспечения</a:t>
          </a:r>
          <a:endParaRPr lang="ru-RU" sz="1600" dirty="0"/>
        </a:p>
      </dgm:t>
    </dgm:pt>
    <dgm:pt modelId="{3C5D9E4D-95CC-4080-B7B4-98561A39B3B9}" type="parTrans" cxnId="{2F59B3B3-686A-4392-AB7F-4D3CFE36C784}">
      <dgm:prSet/>
      <dgm:spPr/>
      <dgm:t>
        <a:bodyPr/>
        <a:lstStyle/>
        <a:p>
          <a:endParaRPr lang="ru-RU"/>
        </a:p>
      </dgm:t>
    </dgm:pt>
    <dgm:pt modelId="{4ED259D0-3DD6-476F-9C38-97EEFF871F8A}" type="sibTrans" cxnId="{2F59B3B3-686A-4392-AB7F-4D3CFE36C784}">
      <dgm:prSet/>
      <dgm:spPr/>
      <dgm:t>
        <a:bodyPr/>
        <a:lstStyle/>
        <a:p>
          <a:endParaRPr lang="ru-RU"/>
        </a:p>
      </dgm:t>
    </dgm:pt>
    <dgm:pt modelId="{E5E0FF5A-20EC-4867-A9EC-2F3F6938E2E3}" type="pres">
      <dgm:prSet presAssocID="{0422D10A-AD44-4732-B34B-DF69EE670FB7}" presName="linearFlow" presStyleCnt="0">
        <dgm:presLayoutVars>
          <dgm:dir/>
          <dgm:resizeHandles val="exact"/>
        </dgm:presLayoutVars>
      </dgm:prSet>
      <dgm:spPr/>
    </dgm:pt>
    <dgm:pt modelId="{8DBA0359-69CA-4E28-BB15-48EE350293BA}" type="pres">
      <dgm:prSet presAssocID="{4C007775-8F2C-46CA-A112-93C34E33125D}" presName="node" presStyleLbl="node1" presStyleIdx="0" presStyleCnt="2" custScaleX="30033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A89A311-79B7-4684-A199-99AB0F64FF80}" type="pres">
      <dgm:prSet presAssocID="{DD5158B0-0843-4EB6-89F2-9C6A5096D7F1}" presName="spacerL" presStyleCnt="0"/>
      <dgm:spPr/>
    </dgm:pt>
    <dgm:pt modelId="{A0439A76-F630-4C31-9F41-34F48012B565}" type="pres">
      <dgm:prSet presAssocID="{DD5158B0-0843-4EB6-89F2-9C6A5096D7F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C49306E-D811-4DC9-8872-E069BCD7D9CA}" type="pres">
      <dgm:prSet presAssocID="{DD5158B0-0843-4EB6-89F2-9C6A5096D7F1}" presName="spacerR" presStyleCnt="0"/>
      <dgm:spPr/>
    </dgm:pt>
    <dgm:pt modelId="{B4FC9130-8845-4770-837C-13F38E6E6BE9}" type="pres">
      <dgm:prSet presAssocID="{C6C7D098-84F6-4ECD-B13B-AA6D26A1ED04}" presName="node" presStyleLbl="node1" presStyleIdx="1" presStyleCnt="2" custScaleX="33807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2F59B3B3-686A-4392-AB7F-4D3CFE36C784}" srcId="{0422D10A-AD44-4732-B34B-DF69EE670FB7}" destId="{C6C7D098-84F6-4ECD-B13B-AA6D26A1ED04}" srcOrd="1" destOrd="0" parTransId="{3C5D9E4D-95CC-4080-B7B4-98561A39B3B9}" sibTransId="{4ED259D0-3DD6-476F-9C38-97EEFF871F8A}"/>
    <dgm:cxn modelId="{D199894A-F40D-4847-BCB7-172308FA3743}" type="presOf" srcId="{DD5158B0-0843-4EB6-89F2-9C6A5096D7F1}" destId="{A0439A76-F630-4C31-9F41-34F48012B565}" srcOrd="0" destOrd="0" presId="urn:microsoft.com/office/officeart/2005/8/layout/equation1"/>
    <dgm:cxn modelId="{CCB2CD42-7263-4561-AC4B-ECC0E55654C7}" srcId="{0422D10A-AD44-4732-B34B-DF69EE670FB7}" destId="{4C007775-8F2C-46CA-A112-93C34E33125D}" srcOrd="0" destOrd="0" parTransId="{F5387604-1949-4CFE-8FC6-4601C36234FB}" sibTransId="{DD5158B0-0843-4EB6-89F2-9C6A5096D7F1}"/>
    <dgm:cxn modelId="{B91B0519-D4FE-490A-A8BC-7C27A4029F86}" type="presOf" srcId="{0422D10A-AD44-4732-B34B-DF69EE670FB7}" destId="{E5E0FF5A-20EC-4867-A9EC-2F3F6938E2E3}" srcOrd="0" destOrd="0" presId="urn:microsoft.com/office/officeart/2005/8/layout/equation1"/>
    <dgm:cxn modelId="{B3BFCFAB-A59F-4E54-8E42-90517CCEB9E0}" type="presOf" srcId="{C6C7D098-84F6-4ECD-B13B-AA6D26A1ED04}" destId="{B4FC9130-8845-4770-837C-13F38E6E6BE9}" srcOrd="0" destOrd="0" presId="urn:microsoft.com/office/officeart/2005/8/layout/equation1"/>
    <dgm:cxn modelId="{90BC522F-BDD8-46B4-BE77-4DACA9268D25}" type="presOf" srcId="{4C007775-8F2C-46CA-A112-93C34E33125D}" destId="{8DBA0359-69CA-4E28-BB15-48EE350293BA}" srcOrd="0" destOrd="0" presId="urn:microsoft.com/office/officeart/2005/8/layout/equation1"/>
    <dgm:cxn modelId="{00B74EC4-EC59-4EF9-9F82-6EA371E6E78D}" type="presParOf" srcId="{E5E0FF5A-20EC-4867-A9EC-2F3F6938E2E3}" destId="{8DBA0359-69CA-4E28-BB15-48EE350293BA}" srcOrd="0" destOrd="0" presId="urn:microsoft.com/office/officeart/2005/8/layout/equation1"/>
    <dgm:cxn modelId="{47336F1D-465D-4641-B906-C6504A1FB03A}" type="presParOf" srcId="{E5E0FF5A-20EC-4867-A9EC-2F3F6938E2E3}" destId="{8A89A311-79B7-4684-A199-99AB0F64FF80}" srcOrd="1" destOrd="0" presId="urn:microsoft.com/office/officeart/2005/8/layout/equation1"/>
    <dgm:cxn modelId="{69B653D8-BBEA-4265-A7AB-59834C4C838B}" type="presParOf" srcId="{E5E0FF5A-20EC-4867-A9EC-2F3F6938E2E3}" destId="{A0439A76-F630-4C31-9F41-34F48012B565}" srcOrd="2" destOrd="0" presId="urn:microsoft.com/office/officeart/2005/8/layout/equation1"/>
    <dgm:cxn modelId="{E554AA29-167F-46B7-8FEA-35B269AC90F2}" type="presParOf" srcId="{E5E0FF5A-20EC-4867-A9EC-2F3F6938E2E3}" destId="{4C49306E-D811-4DC9-8872-E069BCD7D9CA}" srcOrd="3" destOrd="0" presId="urn:microsoft.com/office/officeart/2005/8/layout/equation1"/>
    <dgm:cxn modelId="{5575ED7D-1422-4647-BA13-B090A9A1E140}" type="presParOf" srcId="{E5E0FF5A-20EC-4867-A9EC-2F3F6938E2E3}" destId="{B4FC9130-8845-4770-837C-13F38E6E6BE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CBD77-0E1B-4A06-987F-8A1F1A9BE0F0}">
      <dsp:nvSpPr>
        <dsp:cNvPr id="0" name=""/>
        <dsp:cNvSpPr/>
      </dsp:nvSpPr>
      <dsp:spPr>
        <a:xfrm>
          <a:off x="0" y="502897"/>
          <a:ext cx="6588732" cy="3783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359" tIns="354076" rIns="51135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u="sng" kern="1200" dirty="0" smtClean="0">
              <a:effectLst/>
            </a:rPr>
            <a:t>Абсолютные показатели</a:t>
          </a:r>
          <a:endParaRPr lang="ru-RU" sz="1600" b="1" i="1" u="sng" kern="1200" dirty="0">
            <a:effectLst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Чистые активы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Уставной капитал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Остаточная стоимость основных средств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u="sng" kern="1200" dirty="0" smtClean="0"/>
            <a:t>Относительные показатели</a:t>
          </a:r>
          <a:endParaRPr lang="ru-RU" sz="1600" b="1" i="1" u="sng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автономии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общей (текущей) ликвидности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платежеспособности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Рентабельность собственного капитала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финансовой устойчивости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обеспеченности текущей деятельности собственными средствами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маневренности собственного капитала</a:t>
          </a:r>
          <a:endParaRPr lang="ru-RU" sz="1600" kern="1200" dirty="0"/>
        </a:p>
      </dsp:txBody>
      <dsp:txXfrm>
        <a:off x="0" y="502897"/>
        <a:ext cx="6588732" cy="3783386"/>
      </dsp:txXfrm>
    </dsp:sp>
    <dsp:sp modelId="{CDE7993B-7A84-4CDE-8E6D-20628DCF705B}">
      <dsp:nvSpPr>
        <dsp:cNvPr id="0" name=""/>
        <dsp:cNvSpPr/>
      </dsp:nvSpPr>
      <dsp:spPr>
        <a:xfrm>
          <a:off x="142877" y="52181"/>
          <a:ext cx="6287369" cy="662192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4327" tIns="0" rIns="174327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 показателей финансовой устойчивости УЭО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получения свидетельства 2 или 3 типа </a:t>
          </a:r>
          <a:endParaRPr lang="ru-RU" sz="1600" kern="1200" dirty="0"/>
        </a:p>
      </dsp:txBody>
      <dsp:txXfrm>
        <a:off x="175203" y="84507"/>
        <a:ext cx="6222717" cy="59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A0359-69CA-4E28-BB15-48EE350293BA}">
      <dsp:nvSpPr>
        <dsp:cNvPr id="0" name=""/>
        <dsp:cNvSpPr/>
      </dsp:nvSpPr>
      <dsp:spPr>
        <a:xfrm>
          <a:off x="4303" y="151702"/>
          <a:ext cx="2765300" cy="920729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Соответствие критериев показателей финансовой устойчивости УЭО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9249" y="196648"/>
        <a:ext cx="2675408" cy="830837"/>
      </dsp:txXfrm>
    </dsp:sp>
    <dsp:sp modelId="{A0439A76-F630-4C31-9F41-34F48012B565}">
      <dsp:nvSpPr>
        <dsp:cNvPr id="0" name=""/>
        <dsp:cNvSpPr/>
      </dsp:nvSpPr>
      <dsp:spPr>
        <a:xfrm>
          <a:off x="2844367" y="345055"/>
          <a:ext cx="534023" cy="534023"/>
        </a:xfrm>
        <a:prstGeom prst="mathEqual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915152" y="455064"/>
        <a:ext cx="392453" cy="314005"/>
      </dsp:txXfrm>
    </dsp:sp>
    <dsp:sp modelId="{B4FC9130-8845-4770-837C-13F38E6E6BE9}">
      <dsp:nvSpPr>
        <dsp:cNvPr id="0" name=""/>
        <dsp:cNvSpPr/>
      </dsp:nvSpPr>
      <dsp:spPr>
        <a:xfrm>
          <a:off x="3453153" y="151702"/>
          <a:ext cx="3112764" cy="920729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УЭО, имеющего свидетельство 2 или 3 типа, не требуется предоставление обеспечения</a:t>
          </a:r>
          <a:endParaRPr lang="ru-RU" sz="1600" kern="1200" dirty="0"/>
        </a:p>
      </dsp:txBody>
      <dsp:txXfrm>
        <a:off x="3498099" y="196648"/>
        <a:ext cx="3022872" cy="83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4089-2B90-4125-81BE-62E71744AF88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A4BF-D586-4D40-A7CC-90D999F8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2B474-3F1E-4A7D-8F1C-7B136A2C01F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78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серо-зелен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3191F2-C34F-D040-B785-A2F8CAC3E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4" y="362995"/>
            <a:ext cx="301625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2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6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108331" y="1961830"/>
            <a:ext cx="2622955" cy="3064034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12715" y="1961830"/>
            <a:ext cx="2621149" cy="3064034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3260523" y="1961830"/>
            <a:ext cx="2621149" cy="3064034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58" y="1680936"/>
            <a:ext cx="1458905" cy="1944906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8" y="1680936"/>
            <a:ext cx="1458905" cy="1944906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58" y="3816314"/>
            <a:ext cx="1458905" cy="1944906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8" y="3816314"/>
            <a:ext cx="1458905" cy="1944906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1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97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. серо-зел.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A2323B-D645-1545-B193-53C15BA3B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4" y="362995"/>
            <a:ext cx="301625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зелено-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010D44-C6C4-EC4A-A451-A1236C98A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9" y="386472"/>
            <a:ext cx="300990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нгл. обложка серо-зелен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004AA7-9E03-B043-81BC-FF00F32A1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5" y="362995"/>
            <a:ext cx="269875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8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нгл. обл. серо-зел.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F48E92-7EB9-B548-9471-E6FE513B1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13" y="359947"/>
            <a:ext cx="269875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нгл. обложка зелено-сера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E9FF3B-AC18-C947-84DB-AA8FEF6CC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9" y="386472"/>
            <a:ext cx="3009900" cy="3885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4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197662"/>
            <a:ext cx="9144000" cy="1879399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lnSpc>
                <a:spcPct val="120000"/>
              </a:lnSpc>
              <a:defRPr sz="3100" b="1" cap="all" spc="56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197662"/>
            <a:ext cx="9144000" cy="1879399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lnSpc>
                <a:spcPct val="120000"/>
              </a:lnSpc>
              <a:defRPr sz="31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51197" tIns="25599" rIns="51197" bIns="25599" rtlCol="0" anchor="ctr"/>
          <a:lstStyle>
            <a:lvl1pPr algn="l">
              <a:defRPr sz="800" b="0" cap="all" spc="112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51197" tIns="25599" rIns="51197" bIns="25599" rtlCol="0" anchor="ctr"/>
          <a:lstStyle>
            <a:lvl1pPr algn="l">
              <a:defRPr sz="7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76795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0" indent="-191990" algn="l" defTabSz="767959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69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949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928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907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887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866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846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25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79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59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38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18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897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877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856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835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4797152"/>
            <a:ext cx="9144000" cy="1342369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«Требования к отчетности уполномоченных экономических операторов»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891" y="55172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Выступление главного государственного таможенного инспектора отдела организации профилактических проверок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Главного управления таможенного контроля после выпуска товаров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К.О. </a:t>
            </a:r>
            <a:r>
              <a:rPr lang="ru-RU" i="1" dirty="0" err="1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Буняковой</a:t>
            </a:r>
            <a:endParaRPr lang="ru-RU" i="1" dirty="0">
              <a:solidFill>
                <a:schemeClr val="bg1"/>
              </a:solidFill>
              <a:effectLst>
                <a:outerShdw blurRad="88900" dist="25400" dir="5400000" algn="t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6005712" y="928670"/>
            <a:ext cx="1662632" cy="1374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Овал 47"/>
          <p:cNvSpPr/>
          <p:nvPr/>
        </p:nvSpPr>
        <p:spPr>
          <a:xfrm>
            <a:off x="827584" y="928670"/>
            <a:ext cx="1659723" cy="151148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971600" y="152248"/>
            <a:ext cx="746278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Типы свидетельств УЭО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95536" y="616792"/>
            <a:ext cx="7996238" cy="5985419"/>
            <a:chOff x="-1091848" y="-2101149"/>
            <a:chExt cx="8966040" cy="12576012"/>
          </a:xfrm>
        </p:grpSpPr>
        <p:sp>
          <p:nvSpPr>
            <p:cNvPr id="35" name="Арка 34"/>
            <p:cNvSpPr/>
            <p:nvPr/>
          </p:nvSpPr>
          <p:spPr>
            <a:xfrm rot="5400000">
              <a:off x="-3997594" y="1893325"/>
              <a:ext cx="9818314" cy="4006822"/>
            </a:xfrm>
            <a:prstGeom prst="blockArc">
              <a:avLst>
                <a:gd name="adj1" fmla="val 12704075"/>
                <a:gd name="adj2" fmla="val 19493557"/>
                <a:gd name="adj3" fmla="val 5208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Арка 35"/>
            <p:cNvSpPr/>
            <p:nvPr/>
          </p:nvSpPr>
          <p:spPr>
            <a:xfrm rot="16200000">
              <a:off x="-837930" y="1762740"/>
              <a:ext cx="12576012" cy="4848233"/>
            </a:xfrm>
            <a:prstGeom prst="blockArc">
              <a:avLst>
                <a:gd name="adj1" fmla="val 13348939"/>
                <a:gd name="adj2" fmla="val 19573661"/>
                <a:gd name="adj3" fmla="val 4558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Скругленный прямоугольник 36"/>
            <p:cNvSpPr/>
            <p:nvPr/>
          </p:nvSpPr>
          <p:spPr>
            <a:xfrm>
              <a:off x="4939025" y="-126105"/>
              <a:ext cx="2366222" cy="856744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i="1" dirty="0">
                  <a:solidFill>
                    <a:schemeClr val="tx1"/>
                  </a:solidFill>
                </a:rPr>
                <a:t>ТК ЕАЭС</a:t>
              </a: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-688142" y="2006416"/>
              <a:ext cx="2266741" cy="2377442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1 тип свидетельства</a:t>
              </a:r>
              <a:r>
                <a:rPr lang="en-US" sz="1600" dirty="0"/>
                <a:t> </a:t>
              </a:r>
              <a:r>
                <a:rPr lang="ru-RU" sz="1600" dirty="0"/>
                <a:t>УЭО</a:t>
              </a: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9684" y="3796432"/>
              <a:ext cx="2161571" cy="2161311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/>
                <a:t>4 упрощения</a:t>
              </a:r>
            </a:p>
          </p:txBody>
        </p:sp>
      </p:grpSp>
      <p:sp>
        <p:nvSpPr>
          <p:cNvPr id="44" name="Полилиния 43"/>
          <p:cNvSpPr/>
          <p:nvPr/>
        </p:nvSpPr>
        <p:spPr>
          <a:xfrm>
            <a:off x="7279388" y="2940419"/>
            <a:ext cx="1751585" cy="1444144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II </a:t>
            </a:r>
            <a:r>
              <a:rPr lang="ru-RU" sz="1600" b="1" dirty="0"/>
              <a:t>тип – </a:t>
            </a:r>
            <a:br>
              <a:rPr lang="ru-RU" sz="1600" b="1" dirty="0"/>
            </a:br>
            <a:r>
              <a:rPr lang="ru-RU" sz="1600" b="1" dirty="0"/>
              <a:t>6 упрощений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5833643" y="2428868"/>
            <a:ext cx="1805786" cy="1341181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en-US" sz="1600" dirty="0"/>
              <a:t>3 </a:t>
            </a:r>
            <a:r>
              <a:rPr lang="ru-RU" sz="1600" dirty="0"/>
              <a:t>типа свидетельств УЭО</a:t>
            </a:r>
          </a:p>
        </p:txBody>
      </p:sp>
      <p:sp>
        <p:nvSpPr>
          <p:cNvPr id="46" name="Полилиния 45"/>
          <p:cNvSpPr/>
          <p:nvPr/>
        </p:nvSpPr>
        <p:spPr>
          <a:xfrm>
            <a:off x="4500562" y="2940418"/>
            <a:ext cx="1770714" cy="1444145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I </a:t>
            </a:r>
            <a:r>
              <a:rPr lang="ru-RU" sz="1600" b="1" dirty="0"/>
              <a:t>тип – </a:t>
            </a:r>
            <a:br>
              <a:rPr lang="ru-RU" sz="1600" b="1" dirty="0"/>
            </a:br>
            <a:r>
              <a:rPr lang="ru-RU" sz="1600" b="1" dirty="0"/>
              <a:t>7 упрощений</a:t>
            </a:r>
          </a:p>
        </p:txBody>
      </p:sp>
      <p:sp>
        <p:nvSpPr>
          <p:cNvPr id="47" name="Полилиния 46"/>
          <p:cNvSpPr/>
          <p:nvPr/>
        </p:nvSpPr>
        <p:spPr>
          <a:xfrm>
            <a:off x="5790613" y="3580996"/>
            <a:ext cx="1905797" cy="1368153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III </a:t>
            </a:r>
            <a:r>
              <a:rPr lang="ru-RU" sz="1600" b="1" dirty="0"/>
              <a:t>тип –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13</a:t>
            </a:r>
            <a:r>
              <a:rPr lang="ru-RU" sz="1600" b="1" dirty="0"/>
              <a:t> упрощений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899592" y="1554518"/>
            <a:ext cx="1333805" cy="650346"/>
            <a:chOff x="1630550" y="1267241"/>
            <a:chExt cx="1952822" cy="1152128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630550" y="1267241"/>
              <a:ext cx="1952822" cy="9762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1630550" y="1443074"/>
              <a:ext cx="1952822" cy="97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chemeClr val="bg1"/>
                  </a:solidFill>
                </a:rPr>
                <a:t>ТК ТС</a:t>
              </a:r>
              <a:endParaRPr lang="ru-RU" sz="3200" b="1" i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7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395" y="143791"/>
            <a:ext cx="7461162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Специальные упрощения</a:t>
            </a:r>
            <a:endParaRPr lang="ru-RU" sz="20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073037"/>
            <a:ext cx="2214578" cy="45243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временное хранение товаров на  складах УЭО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выпуск товаров до подачи таможенной декларации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проведение таможенных операций,  связанных с выпуском товаров на складах УЭО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иные специальные упрощения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980728"/>
            <a:ext cx="4989016" cy="56323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первоочередной порядок совершения таможенных операций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непредоставление обеспечения при таможенных процедурах таможенного транзита, таможенного склада  либо при дополнительной проверке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выпуск товаров до подачи декларации на товары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приоритетное участие в пилотных проектах и экспериментах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удалённый выпуск товаров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временное хранение товаров на складах УЭО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совершение таможенных операций и проведение таможенного контроля на складах УЭО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применение  УЭО средств идентификации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доставка товаров на склад УЭО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минимизация таможенного контроля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56" y="1201151"/>
            <a:ext cx="1875152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r>
              <a:rPr lang="ru-RU" sz="1600" dirty="0">
                <a:solidFill>
                  <a:schemeClr val="tx1"/>
                </a:solidFill>
                <a:latin typeface="Arial" charset="0"/>
              </a:rPr>
              <a:t>Единое Свидетельство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19276" y="3605967"/>
            <a:ext cx="194682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Свидетельство </a:t>
            </a:r>
            <a:r>
              <a:rPr lang="en-US" sz="1600" b="1" dirty="0">
                <a:solidFill>
                  <a:schemeClr val="tx1"/>
                </a:solidFill>
              </a:rPr>
              <a:t>III </a:t>
            </a:r>
            <a:r>
              <a:rPr lang="ru-RU" sz="1600" b="1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7886020" y="2242427"/>
            <a:ext cx="1788373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Свидетельство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I </a:t>
            </a:r>
            <a:r>
              <a:rPr lang="ru-RU" sz="1600" b="1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7657136" y="5123158"/>
            <a:ext cx="221959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Свидетельство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II </a:t>
            </a:r>
            <a:r>
              <a:rPr lang="ru-RU" sz="1600" b="1" dirty="0">
                <a:solidFill>
                  <a:schemeClr val="tx1"/>
                </a:solidFill>
              </a:rPr>
              <a:t>типа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071802" y="1150828"/>
            <a:ext cx="215366" cy="5534218"/>
          </a:xfrm>
          <a:prstGeom prst="leftBrace">
            <a:avLst>
              <a:gd name="adj1" fmla="val 141419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28860" y="896785"/>
            <a:ext cx="0" cy="58414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>
            <a:off x="8286776" y="1071546"/>
            <a:ext cx="142876" cy="2745966"/>
          </a:xfrm>
          <a:prstGeom prst="rightBrace">
            <a:avLst>
              <a:gd name="adj1" fmla="val 87300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8286776" y="4000504"/>
            <a:ext cx="214314" cy="2684543"/>
          </a:xfrm>
          <a:prstGeom prst="rightBrace">
            <a:avLst>
              <a:gd name="adj1" fmla="val 69206"/>
              <a:gd name="adj2" fmla="val 50000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авая фигурная скобка 20"/>
          <p:cNvSpPr/>
          <p:nvPr/>
        </p:nvSpPr>
        <p:spPr>
          <a:xfrm rot="16200000">
            <a:off x="1030967" y="888096"/>
            <a:ext cx="366898" cy="2143141"/>
          </a:xfrm>
          <a:prstGeom prst="rightBrace">
            <a:avLst>
              <a:gd name="adj1" fmla="val 106985"/>
              <a:gd name="adj2" fmla="val 49544"/>
            </a:avLst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66493" y="714356"/>
            <a:ext cx="1333805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solidFill>
                  <a:schemeClr val="tx2"/>
                </a:solidFill>
              </a:rPr>
              <a:t>ТК ТС</a:t>
            </a:r>
            <a:endParaRPr lang="ru-RU" sz="2400" b="1" i="1" kern="12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0095" y="714356"/>
            <a:ext cx="1333805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 smtClean="0">
                <a:solidFill>
                  <a:schemeClr val="tx2"/>
                </a:solidFill>
              </a:rPr>
              <a:t>ТК  ЕАЭС</a:t>
            </a:r>
            <a:endParaRPr lang="ru-RU" sz="2400" b="1" i="1" kern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5393"/>
              </p:ext>
            </p:extLst>
          </p:nvPr>
        </p:nvGraphicFramePr>
        <p:xfrm>
          <a:off x="315261" y="1189557"/>
          <a:ext cx="8585915" cy="439248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97497"/>
                <a:gridCol w="635993"/>
                <a:gridCol w="635993"/>
                <a:gridCol w="874491"/>
                <a:gridCol w="476996"/>
                <a:gridCol w="874491"/>
                <a:gridCol w="715493"/>
                <a:gridCol w="1112990"/>
                <a:gridCol w="715493"/>
                <a:gridCol w="715493"/>
                <a:gridCol w="635993"/>
                <a:gridCol w="794992"/>
              </a:tblGrid>
              <a:tr h="347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Дата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поме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щения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това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ров на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хране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ние</a:t>
                      </a:r>
                      <a:r>
                        <a:rPr lang="ru-RU" sz="800" dirty="0">
                          <a:effectLst/>
                        </a:rPr>
                        <a:t>  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Сведе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ния</a:t>
                      </a:r>
                      <a:r>
                        <a:rPr lang="ru-RU" sz="800" dirty="0">
                          <a:effectLst/>
                        </a:rPr>
                        <a:t> о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приме-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ненных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специ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альных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упро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щениях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Наимено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вание</a:t>
                      </a:r>
                      <a:r>
                        <a:rPr lang="ru-RU" sz="800" dirty="0">
                          <a:effectLst/>
                        </a:rPr>
                        <a:t> ли-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ца</a:t>
                      </a:r>
                      <a:r>
                        <a:rPr lang="ru-RU" sz="800" dirty="0">
                          <a:effectLst/>
                        </a:rPr>
                        <a:t>, от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имени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которого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совер</a:t>
                      </a:r>
                      <a:r>
                        <a:rPr lang="ru-RU" sz="800" dirty="0">
                          <a:effectLst/>
                        </a:rPr>
                        <a:t>-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шаются</a:t>
                      </a:r>
                      <a:r>
                        <a:rPr lang="ru-RU" sz="800" dirty="0">
                          <a:effectLst/>
                        </a:rPr>
                        <a:t>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таможен-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ные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опе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рации,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ИНН     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№ </a:t>
                      </a:r>
                      <a:r>
                        <a:rPr lang="ru-RU" sz="800" dirty="0">
                          <a:effectLst/>
                        </a:rPr>
                        <a:t>ТД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Наимено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вание</a:t>
                      </a:r>
                      <a:r>
                        <a:rPr lang="ru-RU" sz="800" dirty="0">
                          <a:effectLst/>
                        </a:rPr>
                        <a:t> и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транспор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тного</a:t>
                      </a:r>
                      <a:r>
                        <a:rPr lang="ru-RU" sz="800" dirty="0">
                          <a:effectLst/>
                        </a:rPr>
                        <a:t>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документа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Наиме-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нование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Код товара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(не менее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первых  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четырех 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знаков) в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соответствии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 </a:t>
                      </a:r>
                      <a:r>
                        <a:rPr lang="ru-RU" sz="800" dirty="0" err="1">
                          <a:effectLst/>
                        </a:rPr>
                        <a:t>Гармонизи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рованной</a:t>
                      </a:r>
                      <a:r>
                        <a:rPr lang="ru-RU" sz="800" dirty="0">
                          <a:effectLst/>
                        </a:rPr>
                        <a:t>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системой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(ГС) или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единой  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Товарной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номенклату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рой внешне-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экономичес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кой </a:t>
                      </a:r>
                      <a:r>
                        <a:rPr lang="ru-RU" sz="800" dirty="0" err="1">
                          <a:effectLst/>
                        </a:rPr>
                        <a:t>дея</a:t>
                      </a:r>
                      <a:r>
                        <a:rPr lang="ru-RU" sz="800" dirty="0">
                          <a:effectLst/>
                        </a:rPr>
                        <a:t>-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тельности</a:t>
                      </a:r>
                      <a:r>
                        <a:rPr lang="ru-RU" sz="800" dirty="0">
                          <a:effectLst/>
                        </a:rPr>
                        <a:t>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Таможенного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союза    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(ТН ВЭД ТС)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Вес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брутто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кг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Вес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нетто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кг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Фак-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турная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стои-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мость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Сумма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упла-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ченных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тамо-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женных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пошлин и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налогов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1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2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3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4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5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6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7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8  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9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10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11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12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4986" y="25513"/>
            <a:ext cx="7515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Отчетность УЭО по учету товаров, в отношении которых применены специальные упрощения (за исключением товаров, помещенных на временное хранение)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01" y="5640591"/>
            <a:ext cx="694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 представления </a:t>
            </a:r>
            <a:r>
              <a:rPr lang="ru-RU" dirty="0" smtClean="0"/>
              <a:t>– </a:t>
            </a:r>
            <a:r>
              <a:rPr lang="ru-RU" b="1" dirty="0" smtClean="0"/>
              <a:t>ежеквартально </a:t>
            </a:r>
            <a:r>
              <a:rPr lang="ru-RU" b="1" dirty="0"/>
              <a:t>до 10-го числа месяца</a:t>
            </a:r>
            <a:r>
              <a:rPr lang="ru-RU" dirty="0"/>
              <a:t>, следующего за </a:t>
            </a:r>
            <a:r>
              <a:rPr lang="ru-RU" dirty="0" smtClean="0"/>
              <a:t>отчетным. </a:t>
            </a:r>
            <a:r>
              <a:rPr lang="ru-RU" dirty="0"/>
              <a:t>П</a:t>
            </a:r>
            <a:r>
              <a:rPr lang="ru-RU" dirty="0" smtClean="0"/>
              <a:t>редоставлять </a:t>
            </a:r>
            <a:r>
              <a:rPr lang="ru-RU" dirty="0"/>
              <a:t>в таможенный орган отчетность нарастающим </a:t>
            </a:r>
            <a:r>
              <a:rPr lang="ru-RU" dirty="0" smtClean="0"/>
              <a:t>итогом.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485006" y="5346512"/>
            <a:ext cx="1659723" cy="151148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899592" y="1653771"/>
            <a:ext cx="1333805" cy="5510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kern="1200" dirty="0" smtClean="0">
                <a:solidFill>
                  <a:schemeClr val="bg1"/>
                </a:solidFill>
              </a:rPr>
              <a:t>ТК ТС</a:t>
            </a:r>
            <a:endParaRPr lang="ru-RU" sz="3200" b="1" i="1" kern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7964" y="5965208"/>
            <a:ext cx="1333805" cy="5510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kern="1200" dirty="0" smtClean="0">
                <a:solidFill>
                  <a:schemeClr val="bg1"/>
                </a:solidFill>
              </a:rPr>
              <a:t>ТК ТС</a:t>
            </a:r>
            <a:endParaRPr lang="ru-RU" sz="3200" b="1" i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38832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Отчетность </a:t>
            </a:r>
            <a:r>
              <a:rPr lang="ru-RU" sz="2000" b="1" dirty="0" smtClean="0"/>
              <a:t>УЭО о </a:t>
            </a:r>
            <a:r>
              <a:rPr lang="ru-RU" sz="2000" b="1" dirty="0"/>
              <a:t>товарах, помещенных на временное </a:t>
            </a:r>
            <a:r>
              <a:rPr lang="ru-RU" sz="2000" b="1" dirty="0" smtClean="0"/>
              <a:t>хранение</a:t>
            </a:r>
            <a:endParaRPr lang="ru-RU" sz="2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78396"/>
              </p:ext>
            </p:extLst>
          </p:nvPr>
        </p:nvGraphicFramePr>
        <p:xfrm>
          <a:off x="467544" y="1124744"/>
          <a:ext cx="7992887" cy="396043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91808"/>
                <a:gridCol w="861978"/>
                <a:gridCol w="783616"/>
                <a:gridCol w="705255"/>
                <a:gridCol w="1488871"/>
                <a:gridCol w="705255"/>
                <a:gridCol w="705255"/>
                <a:gridCol w="626893"/>
                <a:gridCol w="861978"/>
                <a:gridCol w="861978"/>
              </a:tblGrid>
              <a:tr h="2771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N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Дата 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помещения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товара на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хранение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</a:t>
                      </a:r>
                      <a:r>
                        <a:rPr lang="ru-RU" sz="800" dirty="0">
                          <a:effectLst/>
                        </a:rPr>
                        <a:t>-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нование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 номер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транс- 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портного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докумен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та     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</a:t>
                      </a:r>
                      <a:r>
                        <a:rPr lang="ru-RU" sz="8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нование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товара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 товара (не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менее первых  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четырех знаков)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соответствии с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Гармонизированной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системой (ГС) или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единой Товарной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номенклатурой 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внешнеэкономичес-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кой деятельности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Таможенного союза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(ТН ВЭД ТС)  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Вес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брутто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кг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Вес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нетто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товара,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кг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Фак-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турная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стои-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мость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 и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до-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кумента,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подтвер-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ждающего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фактурную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стоимость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товара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  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внешне- 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торгового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договора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1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2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3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4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5     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6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7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8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9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10   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5400" marR="25400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5178926"/>
            <a:ext cx="737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 представления </a:t>
            </a:r>
            <a:r>
              <a:rPr lang="ru-RU" dirty="0" smtClean="0"/>
              <a:t>– </a:t>
            </a:r>
            <a:r>
              <a:rPr lang="ru-RU" b="1" dirty="0" smtClean="0"/>
              <a:t>ежеквартально </a:t>
            </a:r>
            <a:r>
              <a:rPr lang="ru-RU" b="1" dirty="0"/>
              <a:t>до 10-го числа месяца</a:t>
            </a:r>
            <a:r>
              <a:rPr lang="ru-RU" dirty="0"/>
              <a:t>, следующего за </a:t>
            </a:r>
            <a:r>
              <a:rPr lang="ru-RU" dirty="0" smtClean="0"/>
              <a:t>отчетным. </a:t>
            </a:r>
            <a:r>
              <a:rPr lang="ru-RU" dirty="0"/>
              <a:t>П</a:t>
            </a:r>
            <a:r>
              <a:rPr lang="ru-RU" dirty="0" smtClean="0"/>
              <a:t>редоставлять </a:t>
            </a:r>
            <a:r>
              <a:rPr lang="ru-RU" dirty="0"/>
              <a:t>в таможенный орган отчетность нарастающим </a:t>
            </a:r>
            <a:r>
              <a:rPr lang="ru-RU" dirty="0" smtClean="0"/>
              <a:t>итогом.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485006" y="5178926"/>
            <a:ext cx="1659723" cy="151148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7647964" y="5659123"/>
            <a:ext cx="1333805" cy="5510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" tIns="27305" rIns="27305" bIns="2730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kern="1200" dirty="0" smtClean="0">
                <a:solidFill>
                  <a:schemeClr val="bg1"/>
                </a:solidFill>
              </a:rPr>
              <a:t>ТК ТС</a:t>
            </a:r>
            <a:endParaRPr lang="ru-RU" sz="3200" b="1" i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14135489"/>
              </p:ext>
            </p:extLst>
          </p:nvPr>
        </p:nvGraphicFramePr>
        <p:xfrm>
          <a:off x="1214414" y="928670"/>
          <a:ext cx="658873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9463000"/>
              </p:ext>
            </p:extLst>
          </p:nvPr>
        </p:nvGraphicFramePr>
        <p:xfrm>
          <a:off x="1277634" y="5348137"/>
          <a:ext cx="657022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143791"/>
            <a:ext cx="7461162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Финансовая устойчивость юридического лица</a:t>
            </a:r>
            <a:endParaRPr lang="ru-RU" sz="20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124137"/>
            <a:ext cx="8508657" cy="93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Проект приказа ФТС России «</a:t>
            </a:r>
            <a:r>
              <a:rPr lang="ru-RU" sz="1600" b="1" dirty="0" smtClean="0"/>
              <a:t>Об </a:t>
            </a:r>
            <a:r>
              <a:rPr lang="ru-RU" sz="1600" b="1" dirty="0"/>
              <a:t>утверждении форм отчетов, порядка заполнения, </a:t>
            </a:r>
            <a:endParaRPr lang="ru-RU" sz="1600" b="1" dirty="0" smtClean="0"/>
          </a:p>
          <a:p>
            <a:pPr algn="ctr">
              <a:lnSpc>
                <a:spcPct val="85000"/>
              </a:lnSpc>
            </a:pPr>
            <a:r>
              <a:rPr lang="ru-RU" sz="1600" b="1" dirty="0" smtClean="0"/>
              <a:t>способов </a:t>
            </a:r>
            <a:r>
              <a:rPr lang="ru-RU" sz="1600" b="1" dirty="0"/>
              <a:t>и сроков представления отчетности уполномоченными экономическими </a:t>
            </a:r>
            <a:r>
              <a:rPr lang="ru-RU" sz="1600" b="1" dirty="0" smtClean="0"/>
              <a:t>операторами» </a:t>
            </a:r>
            <a:endParaRPr lang="ru-RU" sz="1600" dirty="0"/>
          </a:p>
          <a:p>
            <a:pPr algn="ctr">
              <a:lnSpc>
                <a:spcPct val="85000"/>
              </a:lnSpc>
            </a:pPr>
            <a:endParaRPr lang="ru-RU" sz="16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732240" y="1049216"/>
            <a:ext cx="2352155" cy="5795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Отчетность УЭО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по форме № 1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79507"/>
              </p:ext>
            </p:extLst>
          </p:nvPr>
        </p:nvGraphicFramePr>
        <p:xfrm>
          <a:off x="79200" y="980728"/>
          <a:ext cx="6581775" cy="123863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771791"/>
                <a:gridCol w="754076"/>
                <a:gridCol w="771791"/>
                <a:gridCol w="631841"/>
                <a:gridCol w="631841"/>
                <a:gridCol w="836746"/>
                <a:gridCol w="837337"/>
                <a:gridCol w="673176"/>
                <a:gridCol w="673176"/>
              </a:tblGrid>
              <a:tr h="2736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Вид применяемых специальных упрощений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транспортном (перевозочном) документе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Адрес места фактического нахождения товара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заявления о выпуске товаров до подачи декларации на товары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 декларации на товар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товара в </a:t>
                      </a:r>
                      <a:r>
                        <a:rPr lang="ru-RU" sz="800" dirty="0" err="1">
                          <a:effectLst/>
                        </a:rPr>
                        <a:t>деклара-ции</a:t>
                      </a:r>
                      <a:r>
                        <a:rPr lang="ru-RU" sz="800" dirty="0">
                          <a:effectLst/>
                        </a:rPr>
                        <a:t> на товар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документа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 документа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номер документа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57094"/>
              </p:ext>
            </p:extLst>
          </p:nvPr>
        </p:nvGraphicFramePr>
        <p:xfrm>
          <a:off x="79200" y="2276872"/>
          <a:ext cx="6581775" cy="159321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9381"/>
                <a:gridCol w="450302"/>
                <a:gridCol w="450302"/>
                <a:gridCol w="810416"/>
                <a:gridCol w="539854"/>
                <a:gridCol w="450302"/>
                <a:gridCol w="539854"/>
                <a:gridCol w="630677"/>
                <a:gridCol w="539854"/>
                <a:gridCol w="540489"/>
                <a:gridCol w="449667"/>
                <a:gridCol w="630677"/>
              </a:tblGrid>
              <a:tr h="184150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Приход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наиме-нование</a:t>
                      </a:r>
                      <a:r>
                        <a:rPr lang="ru-RU" sz="800" dirty="0">
                          <a:effectLst/>
                        </a:rPr>
                        <a:t> доку-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мента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доку-мента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 доку-мента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код Товарной номенклатуры </a:t>
                      </a:r>
                      <a:r>
                        <a:rPr lang="ru-RU" sz="800" dirty="0" err="1">
                          <a:effectLst/>
                        </a:rPr>
                        <a:t>внешнеэконо-мической</a:t>
                      </a:r>
                      <a:r>
                        <a:rPr lang="ru-RU" sz="800" dirty="0">
                          <a:effectLst/>
                        </a:rPr>
                        <a:t> деятельности Евразийского экономическо-</a:t>
                      </a:r>
                      <a:r>
                        <a:rPr lang="ru-RU" sz="800" dirty="0" err="1">
                          <a:effectLst/>
                        </a:rPr>
                        <a:t>го</a:t>
                      </a:r>
                      <a:r>
                        <a:rPr lang="ru-RU" sz="800" dirty="0">
                          <a:effectLst/>
                        </a:rPr>
                        <a:t> союза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наиме-нование  товара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вес товара, нетто (кг)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количе-ство</a:t>
                      </a:r>
                      <a:r>
                        <a:rPr lang="ru-RU" sz="800" dirty="0">
                          <a:effectLst/>
                        </a:rPr>
                        <a:t> в единице </a:t>
                      </a:r>
                      <a:r>
                        <a:rPr lang="ru-RU" sz="800" dirty="0" err="1">
                          <a:effectLst/>
                        </a:rPr>
                        <a:t>измере-ния</a:t>
                      </a:r>
                      <a:r>
                        <a:rPr lang="ru-RU" sz="800" dirty="0">
                          <a:effectLst/>
                        </a:rPr>
                        <a:t> по </a:t>
                      </a:r>
                      <a:r>
                        <a:rPr lang="ru-RU" sz="800" dirty="0" err="1">
                          <a:effectLst/>
                        </a:rPr>
                        <a:t>бухгал</a:t>
                      </a:r>
                      <a:r>
                        <a:rPr lang="ru-RU" sz="800" dirty="0">
                          <a:effectLst/>
                        </a:rPr>
                        <a:t>-терскому учету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условное </a:t>
                      </a:r>
                      <a:r>
                        <a:rPr lang="ru-RU" sz="800" dirty="0" err="1">
                          <a:effectLst/>
                        </a:rPr>
                        <a:t>обозначе-ние</a:t>
                      </a:r>
                      <a:r>
                        <a:rPr lang="ru-RU" sz="800" dirty="0">
                          <a:effectLst/>
                        </a:rPr>
                        <a:t>  единицы измерения по </a:t>
                      </a:r>
                      <a:r>
                        <a:rPr lang="ru-RU" sz="800" dirty="0" err="1">
                          <a:effectLst/>
                        </a:rPr>
                        <a:t>бухгал</a:t>
                      </a:r>
                      <a:r>
                        <a:rPr lang="ru-RU" sz="800" dirty="0">
                          <a:effectLst/>
                        </a:rPr>
                        <a:t>-терскому учету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цена (тариф) за единицу измере-ния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буквен-ный код валюты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стои-мость това-ра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поме-щения товара на временное хранение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52949"/>
              </p:ext>
            </p:extLst>
          </p:nvPr>
        </p:nvGraphicFramePr>
        <p:xfrm>
          <a:off x="79200" y="3933056"/>
          <a:ext cx="6581775" cy="15365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9381"/>
                <a:gridCol w="450302"/>
                <a:gridCol w="450302"/>
                <a:gridCol w="810416"/>
                <a:gridCol w="539854"/>
                <a:gridCol w="450302"/>
                <a:gridCol w="539854"/>
                <a:gridCol w="630677"/>
                <a:gridCol w="539854"/>
                <a:gridCol w="540489"/>
                <a:gridCol w="449667"/>
                <a:gridCol w="630677"/>
              </a:tblGrid>
              <a:tr h="15049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наиме-нование</a:t>
                      </a:r>
                      <a:r>
                        <a:rPr lang="ru-RU" sz="800" dirty="0">
                          <a:effectLst/>
                        </a:rPr>
                        <a:t> доку-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мента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доку-мента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 доку-мента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код Товарной номенклатуры </a:t>
                      </a:r>
                      <a:r>
                        <a:rPr lang="ru-RU" sz="800" dirty="0" err="1">
                          <a:effectLst/>
                        </a:rPr>
                        <a:t>внешнеэконо-мической</a:t>
                      </a:r>
                      <a:r>
                        <a:rPr lang="ru-RU" sz="800" dirty="0">
                          <a:effectLst/>
                        </a:rPr>
                        <a:t> деятельности Евразийского экономическо-</a:t>
                      </a:r>
                      <a:r>
                        <a:rPr lang="ru-RU" sz="800" dirty="0" err="1">
                          <a:effectLst/>
                        </a:rPr>
                        <a:t>го</a:t>
                      </a:r>
                      <a:r>
                        <a:rPr lang="ru-RU" sz="800" dirty="0">
                          <a:effectLst/>
                        </a:rPr>
                        <a:t> союза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наиме-нование  товара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вес товара, нетто (кг)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количе-ство</a:t>
                      </a:r>
                      <a:r>
                        <a:rPr lang="ru-RU" sz="800" dirty="0">
                          <a:effectLst/>
                        </a:rPr>
                        <a:t> в единице </a:t>
                      </a:r>
                      <a:r>
                        <a:rPr lang="ru-RU" sz="800" dirty="0" err="1">
                          <a:effectLst/>
                        </a:rPr>
                        <a:t>измере-ния</a:t>
                      </a:r>
                      <a:r>
                        <a:rPr lang="ru-RU" sz="800" dirty="0">
                          <a:effectLst/>
                        </a:rPr>
                        <a:t> по </a:t>
                      </a:r>
                      <a:r>
                        <a:rPr lang="ru-RU" sz="800" dirty="0" err="1">
                          <a:effectLst/>
                        </a:rPr>
                        <a:t>бухгал</a:t>
                      </a:r>
                      <a:r>
                        <a:rPr lang="ru-RU" sz="800" dirty="0">
                          <a:effectLst/>
                        </a:rPr>
                        <a:t>-терскому учету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условное </a:t>
                      </a:r>
                      <a:r>
                        <a:rPr lang="ru-RU" sz="800" dirty="0" err="1">
                          <a:effectLst/>
                        </a:rPr>
                        <a:t>обозначе-ние</a:t>
                      </a:r>
                      <a:r>
                        <a:rPr lang="ru-RU" sz="800" dirty="0">
                          <a:effectLst/>
                        </a:rPr>
                        <a:t>  единицы измерения по </a:t>
                      </a:r>
                      <a:r>
                        <a:rPr lang="ru-RU" sz="800" dirty="0" err="1">
                          <a:effectLst/>
                        </a:rPr>
                        <a:t>бухгал</a:t>
                      </a:r>
                      <a:r>
                        <a:rPr lang="ru-RU" sz="800" dirty="0">
                          <a:effectLst/>
                        </a:rPr>
                        <a:t>-терскому учету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цена (тариф) за единицу измере-ния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буквен-ный</a:t>
                      </a:r>
                      <a:r>
                        <a:rPr lang="ru-RU" sz="800" dirty="0">
                          <a:effectLst/>
                        </a:rPr>
                        <a:t> код валюты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стои-мость това-ра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первой выдачи товара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8557"/>
              </p:ext>
            </p:extLst>
          </p:nvPr>
        </p:nvGraphicFramePr>
        <p:xfrm>
          <a:off x="79200" y="5517232"/>
          <a:ext cx="6581775" cy="101320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00262"/>
                <a:gridCol w="1351053"/>
                <a:gridCol w="1261449"/>
                <a:gridCol w="900490"/>
                <a:gridCol w="991365"/>
                <a:gridCol w="1077156"/>
              </a:tblGrid>
              <a:tr h="2057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Остаток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вес товара, нетто (кг)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в единице измерения по бухгалтерскому учету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условное обозначение единицы измерения по бухгалтерскому учету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цена (тариф) за единицу измерения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буквенный код валюты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стоимость товаров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732240" y="2780928"/>
            <a:ext cx="2352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Срок представления </a:t>
            </a:r>
            <a:r>
              <a:rPr lang="ru-RU" sz="1600" dirty="0" smtClean="0"/>
              <a:t>- по </a:t>
            </a:r>
            <a:r>
              <a:rPr lang="ru-RU" sz="1600" dirty="0"/>
              <a:t>истечению каждого календарного года, в котором совершались таможенные операции, </a:t>
            </a:r>
            <a:r>
              <a:rPr lang="ru-RU" sz="1600" b="1" dirty="0" smtClean="0"/>
              <a:t>не </a:t>
            </a:r>
            <a:r>
              <a:rPr lang="ru-RU" sz="1600" b="1" dirty="0"/>
              <a:t>позднее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 </a:t>
            </a:r>
            <a:r>
              <a:rPr lang="ru-RU" sz="1600" b="1" dirty="0"/>
              <a:t>апреля года</a:t>
            </a:r>
            <a:r>
              <a:rPr lang="ru-RU" sz="1600" dirty="0"/>
              <a:t>, следующего </a:t>
            </a:r>
            <a:br>
              <a:rPr lang="ru-RU" sz="1600" dirty="0"/>
            </a:br>
            <a:r>
              <a:rPr lang="ru-RU" sz="1600" dirty="0"/>
              <a:t>за отчетным.</a:t>
            </a:r>
          </a:p>
        </p:txBody>
      </p:sp>
    </p:spTree>
    <p:extLst>
      <p:ext uri="{BB962C8B-B14F-4D97-AF65-F5344CB8AC3E}">
        <p14:creationId xmlns:p14="http://schemas.microsoft.com/office/powerpoint/2010/main" val="5560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6338" y="89954"/>
            <a:ext cx="8508657" cy="931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Проект приказа ФТС России «</a:t>
            </a:r>
            <a:r>
              <a:rPr lang="ru-RU" sz="1600" b="1" dirty="0" smtClean="0"/>
              <a:t>Об </a:t>
            </a:r>
            <a:r>
              <a:rPr lang="ru-RU" sz="1600" b="1" dirty="0"/>
              <a:t>утверждении форм отчетов, порядка заполнения, </a:t>
            </a:r>
            <a:endParaRPr lang="ru-RU" sz="1600" b="1" dirty="0" smtClean="0"/>
          </a:p>
          <a:p>
            <a:pPr algn="ctr">
              <a:lnSpc>
                <a:spcPct val="85000"/>
              </a:lnSpc>
            </a:pPr>
            <a:r>
              <a:rPr lang="ru-RU" sz="1600" b="1" dirty="0" smtClean="0"/>
              <a:t>способов </a:t>
            </a:r>
            <a:r>
              <a:rPr lang="ru-RU" sz="1600" b="1" dirty="0"/>
              <a:t>и сроков представления отчетности уполномоченными экономическими </a:t>
            </a:r>
            <a:r>
              <a:rPr lang="ru-RU" sz="1600" b="1" dirty="0" smtClean="0"/>
              <a:t>операторами» </a:t>
            </a:r>
            <a:endParaRPr lang="ru-RU" sz="1600" dirty="0"/>
          </a:p>
          <a:p>
            <a:pPr algn="ctr">
              <a:lnSpc>
                <a:spcPct val="85000"/>
              </a:lnSpc>
            </a:pPr>
            <a:endParaRPr lang="ru-RU" sz="16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411760" y="981296"/>
            <a:ext cx="4536504" cy="254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Отчетность УЭО по форме №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 (тип свидетельства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</a:rPr>
              <a:t> II, III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" y="1235850"/>
            <a:ext cx="4852840" cy="5589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235850"/>
            <a:ext cx="4404383" cy="56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4797152"/>
            <a:ext cx="9144000" cy="1342369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«Требования к отчетности уполномоченных экономических операторов»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891" y="55172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Выступление главного государственного таможенного инспектора отдела организации профилактических проверок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Главного управления таможенного контроля после выпуска товаров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К.О. </a:t>
            </a:r>
            <a:r>
              <a:rPr lang="ru-RU" i="1" dirty="0" err="1">
                <a:solidFill>
                  <a:schemeClr val="bg1"/>
                </a:solidFill>
                <a:effectLst>
                  <a:outerShdw blurRad="88900" dist="25400" dir="5400000" algn="t" rotWithShape="0">
                    <a:prstClr val="black">
                      <a:alpha val="20000"/>
                    </a:prstClr>
                  </a:outerShdw>
                </a:effectLst>
              </a:rPr>
              <a:t>Буняковой</a:t>
            </a:r>
            <a:endParaRPr lang="ru-RU" i="1" dirty="0">
              <a:solidFill>
                <a:schemeClr val="bg1"/>
              </a:solidFill>
              <a:effectLst>
                <a:outerShdw blurRad="88900" dist="25400" dir="5400000" algn="t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3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лый вариант">
  <a:themeElements>
    <a:clrScheme name="Фирменные цвета ФТС 1">
      <a:dk1>
        <a:srgbClr val="000000"/>
      </a:dk1>
      <a:lt1>
        <a:srgbClr val="E3E3E3"/>
      </a:lt1>
      <a:dk2>
        <a:srgbClr val="000000"/>
      </a:dk2>
      <a:lt2>
        <a:srgbClr val="F1F1F1"/>
      </a:lt2>
      <a:accent1>
        <a:srgbClr val="1D6846"/>
      </a:accent1>
      <a:accent2>
        <a:srgbClr val="FFC81E"/>
      </a:accent2>
      <a:accent3>
        <a:srgbClr val="008D78"/>
      </a:accent3>
      <a:accent4>
        <a:srgbClr val="F8EA7B"/>
      </a:accent4>
      <a:accent5>
        <a:srgbClr val="B3D2C8"/>
      </a:accent5>
      <a:accent6>
        <a:srgbClr val="1C683F"/>
      </a:accent6>
      <a:hlink>
        <a:srgbClr val="3CB396"/>
      </a:hlink>
      <a:folHlink>
        <a:srgbClr val="0A5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КОЛЛЕГИЯ ред_09 02 2018</Template>
  <TotalTime>547</TotalTime>
  <Words>889</Words>
  <Application>Microsoft Office PowerPoint</Application>
  <PresentationFormat>Экран (4:3)</PresentationFormat>
  <Paragraphs>359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Светлый вариант</vt:lpstr>
      <vt:lpstr>«Требования к отчетности уполномоченных экономических операторов»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«Требования к отчетности уполномоченных экономических операторов»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Бунякова Ксения Олеговна</dc:creator>
  <cp:lastModifiedBy>Бунякова Ксения Олеговна</cp:lastModifiedBy>
  <cp:revision>16</cp:revision>
  <dcterms:created xsi:type="dcterms:W3CDTF">2018-05-16T11:51:55Z</dcterms:created>
  <dcterms:modified xsi:type="dcterms:W3CDTF">2018-05-18T11:50:42Z</dcterms:modified>
</cp:coreProperties>
</file>