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8" r:id="rId4"/>
    <p:sldId id="269" r:id="rId5"/>
    <p:sldId id="264" r:id="rId6"/>
    <p:sldId id="266" r:id="rId7"/>
    <p:sldId id="267" r:id="rId8"/>
    <p:sldId id="270" r:id="rId9"/>
    <p:sldId id="271" r:id="rId10"/>
    <p:sldId id="274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90C26-F39B-4593-8888-83ADB9496275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6E1EF-12B9-4CD9-AABF-F33DEB444D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734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6E1EF-12B9-4CD9-AABF-F33DEB444D0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5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6E1EF-12B9-4CD9-AABF-F33DEB444D0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81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8840D-5660-43F7-AD45-ECF36BD00E60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64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A934C-FE94-4AE8-B577-CCCC132A140B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3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6CA01-5341-4C8C-913D-E64090D83BFE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4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EF557-73E5-4FEC-AA21-504C2C0771CE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Страница </a:t>
            </a:r>
            <a:fld id="{70AC5B23-7E6B-4564-9900-B9D19725D80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ятиугольник 6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46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B8B4-6060-4FD4-BF93-D6990A2FE68F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66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0605-C91B-4991-AA2C-887D53CD3F57}" type="datetime1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15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7348-7520-4066-976C-71022A7DD73B}" type="datetime1">
              <a:rPr lang="ru-RU" smtClean="0"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6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DA1C-EC5B-4140-AABA-063358641B6E}" type="datetime1">
              <a:rPr lang="ru-RU" smtClean="0"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92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78BE-6A08-472F-AB32-8C8F74DC6152}" type="datetime1">
              <a:rPr lang="ru-RU" smtClean="0"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86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C63-3DB2-4DDF-816D-C17020B58F72}" type="datetime1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37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64031-D2D9-46A1-8606-D43958742E05}" type="datetime1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0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9AC7A-A4B5-4CBE-88F6-8864F565AD0E}" type="datetime1">
              <a:rPr lang="ru-RU" smtClean="0"/>
              <a:t>31.10.2017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www.aeoforum.ru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5B23-7E6B-4564-9900-B9D19725D801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18752"/>
            <a:ext cx="1498104" cy="52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67544" y="1340768"/>
            <a:ext cx="8064896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5949280"/>
            <a:ext cx="8064896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ятиугольник 9"/>
          <p:cNvSpPr/>
          <p:nvPr userDrawn="1"/>
        </p:nvSpPr>
        <p:spPr>
          <a:xfrm>
            <a:off x="467544" y="6021288"/>
            <a:ext cx="8208912" cy="121158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СТАТУС УЭО ДЛЯ </a:t>
            </a:r>
            <a:r>
              <a:rPr lang="ru-RU" dirty="0" smtClean="0">
                <a:solidFill>
                  <a:schemeClr val="tx2"/>
                </a:solidFill>
              </a:rPr>
              <a:t>НЕДЕКЛАРАНТОВ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5476582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1 ноября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2017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spcBef>
                <a:spcPct val="20000"/>
              </a:spcBef>
            </a:pPr>
            <a:r>
              <a:rPr lang="ru-RU" sz="28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Статус УЭО для </a:t>
            </a:r>
            <a:r>
              <a:rPr lang="ru-RU" sz="2800" b="1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недекларантов</a:t>
            </a:r>
            <a:r>
              <a:rPr lang="ru-RU" sz="28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: </a:t>
            </a:r>
            <a:br>
              <a:rPr lang="ru-RU" sz="28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какие преимущества? </a:t>
            </a:r>
            <a:endParaRPr lang="ru-RU" sz="28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400" dirty="0" smtClean="0"/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tx2"/>
                </a:solidFill>
              </a:rPr>
              <a:t>Спасибо за внимание</a:t>
            </a: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tx2"/>
                </a:solidFill>
              </a:rPr>
              <a:t>Вопросы?</a:t>
            </a:r>
            <a:endParaRPr lang="ru-RU" sz="5400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8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>
              <a:spcBef>
                <a:spcPct val="20000"/>
              </a:spcBef>
            </a:pPr>
            <a:r>
              <a:rPr lang="ru-RU" sz="28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Контакты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tx2"/>
                </a:solidFill>
              </a:rPr>
              <a:t>Галина Донцова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2"/>
                </a:solidFill>
              </a:rPr>
              <a:t>Член Рабочей группы по развитию института УЭО в государствах - членах Союза при Консультативном комитете по таможенному регулированию Евразийской экономической </a:t>
            </a:r>
            <a:r>
              <a:rPr lang="ru-RU" sz="2000" dirty="0" smtClean="0">
                <a:solidFill>
                  <a:schemeClr val="tx2"/>
                </a:solidFill>
              </a:rPr>
              <a:t>комиссии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+ 7 985 991 1379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Galina.dontsova@gmail.com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НОВЫЕ УЭО: КТО ЭТО? 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</a:rPr>
              <a:t>Таможенный представитель</a:t>
            </a:r>
          </a:p>
          <a:p>
            <a:r>
              <a:rPr lang="ru-RU" sz="4000" dirty="0">
                <a:solidFill>
                  <a:schemeClr val="tx2"/>
                </a:solidFill>
              </a:rPr>
              <a:t>Владелец склада временного хранения</a:t>
            </a:r>
          </a:p>
          <a:p>
            <a:r>
              <a:rPr lang="ru-RU" sz="4000" dirty="0">
                <a:solidFill>
                  <a:schemeClr val="tx2"/>
                </a:solidFill>
              </a:rPr>
              <a:t>Владелец таможенного склада</a:t>
            </a:r>
          </a:p>
          <a:p>
            <a:r>
              <a:rPr lang="ru-RU" sz="4000" dirty="0">
                <a:solidFill>
                  <a:schemeClr val="tx2"/>
                </a:solidFill>
              </a:rPr>
              <a:t>Таможенный </a:t>
            </a:r>
            <a:r>
              <a:rPr lang="ru-RU" sz="4000" dirty="0" smtClean="0">
                <a:solidFill>
                  <a:schemeClr val="tx2"/>
                </a:solidFill>
              </a:rPr>
              <a:t>перевозчик</a:t>
            </a:r>
            <a:endParaRPr lang="en-US" sz="4000" dirty="0" smtClean="0">
              <a:solidFill>
                <a:schemeClr val="tx2"/>
              </a:solidFill>
            </a:endParaRPr>
          </a:p>
          <a:p>
            <a:r>
              <a:rPr lang="ru-RU" sz="4000" dirty="0" smtClean="0">
                <a:solidFill>
                  <a:schemeClr val="tx2"/>
                </a:solidFill>
              </a:rPr>
              <a:t>Перевозчик 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7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СПЕЦИАЛЬНЫЕ УПРОЩЕНИЯ (тип 1)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Неустановление</a:t>
            </a:r>
            <a:r>
              <a:rPr lang="ru-RU" dirty="0" smtClean="0">
                <a:solidFill>
                  <a:schemeClr val="tx2"/>
                </a:solidFill>
              </a:rPr>
              <a:t> маршрута перевозки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Осуществление перевозчиком-УЭО разгрузки, перегрузки вывозимых товаров без разрешения таможенного органа или без его уведомления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8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СПЕЦИАЛЬНЫЕ УПРОЩЕНИЯ (тип 1)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Приоритетное участие в пилотных проектах и экспериментах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Признание </a:t>
            </a:r>
            <a:r>
              <a:rPr lang="ru-RU" dirty="0">
                <a:solidFill>
                  <a:schemeClr val="tx2"/>
                </a:solidFill>
              </a:rPr>
              <a:t>таможенными органами в качестве средств идентификации пломб, наложенных </a:t>
            </a:r>
            <a:r>
              <a:rPr lang="ru-RU" dirty="0" smtClean="0">
                <a:solidFill>
                  <a:schemeClr val="tx2"/>
                </a:solidFill>
              </a:rPr>
              <a:t>УЭО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18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СПЕЦИАЛЬНЫЕ УПРОЩЕНИЯ (тип 1)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Совершение таможенных операций (прибытие, убытие, декларирование и выпуск) в первоочередном порядке</a:t>
            </a:r>
          </a:p>
          <a:p>
            <a:r>
              <a:rPr lang="ru-RU" dirty="0" err="1">
                <a:solidFill>
                  <a:schemeClr val="tx2"/>
                </a:solidFill>
              </a:rPr>
              <a:t>Непредоставление</a:t>
            </a:r>
            <a:r>
              <a:rPr lang="ru-RU" dirty="0">
                <a:solidFill>
                  <a:schemeClr val="tx2"/>
                </a:solidFill>
              </a:rPr>
              <a:t> обеспечения при помещении под таможенную процедуру транзита товаров, декларантом которых выступает УЭО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6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СПЕЦИАЛЬНЫЕ УПРОЩЕНИЯ (тип 1 и тип 2)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Проведение таможенного контроля (осмотр или досмотр) в первоочередном порядке</a:t>
            </a:r>
          </a:p>
          <a:p>
            <a:r>
              <a:rPr lang="ru-RU" dirty="0" err="1">
                <a:solidFill>
                  <a:schemeClr val="tx2"/>
                </a:solidFill>
              </a:rPr>
              <a:t>Непредоставление</a:t>
            </a:r>
            <a:r>
              <a:rPr lang="ru-RU" dirty="0">
                <a:solidFill>
                  <a:schemeClr val="tx2"/>
                </a:solidFill>
              </a:rPr>
              <a:t> обеспечения при выпуске товаров в случае назначения дополнительной проверки или экспертизы </a:t>
            </a:r>
          </a:p>
          <a:p>
            <a:r>
              <a:rPr lang="ru-RU" dirty="0">
                <a:solidFill>
                  <a:schemeClr val="tx2"/>
                </a:solidFill>
              </a:rPr>
              <a:t>Выпуск до подачи декларации на товары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2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СПЕЦИАЛЬНЫЕ УПРОЩЕНИЯ (тип 2)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Проведение </a:t>
            </a:r>
            <a:r>
              <a:rPr lang="ru-RU" dirty="0">
                <a:solidFill>
                  <a:schemeClr val="tx2"/>
                </a:solidFill>
              </a:rPr>
              <a:t>таможенного контроля на территории УЭО </a:t>
            </a:r>
          </a:p>
          <a:p>
            <a:r>
              <a:rPr lang="ru-RU" dirty="0">
                <a:solidFill>
                  <a:schemeClr val="tx2"/>
                </a:solidFill>
              </a:rPr>
              <a:t>Временное хранение на территории УЭО товаров УЭО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9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СПЕЦИАЛЬНЫЕ УПРОЩЕНИЯ (тип 2)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Временное хранение на территории УЭО товаров лиц, не являющихся УЭО – если это предусмотрено национальным законодательством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Доставка </a:t>
            </a:r>
            <a:r>
              <a:rPr lang="ru-RU" dirty="0">
                <a:solidFill>
                  <a:schemeClr val="tx2"/>
                </a:solidFill>
              </a:rPr>
              <a:t>и завершение транзита на территории </a:t>
            </a:r>
            <a:r>
              <a:rPr lang="ru-RU" dirty="0" smtClean="0">
                <a:solidFill>
                  <a:schemeClr val="tx2"/>
                </a:solidFill>
              </a:rPr>
              <a:t>УЭО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2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</a:rPr>
              <a:t>СПЕЦИАЛЬНЫЕ УПРОЩЕНИЯ (тип 2)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Удаленное декларирование и выпуск товаров (только в одном государстве)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Применение УЭО таможенных пломб</a:t>
            </a:r>
          </a:p>
          <a:p>
            <a:r>
              <a:rPr lang="ru-RU" dirty="0" err="1" smtClean="0">
                <a:solidFill>
                  <a:schemeClr val="tx2"/>
                </a:solidFill>
              </a:rPr>
              <a:t>Непредоставление</a:t>
            </a:r>
            <a:r>
              <a:rPr lang="ru-RU" dirty="0" smtClean="0">
                <a:solidFill>
                  <a:schemeClr val="tx2"/>
                </a:solidFill>
              </a:rPr>
              <a:t> обеспечения при отсрочке уплаты ввозных таможенных пошлин 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www.aeoforum.ru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73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278</Words>
  <Application>Microsoft Office PowerPoint</Application>
  <PresentationFormat>Экран (4:3)</PresentationFormat>
  <Paragraphs>55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СТАТУС УЭО ДЛЯ НЕДЕКЛАРАНТОВ</vt:lpstr>
      <vt:lpstr>НОВЫЕ УЭО: КТО ЭТО? </vt:lpstr>
      <vt:lpstr>СПЕЦИАЛЬНЫЕ УПРОЩЕНИЯ (тип 1)</vt:lpstr>
      <vt:lpstr>СПЕЦИАЛЬНЫЕ УПРОЩЕНИЯ (тип 1)</vt:lpstr>
      <vt:lpstr>СПЕЦИАЛЬНЫЕ УПРОЩЕНИЯ (тип 1)</vt:lpstr>
      <vt:lpstr>СПЕЦИАЛЬНЫЕ УПРОЩЕНИЯ (тип 1 и тип 2)</vt:lpstr>
      <vt:lpstr>СПЕЦИАЛЬНЫЕ УПРОЩЕНИЯ (тип 2)</vt:lpstr>
      <vt:lpstr>СПЕЦИАЛЬНЫЕ УПРОЩЕНИЯ (тип 2)</vt:lpstr>
      <vt:lpstr>СПЕЦИАЛЬНЫЕ УПРОЩЕНИЯ (тип 2)</vt:lpstr>
      <vt:lpstr>Статус УЭО для недекларантов:  какие преимущества? </vt:lpstr>
      <vt:lpstr>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проблемы применения специальных упрощений и пути их решения</dc:title>
  <dc:creator>Дмитрий Майоров</dc:creator>
  <cp:lastModifiedBy>galina.dontsova</cp:lastModifiedBy>
  <cp:revision>43</cp:revision>
  <dcterms:created xsi:type="dcterms:W3CDTF">2016-04-11T07:01:04Z</dcterms:created>
  <dcterms:modified xsi:type="dcterms:W3CDTF">2017-10-31T20:17:55Z</dcterms:modified>
</cp:coreProperties>
</file>