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2"/>
    <p:sldMasterId id="2147483735" r:id="rId3"/>
  </p:sldMasterIdLst>
  <p:notesMasterIdLst>
    <p:notesMasterId r:id="rId13"/>
  </p:notesMasterIdLst>
  <p:sldIdLst>
    <p:sldId id="258" r:id="rId4"/>
    <p:sldId id="368" r:id="rId5"/>
    <p:sldId id="374" r:id="rId6"/>
    <p:sldId id="376" r:id="rId7"/>
    <p:sldId id="378" r:id="rId8"/>
    <p:sldId id="351" r:id="rId9"/>
    <p:sldId id="352" r:id="rId10"/>
    <p:sldId id="369" r:id="rId11"/>
    <p:sldId id="377" r:id="rId12"/>
  </p:sldIdLst>
  <p:sldSz cx="9144000" cy="6858000" type="screen4x3"/>
  <p:notesSz cx="6858000" cy="9947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Владислав А. Проняев" initials="ВАП" lastIdx="2" clrIdx="0">
    <p:extLst>
      <p:ext uri="{19B8F6BF-5375-455C-9EA6-DF929625EA0E}">
        <p15:presenceInfo xmlns:p15="http://schemas.microsoft.com/office/powerpoint/2012/main" userId="S-1-5-21-2837432882-4167270886-3354268542-114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700" autoAdjust="0"/>
  </p:normalViewPr>
  <p:slideViewPr>
    <p:cSldViewPr snapToGrid="0">
      <p:cViewPr varScale="1">
        <p:scale>
          <a:sx n="118" d="100"/>
          <a:sy n="118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BE2AB1-95B0-4BC2-BBFC-9F919B5BBA4B}" type="doc">
      <dgm:prSet loTypeId="urn:microsoft.com/office/officeart/2005/8/layout/vList3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7B3C74-1C3F-4C75-ABF5-43F97EBF10FF}">
      <dgm:prSet/>
      <dgm:spPr/>
      <dgm:t>
        <a:bodyPr/>
        <a:lstStyle/>
        <a:p>
          <a:pPr rtl="0"/>
          <a:r>
            <a:rPr lang="ru-RU" dirty="0" smtClean="0"/>
            <a:t>Выпуск товаров производится в течение 4 часов с момента регистрации заявления, но не позднее 1 рабочего дня, следующего за днем регистрации (п. 19 ст. 120, п. 1 ст. 119 ТК ЕАЭС).</a:t>
          </a:r>
          <a:endParaRPr lang="ru-RU" dirty="0"/>
        </a:p>
      </dgm:t>
    </dgm:pt>
    <dgm:pt modelId="{34E0D9B9-CC9B-42C9-8191-FE3C701F4D1D}" type="parTrans" cxnId="{45CECCD1-EF9C-445E-8E9F-25A3E7EAEF0F}">
      <dgm:prSet/>
      <dgm:spPr/>
      <dgm:t>
        <a:bodyPr/>
        <a:lstStyle/>
        <a:p>
          <a:endParaRPr lang="ru-RU"/>
        </a:p>
      </dgm:t>
    </dgm:pt>
    <dgm:pt modelId="{1E6BB1D2-CEF6-459F-893A-03D16928C616}" type="sibTrans" cxnId="{45CECCD1-EF9C-445E-8E9F-25A3E7EAEF0F}">
      <dgm:prSet/>
      <dgm:spPr/>
      <dgm:t>
        <a:bodyPr/>
        <a:lstStyle/>
        <a:p>
          <a:endParaRPr lang="ru-RU"/>
        </a:p>
      </dgm:t>
    </dgm:pt>
    <dgm:pt modelId="{8CD66358-98D3-45D7-AEC9-0248D15519B2}" type="pres">
      <dgm:prSet presAssocID="{E3BE2AB1-95B0-4BC2-BBFC-9F919B5BBA4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172E02-5764-4914-9E7E-004EBC46F8BD}" type="pres">
      <dgm:prSet presAssocID="{217B3C74-1C3F-4C75-ABF5-43F97EBF10FF}" presName="composite" presStyleCnt="0"/>
      <dgm:spPr/>
    </dgm:pt>
    <dgm:pt modelId="{8CD90932-6438-4F89-A76C-F6A753869626}" type="pres">
      <dgm:prSet presAssocID="{217B3C74-1C3F-4C75-ABF5-43F97EBF10FF}" presName="imgShp" presStyleLbl="fgImgPlace1" presStyleIdx="0" presStyleCnt="1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ru-RU"/>
        </a:p>
      </dgm:t>
    </dgm:pt>
    <dgm:pt modelId="{6EEC86A5-27BA-4BF4-AE3F-27F78DC8C66E}" type="pres">
      <dgm:prSet presAssocID="{217B3C74-1C3F-4C75-ABF5-43F97EBF10FF}" presName="txShp" presStyleLbl="node1" presStyleIdx="0" presStyleCnt="1" custScaleX="892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5CECCD1-EF9C-445E-8E9F-25A3E7EAEF0F}" srcId="{E3BE2AB1-95B0-4BC2-BBFC-9F919B5BBA4B}" destId="{217B3C74-1C3F-4C75-ABF5-43F97EBF10FF}" srcOrd="0" destOrd="0" parTransId="{34E0D9B9-CC9B-42C9-8191-FE3C701F4D1D}" sibTransId="{1E6BB1D2-CEF6-459F-893A-03D16928C616}"/>
    <dgm:cxn modelId="{D4C9A2F6-541B-4D3B-80FE-97618BF07F7E}" type="presOf" srcId="{E3BE2AB1-95B0-4BC2-BBFC-9F919B5BBA4B}" destId="{8CD66358-98D3-45D7-AEC9-0248D15519B2}" srcOrd="0" destOrd="0" presId="urn:microsoft.com/office/officeart/2005/8/layout/vList3"/>
    <dgm:cxn modelId="{3730BFC9-480D-41D1-9F00-2E84857A38AA}" type="presOf" srcId="{217B3C74-1C3F-4C75-ABF5-43F97EBF10FF}" destId="{6EEC86A5-27BA-4BF4-AE3F-27F78DC8C66E}" srcOrd="0" destOrd="0" presId="urn:microsoft.com/office/officeart/2005/8/layout/vList3"/>
    <dgm:cxn modelId="{51ECF9B8-DD7D-4F4A-ACA3-ACCD247076F2}" type="presParOf" srcId="{8CD66358-98D3-45D7-AEC9-0248D15519B2}" destId="{C6172E02-5764-4914-9E7E-004EBC46F8BD}" srcOrd="0" destOrd="0" presId="urn:microsoft.com/office/officeart/2005/8/layout/vList3"/>
    <dgm:cxn modelId="{ECDB5276-D502-4F5D-ADA5-D15EB5516466}" type="presParOf" srcId="{C6172E02-5764-4914-9E7E-004EBC46F8BD}" destId="{8CD90932-6438-4F89-A76C-F6A753869626}" srcOrd="0" destOrd="0" presId="urn:microsoft.com/office/officeart/2005/8/layout/vList3"/>
    <dgm:cxn modelId="{FB14B9A8-459E-4431-B660-A0736DA5C0F1}" type="presParOf" srcId="{C6172E02-5764-4914-9E7E-004EBC46F8BD}" destId="{6EEC86A5-27BA-4BF4-AE3F-27F78DC8C66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684944-48D5-4094-92A3-02051B630558}" type="doc">
      <dgm:prSet loTypeId="urn:microsoft.com/office/officeart/2005/8/layout/hList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67F8E43-AFAC-4DDC-9541-F8714BD0C98E}">
      <dgm:prSet phldrT="[Текст]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E4805C18-7665-42C8-8DF3-41E3ABDE2141}" type="parTrans" cxnId="{F89BC8FE-B81F-40A3-87C6-9629DE8DA040}">
      <dgm:prSet/>
      <dgm:spPr/>
      <dgm:t>
        <a:bodyPr/>
        <a:lstStyle/>
        <a:p>
          <a:endParaRPr lang="ru-RU"/>
        </a:p>
      </dgm:t>
    </dgm:pt>
    <dgm:pt modelId="{EB2ED8C5-4E18-446F-83D4-52C027B1A2CA}" type="sibTrans" cxnId="{F89BC8FE-B81F-40A3-87C6-9629DE8DA040}">
      <dgm:prSet/>
      <dgm:spPr/>
      <dgm:t>
        <a:bodyPr/>
        <a:lstStyle/>
        <a:p>
          <a:endParaRPr lang="ru-RU"/>
        </a:p>
      </dgm:t>
    </dgm:pt>
    <dgm:pt modelId="{56C667B0-C472-4A84-AEAA-499D31440F77}">
      <dgm:prSet phldrT="[Текст]"/>
      <dgm:spPr>
        <a:noFill/>
        <a:ln>
          <a:solidFill>
            <a:srgbClr val="0070C0">
              <a:alpha val="90000"/>
            </a:srgbClr>
          </a:solidFill>
        </a:ln>
      </dgm:spPr>
      <dgm:t>
        <a:bodyPr tIns="36000" rIns="36000" bIns="36000" anchor="ctr" anchorCtr="0"/>
        <a:lstStyle/>
        <a:p>
          <a:r>
            <a:rPr lang="ru-RU" dirty="0" smtClean="0">
              <a:solidFill>
                <a:schemeClr val="tx1"/>
              </a:solidFill>
            </a:rPr>
            <a:t>Декларация на товары должна быть подана УЭО, подавшим заявление о выпуске товаров, </a:t>
          </a:r>
          <a:r>
            <a:rPr lang="ru-RU" b="1" u="sng" dirty="0" smtClean="0">
              <a:solidFill>
                <a:schemeClr val="tx1"/>
              </a:solidFill>
            </a:rPr>
            <a:t>не позднее 15-го числа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0" dirty="0" smtClean="0">
              <a:solidFill>
                <a:schemeClr val="tx1"/>
              </a:solidFill>
            </a:rPr>
            <a:t>месяца</a:t>
          </a:r>
          <a:r>
            <a:rPr lang="ru-RU" dirty="0" smtClean="0">
              <a:solidFill>
                <a:schemeClr val="tx1"/>
              </a:solidFill>
            </a:rPr>
            <a:t>, следующего за месяцем выпуска товаров</a:t>
          </a:r>
        </a:p>
        <a:p>
          <a:r>
            <a:rPr lang="ru-RU" dirty="0" smtClean="0">
              <a:solidFill>
                <a:schemeClr val="tx1"/>
              </a:solidFill>
            </a:rPr>
            <a:t>(п.4 ст. 441 ТК ЕАЭС).</a:t>
          </a:r>
          <a:endParaRPr lang="ru-RU" dirty="0">
            <a:solidFill>
              <a:schemeClr val="tx1"/>
            </a:solidFill>
          </a:endParaRPr>
        </a:p>
      </dgm:t>
    </dgm:pt>
    <dgm:pt modelId="{E73B10E3-3731-4E80-AB8A-74AA1D3C3E29}" type="parTrans" cxnId="{0EF30AF0-FD6B-4BA9-B810-16F710555555}">
      <dgm:prSet/>
      <dgm:spPr/>
      <dgm:t>
        <a:bodyPr/>
        <a:lstStyle/>
        <a:p>
          <a:endParaRPr lang="ru-RU"/>
        </a:p>
      </dgm:t>
    </dgm:pt>
    <dgm:pt modelId="{FE80C3FF-BF4A-4741-8927-7F1C2B8155CC}" type="sibTrans" cxnId="{0EF30AF0-FD6B-4BA9-B810-16F710555555}">
      <dgm:prSet/>
      <dgm:spPr/>
      <dgm:t>
        <a:bodyPr/>
        <a:lstStyle/>
        <a:p>
          <a:endParaRPr lang="ru-RU"/>
        </a:p>
      </dgm:t>
    </dgm:pt>
    <dgm:pt modelId="{9330C475-6702-4C6E-A8B0-2354BCE4709B}">
      <dgm:prSet/>
      <dgm:spPr>
        <a:noFill/>
        <a:ln>
          <a:solidFill>
            <a:srgbClr val="0070C0">
              <a:alpha val="90000"/>
            </a:srgbClr>
          </a:solidFill>
        </a:ln>
      </dgm:spPr>
      <dgm:t>
        <a:bodyPr tIns="36000" rIns="36000" bIns="36000"/>
        <a:lstStyle/>
        <a:p>
          <a:r>
            <a:rPr lang="ru-RU" dirty="0" smtClean="0">
              <a:solidFill>
                <a:schemeClr val="tx1"/>
              </a:solidFill>
            </a:rPr>
            <a:t>При совершении таможенных операций и выпуске товаров  до подачи ДТ применяются </a:t>
          </a:r>
          <a:r>
            <a:rPr lang="ru-RU" b="1" u="sng" dirty="0" smtClean="0">
              <a:solidFill>
                <a:schemeClr val="tx1"/>
              </a:solidFill>
            </a:rPr>
            <a:t>курсы</a:t>
          </a:r>
          <a:r>
            <a:rPr lang="ru-RU" dirty="0" smtClean="0">
              <a:solidFill>
                <a:schemeClr val="tx1"/>
              </a:solidFill>
            </a:rPr>
            <a:t> валют, действующие </a:t>
          </a:r>
          <a:r>
            <a:rPr lang="ru-RU" b="1" u="sng" dirty="0" smtClean="0">
              <a:solidFill>
                <a:schemeClr val="tx1"/>
              </a:solidFill>
            </a:rPr>
            <a:t>на день регистрации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таможенным органом </a:t>
          </a:r>
          <a:r>
            <a:rPr lang="ru-RU" b="1" u="sng" dirty="0" smtClean="0">
              <a:solidFill>
                <a:schemeClr val="tx1"/>
              </a:solidFill>
            </a:rPr>
            <a:t>заявления</a:t>
          </a:r>
          <a:r>
            <a:rPr lang="ru-RU" dirty="0" smtClean="0">
              <a:solidFill>
                <a:schemeClr val="tx1"/>
              </a:solidFill>
            </a:rPr>
            <a:t> о выпуске товаров до подачи ДТ </a:t>
          </a:r>
        </a:p>
        <a:p>
          <a:r>
            <a:rPr lang="ru-RU" dirty="0" smtClean="0">
              <a:solidFill>
                <a:schemeClr val="tx1"/>
              </a:solidFill>
            </a:rPr>
            <a:t>(п. 18 ст. 120 ТК ЕАЭС).</a:t>
          </a:r>
          <a:endParaRPr lang="ru-RU" dirty="0">
            <a:solidFill>
              <a:schemeClr val="tx1"/>
            </a:solidFill>
          </a:endParaRPr>
        </a:p>
      </dgm:t>
    </dgm:pt>
    <dgm:pt modelId="{EE250C76-CFC6-4A14-94E2-EC2981047BF0}" type="parTrans" cxnId="{ED8FEBB8-83B1-43E1-BBD0-7F8883DBA695}">
      <dgm:prSet/>
      <dgm:spPr/>
      <dgm:t>
        <a:bodyPr/>
        <a:lstStyle/>
        <a:p>
          <a:endParaRPr lang="ru-RU"/>
        </a:p>
      </dgm:t>
    </dgm:pt>
    <dgm:pt modelId="{6FF27E92-4DC0-44A5-96E1-66B43655A7D3}" type="sibTrans" cxnId="{ED8FEBB8-83B1-43E1-BBD0-7F8883DBA695}">
      <dgm:prSet/>
      <dgm:spPr/>
      <dgm:t>
        <a:bodyPr/>
        <a:lstStyle/>
        <a:p>
          <a:endParaRPr lang="ru-RU"/>
        </a:p>
      </dgm:t>
    </dgm:pt>
    <dgm:pt modelId="{0DBD65F9-AF65-4647-A120-102FF0139078}" type="pres">
      <dgm:prSet presAssocID="{FE684944-48D5-4094-92A3-02051B63055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88BB4DD9-3781-4189-B15E-4508924841F1}" type="pres">
      <dgm:prSet presAssocID="{E67F8E43-AFAC-4DDC-9541-F8714BD0C98E}" presName="posSpace" presStyleCnt="0"/>
      <dgm:spPr/>
    </dgm:pt>
    <dgm:pt modelId="{05DEC37C-8379-4B5D-A438-69B5BF7A5C84}" type="pres">
      <dgm:prSet presAssocID="{E67F8E43-AFAC-4DDC-9541-F8714BD0C98E}" presName="vertFlow" presStyleCnt="0"/>
      <dgm:spPr/>
    </dgm:pt>
    <dgm:pt modelId="{D46DF093-6BA8-4A31-88E3-4BD0166669D4}" type="pres">
      <dgm:prSet presAssocID="{E67F8E43-AFAC-4DDC-9541-F8714BD0C98E}" presName="topSpace" presStyleCnt="0"/>
      <dgm:spPr/>
    </dgm:pt>
    <dgm:pt modelId="{58B1F339-D9AD-4F26-AFA2-4C403EB989C8}" type="pres">
      <dgm:prSet presAssocID="{E67F8E43-AFAC-4DDC-9541-F8714BD0C98E}" presName="firstComp" presStyleCnt="0"/>
      <dgm:spPr/>
    </dgm:pt>
    <dgm:pt modelId="{C97D032C-DC25-4D10-BD5D-05439D737E51}" type="pres">
      <dgm:prSet presAssocID="{E67F8E43-AFAC-4DDC-9541-F8714BD0C98E}" presName="firstChild" presStyleLbl="bgAccFollowNode1" presStyleIdx="0" presStyleCnt="2" custScaleX="104707" custScaleY="89558" custLinFactNeighborX="-9259" custLinFactNeighborY="-2985"/>
      <dgm:spPr/>
      <dgm:t>
        <a:bodyPr/>
        <a:lstStyle/>
        <a:p>
          <a:endParaRPr lang="ru-RU"/>
        </a:p>
      </dgm:t>
    </dgm:pt>
    <dgm:pt modelId="{73C36106-D2DB-47DA-A74C-F7B1057F64F9}" type="pres">
      <dgm:prSet presAssocID="{E67F8E43-AFAC-4DDC-9541-F8714BD0C98E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43193B-6E9F-4BCB-9F73-CD2CC539129E}" type="pres">
      <dgm:prSet presAssocID="{9330C475-6702-4C6E-A8B0-2354BCE4709B}" presName="comp" presStyleCnt="0"/>
      <dgm:spPr/>
    </dgm:pt>
    <dgm:pt modelId="{5CC3F094-9A5B-4557-BD99-65E95BF45516}" type="pres">
      <dgm:prSet presAssocID="{9330C475-6702-4C6E-A8B0-2354BCE4709B}" presName="child" presStyleLbl="bgAccFollowNode1" presStyleIdx="1" presStyleCnt="2" custScaleX="105135" custLinFactNeighborX="-8940" custLinFactNeighborY="1151"/>
      <dgm:spPr/>
      <dgm:t>
        <a:bodyPr/>
        <a:lstStyle/>
        <a:p>
          <a:endParaRPr lang="ru-RU"/>
        </a:p>
      </dgm:t>
    </dgm:pt>
    <dgm:pt modelId="{DB299359-187D-4453-838A-95E9BDA58ACE}" type="pres">
      <dgm:prSet presAssocID="{9330C475-6702-4C6E-A8B0-2354BCE4709B}" presName="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85ED4-3D3F-4DDC-B521-67FF4850ADCD}" type="pres">
      <dgm:prSet presAssocID="{E67F8E43-AFAC-4DDC-9541-F8714BD0C98E}" presName="negSpace" presStyleCnt="0"/>
      <dgm:spPr/>
    </dgm:pt>
    <dgm:pt modelId="{DC49D414-9AC4-4670-805B-EBE63D94D1F4}" type="pres">
      <dgm:prSet presAssocID="{E67F8E43-AFAC-4DDC-9541-F8714BD0C98E}" presName="circle" presStyleLbl="node1" presStyleIdx="0" presStyleCnt="1" custLinFactNeighborX="-5377" custLinFactNeighborY="-44925"/>
      <dgm:spPr/>
      <dgm:t>
        <a:bodyPr/>
        <a:lstStyle/>
        <a:p>
          <a:endParaRPr lang="ru-RU"/>
        </a:p>
      </dgm:t>
    </dgm:pt>
  </dgm:ptLst>
  <dgm:cxnLst>
    <dgm:cxn modelId="{DE0DAD89-28DD-49BE-8CCE-2419B80C5EF5}" type="presOf" srcId="{FE684944-48D5-4094-92A3-02051B630558}" destId="{0DBD65F9-AF65-4647-A120-102FF0139078}" srcOrd="0" destOrd="0" presId="urn:microsoft.com/office/officeart/2005/8/layout/hList9"/>
    <dgm:cxn modelId="{F281FA4A-E81C-4095-B691-AC71957F3831}" type="presOf" srcId="{56C667B0-C472-4A84-AEAA-499D31440F77}" destId="{73C36106-D2DB-47DA-A74C-F7B1057F64F9}" srcOrd="1" destOrd="0" presId="urn:microsoft.com/office/officeart/2005/8/layout/hList9"/>
    <dgm:cxn modelId="{0EF30AF0-FD6B-4BA9-B810-16F710555555}" srcId="{E67F8E43-AFAC-4DDC-9541-F8714BD0C98E}" destId="{56C667B0-C472-4A84-AEAA-499D31440F77}" srcOrd="0" destOrd="0" parTransId="{E73B10E3-3731-4E80-AB8A-74AA1D3C3E29}" sibTransId="{FE80C3FF-BF4A-4741-8927-7F1C2B8155CC}"/>
    <dgm:cxn modelId="{9762D27F-206E-4C0A-99EF-730A9AA4E87A}" type="presOf" srcId="{9330C475-6702-4C6E-A8B0-2354BCE4709B}" destId="{5CC3F094-9A5B-4557-BD99-65E95BF45516}" srcOrd="0" destOrd="0" presId="urn:microsoft.com/office/officeart/2005/8/layout/hList9"/>
    <dgm:cxn modelId="{F7DEB90E-238A-4BBE-BC42-2701C4CCB92D}" type="presOf" srcId="{E67F8E43-AFAC-4DDC-9541-F8714BD0C98E}" destId="{DC49D414-9AC4-4670-805B-EBE63D94D1F4}" srcOrd="0" destOrd="0" presId="urn:microsoft.com/office/officeart/2005/8/layout/hList9"/>
    <dgm:cxn modelId="{01CEA7B5-7C92-4644-9E68-A361F9A40462}" type="presOf" srcId="{9330C475-6702-4C6E-A8B0-2354BCE4709B}" destId="{DB299359-187D-4453-838A-95E9BDA58ACE}" srcOrd="1" destOrd="0" presId="urn:microsoft.com/office/officeart/2005/8/layout/hList9"/>
    <dgm:cxn modelId="{BB584084-3026-465C-A1F4-97D97FE43DA3}" type="presOf" srcId="{56C667B0-C472-4A84-AEAA-499D31440F77}" destId="{C97D032C-DC25-4D10-BD5D-05439D737E51}" srcOrd="0" destOrd="0" presId="urn:microsoft.com/office/officeart/2005/8/layout/hList9"/>
    <dgm:cxn modelId="{ED8FEBB8-83B1-43E1-BBD0-7F8883DBA695}" srcId="{E67F8E43-AFAC-4DDC-9541-F8714BD0C98E}" destId="{9330C475-6702-4C6E-A8B0-2354BCE4709B}" srcOrd="1" destOrd="0" parTransId="{EE250C76-CFC6-4A14-94E2-EC2981047BF0}" sibTransId="{6FF27E92-4DC0-44A5-96E1-66B43655A7D3}"/>
    <dgm:cxn modelId="{F89BC8FE-B81F-40A3-87C6-9629DE8DA040}" srcId="{FE684944-48D5-4094-92A3-02051B630558}" destId="{E67F8E43-AFAC-4DDC-9541-F8714BD0C98E}" srcOrd="0" destOrd="0" parTransId="{E4805C18-7665-42C8-8DF3-41E3ABDE2141}" sibTransId="{EB2ED8C5-4E18-446F-83D4-52C027B1A2CA}"/>
    <dgm:cxn modelId="{97A5C240-519A-448C-B39A-5ADA9A038C1F}" type="presParOf" srcId="{0DBD65F9-AF65-4647-A120-102FF0139078}" destId="{88BB4DD9-3781-4189-B15E-4508924841F1}" srcOrd="0" destOrd="0" presId="urn:microsoft.com/office/officeart/2005/8/layout/hList9"/>
    <dgm:cxn modelId="{0E2301AB-C7EE-4036-9B68-0501A3CDF059}" type="presParOf" srcId="{0DBD65F9-AF65-4647-A120-102FF0139078}" destId="{05DEC37C-8379-4B5D-A438-69B5BF7A5C84}" srcOrd="1" destOrd="0" presId="urn:microsoft.com/office/officeart/2005/8/layout/hList9"/>
    <dgm:cxn modelId="{C2BAB91C-4E61-4650-BE77-3F96D974E1E4}" type="presParOf" srcId="{05DEC37C-8379-4B5D-A438-69B5BF7A5C84}" destId="{D46DF093-6BA8-4A31-88E3-4BD0166669D4}" srcOrd="0" destOrd="0" presId="urn:microsoft.com/office/officeart/2005/8/layout/hList9"/>
    <dgm:cxn modelId="{14B8DDE6-F6CD-4912-AAB0-20297A7892B6}" type="presParOf" srcId="{05DEC37C-8379-4B5D-A438-69B5BF7A5C84}" destId="{58B1F339-D9AD-4F26-AFA2-4C403EB989C8}" srcOrd="1" destOrd="0" presId="urn:microsoft.com/office/officeart/2005/8/layout/hList9"/>
    <dgm:cxn modelId="{68CCFA93-FEF8-4930-B2FC-88046C5DB81A}" type="presParOf" srcId="{58B1F339-D9AD-4F26-AFA2-4C403EB989C8}" destId="{C97D032C-DC25-4D10-BD5D-05439D737E51}" srcOrd="0" destOrd="0" presId="urn:microsoft.com/office/officeart/2005/8/layout/hList9"/>
    <dgm:cxn modelId="{F6277213-474E-4149-940D-6D35867FD1D6}" type="presParOf" srcId="{58B1F339-D9AD-4F26-AFA2-4C403EB989C8}" destId="{73C36106-D2DB-47DA-A74C-F7B1057F64F9}" srcOrd="1" destOrd="0" presId="urn:microsoft.com/office/officeart/2005/8/layout/hList9"/>
    <dgm:cxn modelId="{44A510EB-2664-4732-8158-6579C55253E4}" type="presParOf" srcId="{05DEC37C-8379-4B5D-A438-69B5BF7A5C84}" destId="{1D43193B-6E9F-4BCB-9F73-CD2CC539129E}" srcOrd="2" destOrd="0" presId="urn:microsoft.com/office/officeart/2005/8/layout/hList9"/>
    <dgm:cxn modelId="{3FCD8529-72FA-4915-8761-9E9247AC3CA5}" type="presParOf" srcId="{1D43193B-6E9F-4BCB-9F73-CD2CC539129E}" destId="{5CC3F094-9A5B-4557-BD99-65E95BF45516}" srcOrd="0" destOrd="0" presId="urn:microsoft.com/office/officeart/2005/8/layout/hList9"/>
    <dgm:cxn modelId="{110C34EA-2BE0-4645-9670-D14D2E215D61}" type="presParOf" srcId="{1D43193B-6E9F-4BCB-9F73-CD2CC539129E}" destId="{DB299359-187D-4453-838A-95E9BDA58ACE}" srcOrd="1" destOrd="0" presId="urn:microsoft.com/office/officeart/2005/8/layout/hList9"/>
    <dgm:cxn modelId="{8D20DB85-0AE8-432A-B6F3-573C59ED7B36}" type="presParOf" srcId="{0DBD65F9-AF65-4647-A120-102FF0139078}" destId="{7ED85ED4-3D3F-4DDC-B521-67FF4850ADCD}" srcOrd="2" destOrd="0" presId="urn:microsoft.com/office/officeart/2005/8/layout/hList9"/>
    <dgm:cxn modelId="{D9FB7A76-ABEA-42C8-971F-9C90D13D7B90}" type="presParOf" srcId="{0DBD65F9-AF65-4647-A120-102FF0139078}" destId="{DC49D414-9AC4-4670-805B-EBE63D94D1F4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8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ABBDCE1E-6BAC-457A-8DD3-7DBADE2CC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9684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F1973B-06D6-479C-95CD-B7081EABC0E5}" type="slidenum">
              <a:rPr lang="ru-RU"/>
              <a:pPr eaLnBrk="1" hangingPunct="1"/>
              <a:t>1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662785"/>
            <a:ext cx="5486400" cy="522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ru-RU" b="1" dirty="0" smtClean="0">
                <a:latin typeface="Arial" charset="0"/>
              </a:rPr>
              <a:t>Подготовка</a:t>
            </a:r>
          </a:p>
          <a:p>
            <a:pPr marL="109538" indent="-109538" eaLnBrk="1" hangingPunct="1"/>
            <a:r>
              <a:rPr lang="ru-RU" dirty="0" smtClean="0">
                <a:latin typeface="Arial" charset="0"/>
              </a:rPr>
              <a:t>Это пятый курс из серии, посвященной управлению электронными письмами и их хранению в Outlook. Базовые сведения для темы, рассматриваемой в данной презентации, содержатся в учебных курсах «Управление почтовым ящиком, часть II: варианты организации хранения почты», «Управление почтовым ящиком, часть III: перемещение и копирование сообщений в личные папки» и «Управление почтовым ящиком, часть IV: архивация старых сообщений».  </a:t>
            </a:r>
          </a:p>
          <a:p>
            <a:pPr marL="109538" indent="-109538" eaLnBrk="1" hangingPunct="1"/>
            <a:r>
              <a:rPr lang="ru-RU" dirty="0" smtClean="0">
                <a:latin typeface="Arial" charset="0"/>
              </a:rPr>
              <a:t>[</a:t>
            </a:r>
            <a:r>
              <a:rPr lang="ru-RU" b="1" dirty="0" smtClean="0">
                <a:latin typeface="Arial" charset="0"/>
              </a:rPr>
              <a:t>Примечания для инструктора.</a:t>
            </a:r>
            <a:r>
              <a:rPr lang="ru-RU" dirty="0" smtClean="0">
                <a:latin typeface="Arial" charset="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ru-RU" dirty="0" smtClean="0">
                <a:latin typeface="Arial" charset="0"/>
              </a:rPr>
              <a:t>Дополнительные сведения о настройке этого шаблона см. на самом последнем слайде. Кроме того, на некоторых слайдах в области заметок имеются дополнительные материалы к урокам.</a:t>
            </a:r>
          </a:p>
          <a:p>
            <a:pPr marL="109538" indent="-109538" eaLnBrk="1" hangingPunct="1">
              <a:buFontTx/>
              <a:buChar char="•"/>
            </a:pPr>
            <a:r>
              <a:rPr lang="ru-RU" b="1" dirty="0" smtClean="0">
                <a:latin typeface="Arial" charset="0"/>
              </a:rPr>
              <a:t>Анимация </a:t>
            </a:r>
            <a:r>
              <a:rPr lang="ru-RU" b="1" dirty="0" err="1" smtClean="0">
                <a:latin typeface="Arial" charset="0"/>
              </a:rPr>
              <a:t>Macromedia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. Этот шаблон содержит анимацию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. Она будет воспроизводиться в предыдущих версиях Microsoft</a:t>
            </a:r>
            <a:r>
              <a:rPr lang="ru-RU" sz="800" baseline="30000" dirty="0" smtClean="0">
                <a:latin typeface="Arial" charset="0"/>
                <a:cs typeface="Arial" charset="0"/>
              </a:rPr>
              <a:t>® </a:t>
            </a:r>
            <a:r>
              <a:rPr lang="ru-RU" dirty="0" err="1" smtClean="0">
                <a:latin typeface="Arial" charset="0"/>
              </a:rPr>
              <a:t>Office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sz="800" baseline="30000" dirty="0" smtClean="0">
                <a:latin typeface="Arial" charset="0"/>
                <a:cs typeface="Arial" charset="0"/>
              </a:rPr>
              <a:t>®</a:t>
            </a:r>
            <a:r>
              <a:rPr lang="ru-RU" dirty="0" smtClean="0">
                <a:latin typeface="Arial" charset="0"/>
              </a:rPr>
              <a:t> вплоть до 2000. Однако если потребуется сохранить этот шаблон в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2007, сохраните его в формате старой версии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как </a:t>
            </a:r>
            <a:r>
              <a:rPr lang="ru-RU" b="1" dirty="0" smtClean="0">
                <a:latin typeface="Arial" charset="0"/>
              </a:rPr>
              <a:t>презентацию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97-2003 (*.</a:t>
            </a:r>
            <a:r>
              <a:rPr lang="ru-RU" b="1" dirty="0" err="1" smtClean="0">
                <a:latin typeface="Arial" charset="0"/>
              </a:rPr>
              <a:t>ppt</a:t>
            </a:r>
            <a:r>
              <a:rPr lang="ru-RU" b="1" dirty="0" smtClean="0">
                <a:latin typeface="Arial" charset="0"/>
              </a:rPr>
              <a:t>) </a:t>
            </a:r>
            <a:r>
              <a:rPr lang="ru-RU" dirty="0" smtClean="0">
                <a:latin typeface="Arial" charset="0"/>
              </a:rPr>
              <a:t>или </a:t>
            </a:r>
            <a:r>
              <a:rPr lang="ru-RU" b="1" dirty="0" smtClean="0">
                <a:latin typeface="Arial" charset="0"/>
              </a:rPr>
              <a:t>шаблон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97-2003 (*.</a:t>
            </a:r>
            <a:r>
              <a:rPr lang="ru-RU" b="1" dirty="0" err="1" smtClean="0">
                <a:latin typeface="Arial" charset="0"/>
              </a:rPr>
              <a:t>pot</a:t>
            </a:r>
            <a:r>
              <a:rPr lang="ru-RU" b="1" dirty="0" smtClean="0">
                <a:latin typeface="Arial" charset="0"/>
              </a:rPr>
              <a:t>) </a:t>
            </a:r>
            <a:r>
              <a:rPr lang="ru-RU" dirty="0" smtClean="0">
                <a:latin typeface="Arial" charset="0"/>
              </a:rPr>
              <a:t>(типы файлов отображаются в диалоговом окне </a:t>
            </a:r>
            <a:r>
              <a:rPr lang="ru-RU" b="1" dirty="0" smtClean="0">
                <a:latin typeface="Arial" charset="0"/>
              </a:rPr>
              <a:t>Сохранить как</a:t>
            </a:r>
            <a:r>
              <a:rPr lang="ru-RU" dirty="0" smtClean="0">
                <a:latin typeface="Arial" charset="0"/>
              </a:rPr>
              <a:t> возле пункта</a:t>
            </a:r>
            <a:r>
              <a:rPr lang="ru-RU" b="1" dirty="0" smtClean="0">
                <a:latin typeface="Arial" charset="0"/>
              </a:rPr>
              <a:t> Тип файла)</a:t>
            </a:r>
            <a:r>
              <a:rPr lang="ru-RU" dirty="0" smtClean="0">
                <a:latin typeface="Arial" charset="0"/>
              </a:rPr>
              <a:t>. </a:t>
            </a:r>
            <a:br>
              <a:rPr lang="ru-RU" dirty="0" smtClean="0">
                <a:latin typeface="Arial" charset="0"/>
              </a:rPr>
            </a:br>
            <a:r>
              <a:rPr lang="ru-RU" b="1" dirty="0" smtClean="0">
                <a:latin typeface="Arial" charset="0"/>
              </a:rPr>
              <a:t>Внимание!</a:t>
            </a:r>
            <a:r>
              <a:rPr lang="ru-RU" dirty="0" smtClean="0">
                <a:latin typeface="Arial" charset="0"/>
              </a:rPr>
              <a:t> Если сохранить файл в формате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2007, например как </a:t>
            </a:r>
            <a:r>
              <a:rPr lang="ru-RU" b="1" dirty="0" smtClean="0">
                <a:latin typeface="Arial" charset="0"/>
              </a:rPr>
              <a:t>презентацию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(*.</a:t>
            </a:r>
            <a:r>
              <a:rPr lang="ru-RU" b="1" dirty="0" err="1" smtClean="0">
                <a:latin typeface="Arial" charset="0"/>
              </a:rPr>
              <a:t>pptx</a:t>
            </a:r>
            <a:r>
              <a:rPr lang="ru-RU" b="1" dirty="0" smtClean="0">
                <a:latin typeface="Arial" charset="0"/>
              </a:rPr>
              <a:t>)</a:t>
            </a:r>
            <a:r>
              <a:rPr lang="ru-RU" dirty="0" smtClean="0">
                <a:latin typeface="Arial" charset="0"/>
              </a:rPr>
              <a:t> или </a:t>
            </a:r>
            <a:r>
              <a:rPr lang="ru-RU" b="1" dirty="0" smtClean="0">
                <a:latin typeface="Arial" charset="0"/>
              </a:rPr>
              <a:t>шаблон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(*.</a:t>
            </a:r>
            <a:r>
              <a:rPr lang="ru-RU" b="1" dirty="0" err="1" smtClean="0">
                <a:latin typeface="Arial" charset="0"/>
              </a:rPr>
              <a:t>potx</a:t>
            </a:r>
            <a:r>
              <a:rPr lang="ru-RU" b="1" dirty="0" smtClean="0">
                <a:latin typeface="Arial" charset="0"/>
              </a:rPr>
              <a:t>)</a:t>
            </a:r>
            <a:r>
              <a:rPr lang="ru-RU" dirty="0" smtClean="0">
                <a:latin typeface="Arial" charset="0"/>
              </a:rPr>
              <a:t>, анимация не будет сохранена в сохраняемом файле.</a:t>
            </a:r>
            <a:endParaRPr lang="ru-RU" b="1" dirty="0" smtClean="0">
              <a:latin typeface="Arial" charset="0"/>
            </a:endParaRPr>
          </a:p>
          <a:p>
            <a:pPr marL="109538" indent="-109538" eaLnBrk="1" hangingPunct="1">
              <a:buFontTx/>
              <a:buChar char="•"/>
            </a:pPr>
            <a:r>
              <a:rPr lang="ru-RU" b="1" dirty="0" smtClean="0">
                <a:latin typeface="Arial" charset="0"/>
              </a:rPr>
              <a:t>Кроме того</a:t>
            </a:r>
            <a:r>
              <a:rPr lang="ru-RU" dirty="0" smtClean="0">
                <a:latin typeface="Arial" charset="0"/>
              </a:rPr>
              <a:t>, поскольку эта презентация содержит анимации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, при сохранении шаблона может выводиться предупреждение, касающееся личных сведений. Если сведения не добавляются в свойства самого файла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, это предупреждение не относится к данной презентации. Нажмите кнопку </a:t>
            </a:r>
            <a:r>
              <a:rPr lang="ru-RU" b="1" dirty="0" smtClean="0">
                <a:latin typeface="Arial" charset="0"/>
              </a:rPr>
              <a:t>ОК</a:t>
            </a:r>
            <a:r>
              <a:rPr lang="ru-RU" dirty="0" smtClean="0">
                <a:latin typeface="Arial" charset="0"/>
              </a:rPr>
              <a:t> в окне сообщения.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37794645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04ADD8C-1467-47B7-8D01-CB2868ADC4A2}" type="slidenum">
              <a:rPr lang="ru-RU"/>
              <a:pPr eaLnBrk="1" hangingPunct="1"/>
              <a:t>6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ru-RU" dirty="0" smtClean="0">
                <a:latin typeface="Arial" charset="0"/>
              </a:rPr>
              <a:t>Сообщение может отображаться, например, при запуске Outlook после перемещения или переименования файла PST. </a:t>
            </a:r>
          </a:p>
        </p:txBody>
      </p:sp>
    </p:spTree>
    <p:extLst>
      <p:ext uri="{BB962C8B-B14F-4D97-AF65-F5344CB8AC3E}">
        <p14:creationId xmlns:p14="http://schemas.microsoft.com/office/powerpoint/2010/main" val="3557759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F7454B0-61A5-445D-93F4-AF66C64B9FB0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46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F1973B-06D6-479C-95CD-B7081EABC0E5}" type="slidenum">
              <a:rPr lang="ru-RU"/>
              <a:pPr eaLnBrk="1" hangingPunct="1"/>
              <a:t>9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662785"/>
            <a:ext cx="5486400" cy="522231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109538" indent="-109538" eaLnBrk="1" hangingPunct="1"/>
            <a:r>
              <a:rPr lang="ru-RU" b="1" dirty="0" smtClean="0">
                <a:latin typeface="Arial" charset="0"/>
              </a:rPr>
              <a:t>Подготовка</a:t>
            </a:r>
          </a:p>
          <a:p>
            <a:pPr marL="109538" indent="-109538" eaLnBrk="1" hangingPunct="1"/>
            <a:r>
              <a:rPr lang="ru-RU" dirty="0" smtClean="0">
                <a:latin typeface="Arial" charset="0"/>
              </a:rPr>
              <a:t>Это пятый курс из серии, посвященной управлению электронными письмами и их хранению в Outlook. Базовые сведения для темы, рассматриваемой в данной презентации, содержатся в учебных курсах «Управление почтовым ящиком, часть II: варианты организации хранения почты», «Управление почтовым ящиком, часть III: перемещение и копирование сообщений в личные папки» и «Управление почтовым ящиком, часть IV: архивация старых сообщений».  </a:t>
            </a:r>
          </a:p>
          <a:p>
            <a:pPr marL="109538" indent="-109538" eaLnBrk="1" hangingPunct="1"/>
            <a:r>
              <a:rPr lang="ru-RU" dirty="0" smtClean="0">
                <a:latin typeface="Arial" charset="0"/>
              </a:rPr>
              <a:t>[</a:t>
            </a:r>
            <a:r>
              <a:rPr lang="ru-RU" b="1" dirty="0" smtClean="0">
                <a:latin typeface="Arial" charset="0"/>
              </a:rPr>
              <a:t>Примечания для инструктора.</a:t>
            </a:r>
            <a:r>
              <a:rPr lang="ru-RU" dirty="0" smtClean="0">
                <a:latin typeface="Arial" charset="0"/>
              </a:rPr>
              <a:t> </a:t>
            </a:r>
          </a:p>
          <a:p>
            <a:pPr marL="109538" indent="-109538" eaLnBrk="1" hangingPunct="1">
              <a:buFontTx/>
              <a:buChar char="•"/>
            </a:pPr>
            <a:r>
              <a:rPr lang="ru-RU" dirty="0" smtClean="0">
                <a:latin typeface="Arial" charset="0"/>
              </a:rPr>
              <a:t>Дополнительные сведения о настройке этого шаблона см. на самом последнем слайде. Кроме того, на некоторых слайдах в области заметок имеются дополнительные материалы к урокам.</a:t>
            </a:r>
          </a:p>
          <a:p>
            <a:pPr marL="109538" indent="-109538" eaLnBrk="1" hangingPunct="1">
              <a:buFontTx/>
              <a:buChar char="•"/>
            </a:pPr>
            <a:r>
              <a:rPr lang="ru-RU" b="1" dirty="0" smtClean="0">
                <a:latin typeface="Arial" charset="0"/>
              </a:rPr>
              <a:t>Анимация </a:t>
            </a:r>
            <a:r>
              <a:rPr lang="ru-RU" b="1" dirty="0" err="1" smtClean="0">
                <a:latin typeface="Arial" charset="0"/>
              </a:rPr>
              <a:t>Macromedia</a:t>
            </a:r>
            <a:r>
              <a:rPr lang="ru-RU" b="1" dirty="0" smtClean="0">
                <a:latin typeface="Arial" charset="0"/>
              </a:rPr>
              <a:t> </a:t>
            </a:r>
            <a:r>
              <a:rPr lang="ru-RU" b="1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. Этот шаблон содержит анимацию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. Она будет воспроизводиться в предыдущих версиях Microsoft</a:t>
            </a:r>
            <a:r>
              <a:rPr lang="ru-RU" sz="800" baseline="30000" dirty="0" smtClean="0">
                <a:latin typeface="Arial" charset="0"/>
                <a:cs typeface="Arial" charset="0"/>
              </a:rPr>
              <a:t>® </a:t>
            </a:r>
            <a:r>
              <a:rPr lang="ru-RU" dirty="0" err="1" smtClean="0">
                <a:latin typeface="Arial" charset="0"/>
              </a:rPr>
              <a:t>Office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sz="800" baseline="30000" dirty="0" smtClean="0">
                <a:latin typeface="Arial" charset="0"/>
                <a:cs typeface="Arial" charset="0"/>
              </a:rPr>
              <a:t>®</a:t>
            </a:r>
            <a:r>
              <a:rPr lang="ru-RU" dirty="0" smtClean="0">
                <a:latin typeface="Arial" charset="0"/>
              </a:rPr>
              <a:t> вплоть до 2000. Однако если потребуется сохранить этот шаблон в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2007, сохраните его в формате старой версии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как </a:t>
            </a:r>
            <a:r>
              <a:rPr lang="ru-RU" b="1" dirty="0" smtClean="0">
                <a:latin typeface="Arial" charset="0"/>
              </a:rPr>
              <a:t>презентацию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97-2003 (*.</a:t>
            </a:r>
            <a:r>
              <a:rPr lang="ru-RU" b="1" dirty="0" err="1" smtClean="0">
                <a:latin typeface="Arial" charset="0"/>
              </a:rPr>
              <a:t>ppt</a:t>
            </a:r>
            <a:r>
              <a:rPr lang="ru-RU" b="1" dirty="0" smtClean="0">
                <a:latin typeface="Arial" charset="0"/>
              </a:rPr>
              <a:t>) </a:t>
            </a:r>
            <a:r>
              <a:rPr lang="ru-RU" dirty="0" smtClean="0">
                <a:latin typeface="Arial" charset="0"/>
              </a:rPr>
              <a:t>или </a:t>
            </a:r>
            <a:r>
              <a:rPr lang="ru-RU" b="1" dirty="0" smtClean="0">
                <a:latin typeface="Arial" charset="0"/>
              </a:rPr>
              <a:t>шаблон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97-2003 (*.</a:t>
            </a:r>
            <a:r>
              <a:rPr lang="ru-RU" b="1" dirty="0" err="1" smtClean="0">
                <a:latin typeface="Arial" charset="0"/>
              </a:rPr>
              <a:t>pot</a:t>
            </a:r>
            <a:r>
              <a:rPr lang="ru-RU" b="1" dirty="0" smtClean="0">
                <a:latin typeface="Arial" charset="0"/>
              </a:rPr>
              <a:t>) </a:t>
            </a:r>
            <a:r>
              <a:rPr lang="ru-RU" dirty="0" smtClean="0">
                <a:latin typeface="Arial" charset="0"/>
              </a:rPr>
              <a:t>(типы файлов отображаются в диалоговом окне </a:t>
            </a:r>
            <a:r>
              <a:rPr lang="ru-RU" b="1" dirty="0" smtClean="0">
                <a:latin typeface="Arial" charset="0"/>
              </a:rPr>
              <a:t>Сохранить как</a:t>
            </a:r>
            <a:r>
              <a:rPr lang="ru-RU" dirty="0" smtClean="0">
                <a:latin typeface="Arial" charset="0"/>
              </a:rPr>
              <a:t> возле пункта</a:t>
            </a:r>
            <a:r>
              <a:rPr lang="ru-RU" b="1" dirty="0" smtClean="0">
                <a:latin typeface="Arial" charset="0"/>
              </a:rPr>
              <a:t> Тип файла)</a:t>
            </a:r>
            <a:r>
              <a:rPr lang="ru-RU" dirty="0" smtClean="0">
                <a:latin typeface="Arial" charset="0"/>
              </a:rPr>
              <a:t>. </a:t>
            </a:r>
            <a:br>
              <a:rPr lang="ru-RU" dirty="0" smtClean="0">
                <a:latin typeface="Arial" charset="0"/>
              </a:rPr>
            </a:br>
            <a:r>
              <a:rPr lang="ru-RU" b="1" dirty="0" smtClean="0">
                <a:latin typeface="Arial" charset="0"/>
              </a:rPr>
              <a:t>Внимание!</a:t>
            </a:r>
            <a:r>
              <a:rPr lang="ru-RU" dirty="0" smtClean="0">
                <a:latin typeface="Arial" charset="0"/>
              </a:rPr>
              <a:t> Если сохранить файл в формате </a:t>
            </a:r>
            <a:r>
              <a:rPr lang="ru-RU" dirty="0" err="1" smtClean="0">
                <a:latin typeface="Arial" charset="0"/>
              </a:rPr>
              <a:t>PowerPoint</a:t>
            </a:r>
            <a:r>
              <a:rPr lang="ru-RU" dirty="0" smtClean="0">
                <a:latin typeface="Arial" charset="0"/>
              </a:rPr>
              <a:t> 2007, например как </a:t>
            </a:r>
            <a:r>
              <a:rPr lang="ru-RU" b="1" dirty="0" smtClean="0">
                <a:latin typeface="Arial" charset="0"/>
              </a:rPr>
              <a:t>презентацию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(*.</a:t>
            </a:r>
            <a:r>
              <a:rPr lang="ru-RU" b="1" dirty="0" err="1" smtClean="0">
                <a:latin typeface="Arial" charset="0"/>
              </a:rPr>
              <a:t>pptx</a:t>
            </a:r>
            <a:r>
              <a:rPr lang="ru-RU" b="1" dirty="0" smtClean="0">
                <a:latin typeface="Arial" charset="0"/>
              </a:rPr>
              <a:t>)</a:t>
            </a:r>
            <a:r>
              <a:rPr lang="ru-RU" dirty="0" smtClean="0">
                <a:latin typeface="Arial" charset="0"/>
              </a:rPr>
              <a:t> или </a:t>
            </a:r>
            <a:r>
              <a:rPr lang="ru-RU" b="1" dirty="0" smtClean="0">
                <a:latin typeface="Arial" charset="0"/>
              </a:rPr>
              <a:t>шаблон </a:t>
            </a:r>
            <a:r>
              <a:rPr lang="ru-RU" b="1" dirty="0" err="1" smtClean="0">
                <a:latin typeface="Arial" charset="0"/>
              </a:rPr>
              <a:t>PowerPoint</a:t>
            </a:r>
            <a:r>
              <a:rPr lang="ru-RU" b="1" dirty="0" smtClean="0">
                <a:latin typeface="Arial" charset="0"/>
              </a:rPr>
              <a:t> (*.</a:t>
            </a:r>
            <a:r>
              <a:rPr lang="ru-RU" b="1" dirty="0" err="1" smtClean="0">
                <a:latin typeface="Arial" charset="0"/>
              </a:rPr>
              <a:t>potx</a:t>
            </a:r>
            <a:r>
              <a:rPr lang="ru-RU" b="1" dirty="0" smtClean="0">
                <a:latin typeface="Arial" charset="0"/>
              </a:rPr>
              <a:t>)</a:t>
            </a:r>
            <a:r>
              <a:rPr lang="ru-RU" dirty="0" smtClean="0">
                <a:latin typeface="Arial" charset="0"/>
              </a:rPr>
              <a:t>, анимация не будет сохранена в сохраняемом файле.</a:t>
            </a:r>
            <a:endParaRPr lang="ru-RU" b="1" dirty="0" smtClean="0">
              <a:latin typeface="Arial" charset="0"/>
            </a:endParaRPr>
          </a:p>
          <a:p>
            <a:pPr marL="109538" indent="-109538" eaLnBrk="1" hangingPunct="1">
              <a:buFontTx/>
              <a:buChar char="•"/>
            </a:pPr>
            <a:r>
              <a:rPr lang="ru-RU" b="1" dirty="0" smtClean="0">
                <a:latin typeface="Arial" charset="0"/>
              </a:rPr>
              <a:t>Кроме того</a:t>
            </a:r>
            <a:r>
              <a:rPr lang="ru-RU" dirty="0" smtClean="0">
                <a:latin typeface="Arial" charset="0"/>
              </a:rPr>
              <a:t>, поскольку эта презентация содержит анимации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, при сохранении шаблона может выводиться предупреждение, касающееся личных сведений. Если сведения не добавляются в свойства самого файла </a:t>
            </a:r>
            <a:r>
              <a:rPr lang="ru-RU" dirty="0" err="1" smtClean="0">
                <a:latin typeface="Arial" charset="0"/>
              </a:rPr>
              <a:t>Flash</a:t>
            </a:r>
            <a:r>
              <a:rPr lang="ru-RU" dirty="0" smtClean="0">
                <a:latin typeface="Arial" charset="0"/>
              </a:rPr>
              <a:t>, это предупреждение не относится к данной презентации. Нажмите кнопку </a:t>
            </a:r>
            <a:r>
              <a:rPr lang="ru-RU" b="1" dirty="0" smtClean="0">
                <a:latin typeface="Arial" charset="0"/>
              </a:rPr>
              <a:t>ОК</a:t>
            </a:r>
            <a:r>
              <a:rPr lang="ru-RU" dirty="0" smtClean="0">
                <a:latin typeface="Arial" charset="0"/>
              </a:rPr>
              <a:t> в окне сообщения.</a:t>
            </a:r>
          </a:p>
        </p:txBody>
      </p:sp>
    </p:spTree>
    <p:extLst>
      <p:ext uri="{BB962C8B-B14F-4D97-AF65-F5344CB8AC3E}">
        <p14:creationId xmlns:p14="http://schemas.microsoft.com/office/powerpoint/2010/main" val="31887177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3200">
                <a:solidFill>
                  <a:srgbClr val="FF9900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8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00775"/>
            <a:ext cx="2895600" cy="476250"/>
          </a:xfrm>
        </p:spPr>
        <p:txBody>
          <a:bodyPr/>
          <a:lstStyle>
            <a:lvl1pPr>
              <a:defRPr sz="1800" smtClean="0"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800" smtClean="0"/>
            </a:lvl1pPr>
          </a:lstStyle>
          <a:p>
            <a:pPr>
              <a:defRPr/>
            </a:pPr>
            <a:fld id="{8759EC71-080E-4A1F-9BE2-2C8434997A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2200961"/>
      </p:ext>
    </p:extLst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0E307-D504-4711-9200-1C37358F86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9674570"/>
      </p:ext>
    </p:extLst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0513" y="73025"/>
            <a:ext cx="2141537" cy="5870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313" y="73025"/>
            <a:ext cx="6273800" cy="5870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548B3-CFA8-47E3-B8BA-0EB9218ABF9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515746"/>
      </p:ext>
    </p:extLst>
  </p:cSld>
  <p:clrMapOvr>
    <a:masterClrMapping/>
  </p:clrMapOvr>
  <p:transition spd="med">
    <p:wipe dir="d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9CBF58-ADE5-45C2-A803-34705D32D7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15911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313" y="73025"/>
            <a:ext cx="8229600" cy="609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7FF2C-5F96-4352-BC7C-D50E738E5A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583465"/>
      </p:ext>
    </p:extLst>
  </p:cSld>
  <p:clrMapOvr>
    <a:masterClrMapping/>
  </p:clrMapOvr>
  <p:transition spd="med">
    <p:wipe dir="d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59EC71-080E-4A1F-9BE2-2C8434997A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949018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F018BA-492B-4119-A3E9-1EC2D59329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7542827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AC98D6-F15F-4602-9442-1E8776B1AB3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12864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58CFB5-619A-4DA4-BA94-6572AE1CEB9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25841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8C7227-1688-46F8-B5A1-AF10239B09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468976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700DE2-AFE0-4ED9-A862-20FCA1BEA20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025901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018BA-492B-4119-A3E9-1EC2D59329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4454179"/>
      </p:ext>
    </p:extLst>
  </p:cSld>
  <p:clrMapOvr>
    <a:masterClrMapping/>
  </p:clrMapOvr>
  <p:transition spd="med">
    <p:wipe dir="d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8BD71B-BC17-469E-B255-6F2938C525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768994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7609D4-B0F1-4A3D-A537-310ED9A1A10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188039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8E841-0250-408B-A0A4-BADFBFB1DC4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326855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20E307-D504-4711-9200-1C37358F86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52883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548B3-CFA8-47E3-B8BA-0EB9218ABF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58443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AC98D6-F15F-4602-9442-1E8776B1AB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1329653"/>
      </p:ext>
    </p:extLst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0838" y="914400"/>
            <a:ext cx="4138612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914400"/>
            <a:ext cx="41402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58CFB5-619A-4DA4-BA94-6572AE1CEB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0431232"/>
      </p:ext>
    </p:extLst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C7227-1688-46F8-B5A1-AF10239B09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360712"/>
      </p:ext>
    </p:extLst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00DE2-AFE0-4ED9-A862-20FCA1BEA2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78042"/>
      </p:ext>
    </p:extLst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8BD71B-BC17-469E-B255-6F2938C525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034912"/>
      </p:ext>
    </p:extLst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kk-K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7609D4-B0F1-4A3D-A537-310ED9A1A1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612888"/>
      </p:ext>
    </p:extLst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kk-K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kk-K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8E841-0250-408B-A0A4-BADFBFB1DC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4887898"/>
      </p:ext>
    </p:extLst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657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6200775"/>
            <a:ext cx="9144000" cy="657225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20000"/>
              </a:spcBef>
              <a:spcAft>
                <a:spcPct val="75000"/>
              </a:spcAft>
              <a:defRPr/>
            </a:pPr>
            <a:endParaRPr lang="ru-RU" sz="2400">
              <a:solidFill>
                <a:schemeClr val="tx2"/>
              </a:solidFill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0838" y="914400"/>
            <a:ext cx="8431212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14313" y="73025"/>
            <a:ext cx="822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1600" smtClean="0">
                <a:solidFill>
                  <a:srgbClr val="005AB4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79713" y="6345238"/>
            <a:ext cx="3302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defRPr sz="1600" smtClean="0">
                <a:solidFill>
                  <a:srgbClr val="005AB4"/>
                </a:solidFill>
              </a:defRPr>
            </a:lvl1pPr>
          </a:lstStyle>
          <a:p>
            <a:pPr>
              <a:defRPr/>
            </a:pPr>
            <a:r>
              <a:rPr lang="ru-RU"/>
              <a:t>Извлечение, резервное копирование и совместное использование сообщений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007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defRPr sz="1600" smtClean="0">
                <a:solidFill>
                  <a:srgbClr val="005AB4"/>
                </a:solidFill>
              </a:defRPr>
            </a:lvl1pPr>
          </a:lstStyle>
          <a:p>
            <a:pPr>
              <a:defRPr/>
            </a:pPr>
            <a:fld id="{96617F74-73F3-4C13-B750-9C9EC4B3A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ransition spd="med">
    <p:wipe dir="d"/>
  </p:transition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5AB4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kk-K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 smtClean="0"/>
              <a:t>Извлечение, резервное копирование и совместное использование сообщений</a:t>
            </a: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6617F74-73F3-4C13-B750-9C9EC4B3A1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189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 spd="med">
    <p:wipe dir="d"/>
  </p:transition>
  <p:timing>
    <p:tnLst>
      <p:par>
        <p:cTn id="1" dur="indefinite" restart="never" nodeType="tmRoot"/>
      </p:par>
    </p:tnLst>
  </p:timing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689" y="1438641"/>
            <a:ext cx="8900807" cy="2015936"/>
          </a:xfrm>
        </p:spPr>
        <p:txBody>
          <a:bodyPr anchor="ctr">
            <a:spAutoFit/>
          </a:bodyPr>
          <a:lstStyle/>
          <a:p>
            <a:pPr>
              <a:lnSpc>
                <a:spcPts val="5000"/>
              </a:lnSpc>
            </a:pPr>
            <a:r>
              <a:rPr lang="ru-RU" sz="4400" dirty="0" smtClean="0"/>
              <a:t>ОСОБЕННОСТИ</a:t>
            </a:r>
            <a:br>
              <a:rPr lang="ru-RU" sz="4400" dirty="0" smtClean="0"/>
            </a:br>
            <a:r>
              <a:rPr lang="ru-RU" sz="4400" dirty="0" smtClean="0"/>
              <a:t>применения отдельных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ru-RU" sz="4400" dirty="0" smtClean="0"/>
              <a:t>специальных упрощений</a:t>
            </a:r>
            <a:endParaRPr lang="ru-RU" sz="4400" dirty="0" smtClean="0"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326" y="5419401"/>
            <a:ext cx="86211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		</a:t>
            </a:r>
            <a:r>
              <a:rPr lang="ru-RU" sz="2400" dirty="0" smtClean="0">
                <a:solidFill>
                  <a:schemeClr val="bg1"/>
                </a:solidFill>
              </a:rPr>
              <a:t>ХАЛЫН ЮРИЙ ГЕННАДЬЕВИЧ,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член </a:t>
            </a:r>
            <a:r>
              <a:rPr lang="ru-RU" dirty="0">
                <a:solidFill>
                  <a:schemeClr val="bg1"/>
                </a:solidFill>
              </a:rPr>
              <a:t>Рабочей группы </a:t>
            </a:r>
            <a:r>
              <a:rPr lang="ru-RU" dirty="0" smtClean="0">
                <a:solidFill>
                  <a:schemeClr val="bg1"/>
                </a:solidFill>
              </a:rPr>
              <a:t>ЕЭК по </a:t>
            </a:r>
            <a:r>
              <a:rPr lang="ru-RU" dirty="0">
                <a:solidFill>
                  <a:schemeClr val="bg1"/>
                </a:solidFill>
              </a:rPr>
              <a:t>развитию института </a:t>
            </a:r>
            <a:r>
              <a:rPr lang="ru-RU" dirty="0" smtClean="0">
                <a:solidFill>
                  <a:schemeClr val="bg1"/>
                </a:solidFill>
              </a:rPr>
              <a:t>УЭО,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управляющий ООО «АЛМАЗ».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10639" y="5177642"/>
            <a:ext cx="8170223" cy="0"/>
          </a:xfrm>
          <a:prstGeom prst="line">
            <a:avLst/>
          </a:prstGeom>
          <a:ln w="38100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43193" y="3764266"/>
            <a:ext cx="8900807" cy="134806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200" dirty="0" smtClean="0"/>
              <a:t>уполномоченными </a:t>
            </a:r>
            <a:br>
              <a:rPr lang="ru-RU" sz="3200" dirty="0" smtClean="0"/>
            </a:br>
            <a:r>
              <a:rPr lang="ru-RU" sz="3200" dirty="0" smtClean="0"/>
              <a:t>экономическими операторами</a:t>
            </a:r>
            <a:br>
              <a:rPr lang="ru-RU" sz="3200" dirty="0" smtClean="0"/>
            </a:br>
            <a:r>
              <a:rPr lang="ru-RU" sz="3200" dirty="0" smtClean="0"/>
              <a:t>по ТК ЕАЭС</a:t>
            </a:r>
            <a:endParaRPr lang="ru-RU" sz="3200" dirty="0" smtClean="0"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272" y="460571"/>
            <a:ext cx="7938286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836000" rtlCol="0">
            <a:spAutoFit/>
          </a:bodyPr>
          <a:lstStyle/>
          <a:p>
            <a:r>
              <a:rPr lang="ru-RU" sz="1700" dirty="0" smtClean="0">
                <a:solidFill>
                  <a:schemeClr val="bg1">
                    <a:lumMod val="65000"/>
                  </a:schemeClr>
                </a:solidFill>
              </a:rPr>
              <a:t>ТРЕТИЙ ВСЕРОССИЙСКИЙ ФОРУМ</a:t>
            </a:r>
          </a:p>
          <a:p>
            <a:r>
              <a:rPr lang="ru-RU" sz="1700" dirty="0" smtClean="0">
                <a:solidFill>
                  <a:schemeClr val="bg1">
                    <a:lumMod val="65000"/>
                  </a:schemeClr>
                </a:solidFill>
              </a:rPr>
              <a:t>УПОЛНОМОЧЕННЫХ ЭКОНОМИЧЕСКИХ ОПЕРАТОРОВ</a:t>
            </a:r>
            <a:endParaRPr lang="ru-RU" sz="17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54" y="516361"/>
            <a:ext cx="1441832" cy="502381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89929" y="801109"/>
            <a:ext cx="8734615" cy="9144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dirty="0" smtClean="0">
                <a:solidFill>
                  <a:schemeClr val="accent6"/>
                </a:solidFill>
              </a:rPr>
              <a:t>ОСОБЕННОСТИ</a:t>
            </a:r>
            <a:endParaRPr lang="ru-RU" sz="2800" cap="none" dirty="0" smtClean="0">
              <a:solidFill>
                <a:schemeClr val="accent6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558351" y="2354788"/>
            <a:ext cx="8227281" cy="1286626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800" cap="none" dirty="0" smtClean="0">
                <a:solidFill>
                  <a:schemeClr val="accent6"/>
                </a:solidFill>
                <a:latin typeface="+mn-lt"/>
              </a:rPr>
              <a:t>завершения действия таможенной процедуры таможенного транзита при доставке товаров в зону таможенного контроля, созданную на территории УЭО;</a:t>
            </a: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558350" y="4191670"/>
            <a:ext cx="8227281" cy="121381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 algn="l" fontAlgn="auto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600" cap="none" dirty="0" smtClean="0">
                <a:solidFill>
                  <a:schemeClr val="accent6"/>
                </a:solidFill>
                <a:latin typeface="+mn-lt"/>
              </a:rPr>
              <a:t>выпуска товаров до подачи декларации на товары, декларантом которых будет выступать УЭО.</a:t>
            </a:r>
          </a:p>
        </p:txBody>
      </p:sp>
    </p:spTree>
    <p:extLst>
      <p:ext uri="{BB962C8B-B14F-4D97-AF65-F5344CB8AC3E}">
        <p14:creationId xmlns:p14="http://schemas.microsoft.com/office/powerpoint/2010/main" val="366549817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75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418" y="194209"/>
            <a:ext cx="838334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ОСОБЕННОСТИ </a:t>
            </a:r>
          </a:p>
          <a:p>
            <a:pPr algn="ctr"/>
            <a:r>
              <a:rPr lang="ru-RU" sz="1400" dirty="0" smtClean="0"/>
              <a:t>завершения </a:t>
            </a:r>
            <a:r>
              <a:rPr lang="ru-RU" sz="1400" dirty="0"/>
              <a:t>действия таможенной процедуры </a:t>
            </a:r>
            <a:r>
              <a:rPr lang="ru-RU" sz="1400" dirty="0" smtClean="0"/>
              <a:t>таможенного </a:t>
            </a:r>
            <a:r>
              <a:rPr lang="ru-RU" sz="1400" dirty="0"/>
              <a:t>транзита </a:t>
            </a:r>
            <a:endParaRPr lang="en-US" sz="1400" dirty="0" smtClean="0"/>
          </a:p>
          <a:p>
            <a:pPr algn="ctr"/>
            <a:r>
              <a:rPr lang="ru-RU" sz="1400" dirty="0" smtClean="0"/>
              <a:t>при </a:t>
            </a:r>
            <a:r>
              <a:rPr lang="ru-RU" sz="1400" dirty="0"/>
              <a:t>доставке товаров, получателем которых </a:t>
            </a:r>
            <a:r>
              <a:rPr lang="ru-RU" sz="1400" dirty="0" smtClean="0"/>
              <a:t>является УЭО, в ЗТК, созданную </a:t>
            </a:r>
            <a:r>
              <a:rPr lang="ru-RU" sz="1400" dirty="0"/>
              <a:t>на территории </a:t>
            </a:r>
            <a:r>
              <a:rPr lang="ru-RU" sz="1400" dirty="0" smtClean="0"/>
              <a:t>УЭО </a:t>
            </a:r>
            <a:r>
              <a:rPr lang="ru-RU" sz="1200" dirty="0" smtClean="0"/>
              <a:t>(ст. 440 ТК ЕАЭС, п. 6 ст. 145 ТК ЕАЭС)</a:t>
            </a:r>
            <a:endParaRPr lang="ru-RU" sz="12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85523" y="1229991"/>
            <a:ext cx="1869260" cy="169164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ПЕРЕВОЗЧИК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68588" y="1229991"/>
            <a:ext cx="1869260" cy="1691643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УЭО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700422" y="1229991"/>
            <a:ext cx="1869260" cy="1691643"/>
          </a:xfrm>
          <a:prstGeom prst="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dirty="0" smtClean="0">
                <a:solidFill>
                  <a:srgbClr val="00B050"/>
                </a:solidFill>
              </a:rPr>
              <a:t>ТАМОЖЕННЫЙ</a:t>
            </a:r>
          </a:p>
          <a:p>
            <a:pPr algn="ctr"/>
            <a:endParaRPr lang="ru-RU" dirty="0">
              <a:solidFill>
                <a:srgbClr val="00B050"/>
              </a:solidFill>
            </a:endParaRP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endParaRPr lang="ru-RU" dirty="0">
              <a:solidFill>
                <a:srgbClr val="00B050"/>
              </a:solidFill>
            </a:endParaRPr>
          </a:p>
          <a:p>
            <a:pPr algn="ctr"/>
            <a:endParaRPr lang="ru-RU" dirty="0" smtClean="0">
              <a:solidFill>
                <a:srgbClr val="00B050"/>
              </a:solidFill>
            </a:endParaRPr>
          </a:p>
          <a:p>
            <a:pPr algn="ctr"/>
            <a:r>
              <a:rPr lang="ru-RU" dirty="0" smtClean="0">
                <a:solidFill>
                  <a:srgbClr val="00B050"/>
                </a:solidFill>
              </a:rPr>
              <a:t>ОРГАН</a:t>
            </a:r>
            <a:endParaRPr lang="ru-RU" dirty="0">
              <a:solidFill>
                <a:srgbClr val="00B050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64" y="1674379"/>
            <a:ext cx="1024178" cy="83214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8914" y="1685614"/>
            <a:ext cx="1094052" cy="91675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3811349" y="1568290"/>
            <a:ext cx="1391830" cy="132056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ru-RU" sz="1400" dirty="0" smtClean="0">
                <a:solidFill>
                  <a:srgbClr val="0070C0"/>
                </a:solidFill>
              </a:rPr>
              <a:t>ЗТК</a:t>
            </a:r>
            <a:endParaRPr lang="ru-RU" sz="1400" dirty="0">
              <a:solidFill>
                <a:srgbClr val="0070C0"/>
              </a:solidFill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364722" y="1317436"/>
            <a:ext cx="1213805" cy="36000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14743" y="2946511"/>
            <a:ext cx="8363429" cy="2308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Перевозчик представляет УЭО сведения </a:t>
            </a:r>
            <a:r>
              <a:rPr lang="ru-RU" sz="900" dirty="0"/>
              <a:t>о номере транзитной декларации, а также имеющиеся у него транспортные </a:t>
            </a:r>
            <a:r>
              <a:rPr lang="ru-RU" sz="900" dirty="0" smtClean="0"/>
              <a:t>и </a:t>
            </a:r>
            <a:r>
              <a:rPr lang="ru-RU" sz="900" dirty="0"/>
              <a:t>коммерческие </a:t>
            </a:r>
            <a:r>
              <a:rPr lang="ru-RU" sz="900" dirty="0" smtClean="0"/>
              <a:t>документы.</a:t>
            </a:r>
            <a:endParaRPr lang="ru-RU" sz="900" dirty="0"/>
          </a:p>
        </p:txBody>
      </p:sp>
      <p:sp>
        <p:nvSpPr>
          <p:cNvPr id="12" name="TextBox 11"/>
          <p:cNvSpPr txBox="1"/>
          <p:nvPr/>
        </p:nvSpPr>
        <p:spPr>
          <a:xfrm>
            <a:off x="514743" y="3111620"/>
            <a:ext cx="8363429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УЭО производит осмотр </a:t>
            </a:r>
            <a:r>
              <a:rPr lang="ru-RU" sz="900" dirty="0"/>
              <a:t>транспортного средства, </a:t>
            </a:r>
            <a:r>
              <a:rPr lang="ru-RU" sz="900" dirty="0" smtClean="0"/>
              <a:t>с </a:t>
            </a:r>
            <a:r>
              <a:rPr lang="ru-RU" sz="900" dirty="0"/>
              <a:t>целью установления наличия или отсутствия фактов, указывающих на изменение, удаление, уничтожение или замену средств идентификации и (или) повреждение целостных грузовых помещений (отсеков) такого транспортного </a:t>
            </a:r>
            <a:r>
              <a:rPr lang="ru-RU" sz="900" dirty="0" smtClean="0"/>
              <a:t>средства.</a:t>
            </a:r>
            <a:endParaRPr lang="ru-RU" sz="900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5450337" y="1323403"/>
            <a:ext cx="1224000" cy="360000"/>
          </a:xfrm>
          <a:prstGeom prst="right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час</a:t>
            </a:r>
            <a:endParaRPr lang="ru-RU" sz="1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04776" y="1167826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347694" y="2922010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47694" y="3161522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5042966" y="1534916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2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46114" y="3450736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1429" y="3417682"/>
            <a:ext cx="8366744" cy="50783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УЭО направляет </a:t>
            </a:r>
            <a:r>
              <a:rPr lang="ru-RU" sz="900" dirty="0"/>
              <a:t>в таможенный орган назначения сведения о номере транзитной декларации, наличии (отсутствии) средств идентификации, средствах идентификации, включая их номера, а также о наличии (отсутствии) признаков изменения, удаления, уничтожения или замены средств идентификации и (или) повреждения целостных грузовых помещений (отсеков) транспортных </a:t>
            </a:r>
            <a:r>
              <a:rPr lang="ru-RU" sz="900" dirty="0" smtClean="0"/>
              <a:t>средств. </a:t>
            </a:r>
            <a:endParaRPr lang="ru-RU" sz="900" dirty="0"/>
          </a:p>
        </p:txBody>
      </p:sp>
      <p:sp>
        <p:nvSpPr>
          <p:cNvPr id="33" name="TextBox 32"/>
          <p:cNvSpPr txBox="1"/>
          <p:nvPr/>
        </p:nvSpPr>
        <p:spPr>
          <a:xfrm>
            <a:off x="2743751" y="3883583"/>
            <a:ext cx="3826982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не позднее 1 часа с момента получения от перевозчика сведений и </a:t>
            </a:r>
            <a:r>
              <a:rPr lang="ru-RU" sz="1000" dirty="0" smtClean="0"/>
              <a:t>документов, </a:t>
            </a:r>
            <a:r>
              <a:rPr lang="ru-RU" sz="1000" dirty="0"/>
              <a:t>а в случае их получения вне времени работы таможенного органа назначения – не позднее 1 часа с момента начала времени работы этого таможенного органа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987842" y="1175511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3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11429" y="3853302"/>
            <a:ext cx="8373487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УЭО обеспечивает </a:t>
            </a:r>
            <a:r>
              <a:rPr lang="ru-RU" sz="900" dirty="0"/>
              <a:t>хранение товаров и (или) недопущение совершения с товарами операций, изменяющих их состояние и влекущих за собой нарушение упаковки, недопущение пользования и распоряжения ими </a:t>
            </a:r>
            <a:r>
              <a:rPr lang="ru-RU" sz="900" dirty="0" smtClean="0"/>
              <a:t>до </a:t>
            </a:r>
            <a:r>
              <a:rPr lang="ru-RU" sz="900" dirty="0"/>
              <a:t>получения от таможенного органа разрешения на снятие средств </a:t>
            </a:r>
            <a:r>
              <a:rPr lang="ru-RU" sz="900" dirty="0" smtClean="0"/>
              <a:t>идентификации.</a:t>
            </a:r>
            <a:endParaRPr lang="ru-RU" sz="9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44632" y="3897655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4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37" name="Стрелка влево 36"/>
          <p:cNvSpPr/>
          <p:nvPr/>
        </p:nvSpPr>
        <p:spPr>
          <a:xfrm>
            <a:off x="5447787" y="1750876"/>
            <a:ext cx="1252635" cy="360000"/>
          </a:xfrm>
          <a:prstGeom prst="left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часа</a:t>
            </a:r>
            <a:endParaRPr lang="ru-RU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11430" y="4159364"/>
            <a:ext cx="8376802" cy="50783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/>
              <a:t>Таможенный </a:t>
            </a:r>
            <a:r>
              <a:rPr lang="ru-RU" sz="900" dirty="0" smtClean="0"/>
              <a:t>орган </a:t>
            </a:r>
            <a:r>
              <a:rPr lang="ru-RU" sz="900" dirty="0"/>
              <a:t>разрешает удаление средств идентификации, если они были применены, либо информирует о запрете удаления средств идентификации</a:t>
            </a:r>
            <a:r>
              <a:rPr lang="ru-RU" sz="900" dirty="0" smtClean="0"/>
              <a:t>, а </a:t>
            </a:r>
            <a:r>
              <a:rPr lang="ru-RU" sz="900" dirty="0"/>
              <a:t>в отношении товаров, к которым средства идентификации не применялись, – разрешает или запрещает совершение дальнейших действий с </a:t>
            </a:r>
            <a:r>
              <a:rPr lang="ru-RU" sz="900" dirty="0" smtClean="0"/>
              <a:t>товарами.</a:t>
            </a:r>
            <a:endParaRPr lang="ru-RU" sz="900" dirty="0"/>
          </a:p>
        </p:txBody>
      </p:sp>
      <p:sp>
        <p:nvSpPr>
          <p:cNvPr id="39" name="TextBox 38"/>
          <p:cNvSpPr txBox="1"/>
          <p:nvPr/>
        </p:nvSpPr>
        <p:spPr>
          <a:xfrm>
            <a:off x="2288971" y="4513781"/>
            <a:ext cx="3200378" cy="1015663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не позднее 3 часов с момента получения сведений, указанных в </a:t>
            </a:r>
            <a:r>
              <a:rPr lang="ru-RU" sz="1000" dirty="0" smtClean="0"/>
              <a:t>пункте 3 настоящей схемы, </a:t>
            </a:r>
            <a:r>
              <a:rPr lang="ru-RU" sz="1000" dirty="0"/>
              <a:t>а в случае их получения менее чем за 3 часа до окончания времени работы таможенного органа назначения, – не позднее 3 часов с момента начала времени работы этого таможенного органа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5968364" y="1594542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344632" y="4167058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5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46114" y="4624030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11430" y="4591586"/>
            <a:ext cx="8376802" cy="64633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УЭО, получив разрешение таможенного органа, в </a:t>
            </a:r>
            <a:r>
              <a:rPr lang="ru-RU" sz="900" dirty="0"/>
              <a:t>присутствии перевозчика удаляет средства </a:t>
            </a:r>
            <a:r>
              <a:rPr lang="ru-RU" sz="900" dirty="0" smtClean="0"/>
              <a:t>идентификации (при их наличии) и </a:t>
            </a:r>
            <a:r>
              <a:rPr lang="ru-RU" sz="900" dirty="0"/>
              <a:t>принимает товары от </a:t>
            </a:r>
            <a:r>
              <a:rPr lang="ru-RU" sz="900" dirty="0" smtClean="0"/>
              <a:t>перевозчика в соответствии с законодательством, проставляет в транспортных и </a:t>
            </a:r>
            <a:r>
              <a:rPr lang="ru-RU" sz="900" dirty="0"/>
              <a:t>коммерческих документах </a:t>
            </a:r>
            <a:r>
              <a:rPr lang="ru-RU" sz="900" dirty="0" smtClean="0"/>
              <a:t>отметки о </a:t>
            </a:r>
            <a:r>
              <a:rPr lang="ru-RU" sz="900" dirty="0"/>
              <a:t>дате и времени принятия </a:t>
            </a:r>
            <a:r>
              <a:rPr lang="ru-RU" sz="900" dirty="0" smtClean="0"/>
              <a:t>товаров. Далее УЭО </a:t>
            </a:r>
            <a:r>
              <a:rPr lang="ru-RU" sz="900" dirty="0"/>
              <a:t>незамедлительно направляет таможенному органу назначения уведомление, содержащее сведения о номере транзитной декларации, дате и времени принятия товаров от перевозчика.</a:t>
            </a:r>
          </a:p>
        </p:txBody>
      </p:sp>
      <p:sp>
        <p:nvSpPr>
          <p:cNvPr id="47" name="Стрелка вправо 46"/>
          <p:cNvSpPr/>
          <p:nvPr/>
        </p:nvSpPr>
        <p:spPr>
          <a:xfrm>
            <a:off x="5461041" y="2189742"/>
            <a:ext cx="1224000" cy="360000"/>
          </a:xfrm>
          <a:prstGeom prst="rightArrow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ru-RU" sz="9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незамедлительно</a:t>
            </a:r>
            <a:endParaRPr lang="ru-RU" sz="9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5988607" y="2033758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6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509340" y="5154484"/>
            <a:ext cx="8372268" cy="646331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/>
              <a:t>Таможенный орган </a:t>
            </a:r>
            <a:r>
              <a:rPr lang="ru-RU" sz="900" dirty="0" smtClean="0"/>
              <a:t>после получения от УЭО уведомления</a:t>
            </a:r>
            <a:r>
              <a:rPr lang="ru-RU" sz="900" dirty="0"/>
              <a:t>, </a:t>
            </a:r>
            <a:r>
              <a:rPr lang="ru-RU" sz="900" dirty="0" smtClean="0"/>
              <a:t>завершает </a:t>
            </a:r>
            <a:r>
              <a:rPr lang="ru-RU" sz="900" dirty="0"/>
              <a:t>действие таможенной процедуры таможенного </a:t>
            </a:r>
            <a:r>
              <a:rPr lang="ru-RU" sz="900" dirty="0" smtClean="0"/>
              <a:t>транзита. Завершение </a:t>
            </a:r>
            <a:r>
              <a:rPr lang="ru-RU" sz="900" dirty="0"/>
              <a:t>действия таможенной процедуры таможенного транзита оформляется с использованием информационной системы таможенного органа без проставления отметок, предусмотренных пунктом 9 статьи 151 </a:t>
            </a:r>
            <a:r>
              <a:rPr lang="ru-RU" sz="900" dirty="0" smtClean="0"/>
              <a:t>Кодекса ЕАЭС. Таможенный </a:t>
            </a:r>
            <a:r>
              <a:rPr lang="ru-RU" sz="900" dirty="0"/>
              <a:t>орган </a:t>
            </a:r>
            <a:r>
              <a:rPr lang="ru-RU" sz="900" dirty="0" smtClean="0"/>
              <a:t>уведомляет УЭО о </a:t>
            </a:r>
            <a:r>
              <a:rPr lang="ru-RU" sz="900" dirty="0"/>
              <a:t>завершении действия таможенной процедуры таможенного транзита. 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344023" y="5178123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7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1" name="Стрелка влево 50"/>
          <p:cNvSpPr/>
          <p:nvPr/>
        </p:nvSpPr>
        <p:spPr>
          <a:xfrm>
            <a:off x="5441163" y="2614495"/>
            <a:ext cx="1252635" cy="360000"/>
          </a:xfrm>
          <a:prstGeom prst="leftArrow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часа</a:t>
            </a:r>
            <a:endParaRPr lang="ru-RU" sz="10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5981618" y="2456305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7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1881366" y="5623906"/>
            <a:ext cx="3556481" cy="861774"/>
          </a:xfrm>
          <a:prstGeom prst="rect">
            <a:avLst/>
          </a:prstGeom>
          <a:solidFill>
            <a:schemeClr val="bg1"/>
          </a:solidFill>
          <a:ln w="190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ru-RU" sz="1000" dirty="0"/>
              <a:t>не позднее 4 часов с момента получения </a:t>
            </a:r>
            <a:r>
              <a:rPr lang="ru-RU" sz="1000" dirty="0" smtClean="0"/>
              <a:t>уведомления от УЭО, </a:t>
            </a:r>
            <a:r>
              <a:rPr lang="ru-RU" sz="1000" dirty="0"/>
              <a:t>а в случае его получения менее чем за 4 часа до окончания времени работы таможенного органа назначения, – не позднее 4 часов с момента начала времени работы этого таможенного органа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9340" y="5736892"/>
            <a:ext cx="8370919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Перевозчик </a:t>
            </a:r>
            <a:r>
              <a:rPr lang="ru-RU" sz="900" dirty="0"/>
              <a:t>может прибыть в таможенный орган </a:t>
            </a:r>
            <a:r>
              <a:rPr lang="ru-RU" sz="900" dirty="0" smtClean="0"/>
              <a:t>для </a:t>
            </a:r>
            <a:r>
              <a:rPr lang="ru-RU" sz="900" dirty="0"/>
              <a:t>оформления завершения действия таможенной процедуры таможенного транзита путем проставления отметок в соответствии с пунктом 9 статьи 151 </a:t>
            </a:r>
            <a:r>
              <a:rPr lang="ru-RU" sz="900" dirty="0" smtClean="0"/>
              <a:t>Кодекса</a:t>
            </a:r>
            <a:r>
              <a:rPr lang="ru-RU" sz="900" dirty="0"/>
              <a:t> </a:t>
            </a:r>
            <a:r>
              <a:rPr lang="ru-RU" sz="900" dirty="0" smtClean="0"/>
              <a:t>ЕАЭС.</a:t>
            </a:r>
            <a:endParaRPr lang="ru-RU" sz="900" dirty="0"/>
          </a:p>
        </p:txBody>
      </p:sp>
      <p:sp>
        <p:nvSpPr>
          <p:cNvPr id="55" name="Прямоугольник 54"/>
          <p:cNvSpPr/>
          <p:nvPr/>
        </p:nvSpPr>
        <p:spPr>
          <a:xfrm>
            <a:off x="344023" y="5772234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8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44023" y="6090093"/>
            <a:ext cx="113814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9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514744" y="6040558"/>
            <a:ext cx="8377146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 smtClean="0"/>
              <a:t>После </a:t>
            </a:r>
            <a:r>
              <a:rPr lang="ru-RU" sz="900" dirty="0"/>
              <a:t>оформления </a:t>
            </a:r>
            <a:r>
              <a:rPr lang="ru-RU" sz="900" dirty="0" smtClean="0"/>
              <a:t>УЭО принятия </a:t>
            </a:r>
            <a:r>
              <a:rPr lang="ru-RU" sz="900" dirty="0"/>
              <a:t>товаров </a:t>
            </a:r>
            <a:r>
              <a:rPr lang="ru-RU" sz="900" dirty="0" smtClean="0"/>
              <a:t>от </a:t>
            </a:r>
            <a:r>
              <a:rPr lang="ru-RU" sz="900" dirty="0"/>
              <a:t>перевозчика в отношении товаров, к которым средства идентификации не применялись, такие товары считаются помещенными на временное хранение </a:t>
            </a:r>
            <a:r>
              <a:rPr lang="ru-RU" sz="900" dirty="0" smtClean="0"/>
              <a:t>на территории УЭО.</a:t>
            </a:r>
            <a:endParaRPr lang="ru-RU" sz="900" dirty="0"/>
          </a:p>
        </p:txBody>
      </p:sp>
      <p:sp>
        <p:nvSpPr>
          <p:cNvPr id="59" name="TextBox 58"/>
          <p:cNvSpPr txBox="1"/>
          <p:nvPr/>
        </p:nvSpPr>
        <p:spPr>
          <a:xfrm>
            <a:off x="509341" y="6336314"/>
            <a:ext cx="8382548" cy="369332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just"/>
            <a:r>
              <a:rPr lang="ru-RU" sz="900" dirty="0"/>
              <a:t>В </a:t>
            </a:r>
            <a:r>
              <a:rPr lang="ru-RU" sz="900" dirty="0" smtClean="0"/>
              <a:t>случае, </a:t>
            </a:r>
            <a:r>
              <a:rPr lang="ru-RU" sz="900" dirty="0"/>
              <a:t>если таможенный орган </a:t>
            </a:r>
            <a:r>
              <a:rPr lang="ru-RU" sz="900" dirty="0" smtClean="0"/>
              <a:t>уведомил УЭО о </a:t>
            </a:r>
            <a:r>
              <a:rPr lang="ru-RU" sz="900" dirty="0"/>
              <a:t>запрете снятия средств идентификации в связи с намерением провести таможенный досмотр или таможенный осмотр, завершение действия таможенной процедуры таможенного транзита осуществляется </a:t>
            </a:r>
            <a:r>
              <a:rPr lang="ru-RU" sz="900" dirty="0" smtClean="0"/>
              <a:t>в общем порядке.</a:t>
            </a:r>
            <a:endParaRPr lang="ru-RU" sz="900" dirty="0"/>
          </a:p>
        </p:txBody>
      </p:sp>
      <p:sp>
        <p:nvSpPr>
          <p:cNvPr id="60" name="Прямоугольник 59"/>
          <p:cNvSpPr/>
          <p:nvPr/>
        </p:nvSpPr>
        <p:spPr>
          <a:xfrm>
            <a:off x="287116" y="6361472"/>
            <a:ext cx="227627" cy="246221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algn="ctr"/>
            <a:r>
              <a:rPr lang="ru-RU" sz="1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10</a:t>
            </a:r>
            <a:endParaRPr lang="ru-RU" sz="16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rgbClr val="00B05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1" name="Рисунок 6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3709" y="1534012"/>
            <a:ext cx="952500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84160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path" presetSubtype="0" accel="50000" decel="5000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Motion origin="layout" path="M 1.66667E-6 -1.11111E-6 L 0.33941 -0.0013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62" y="-69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xit" presetSubtype="3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500"/>
                            </p:stCondLst>
                            <p:childTnLst>
                              <p:par>
                                <p:cTn id="61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5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500"/>
                            </p:stCondLst>
                            <p:childTnLst>
                              <p:par>
                                <p:cTn id="1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750"/>
                            </p:stCondLst>
                            <p:childTnLst>
                              <p:par>
                                <p:cTn id="13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  <p:bldP spid="6" grpId="0" animBg="1"/>
      <p:bldP spid="9" grpId="0" animBg="1"/>
      <p:bldP spid="10" grpId="0" animBg="1"/>
      <p:bldP spid="11" grpId="0"/>
      <p:bldP spid="12" grpId="0"/>
      <p:bldP spid="13" grpId="0" animBg="1"/>
      <p:bldP spid="25" grpId="0"/>
      <p:bldP spid="26" grpId="0"/>
      <p:bldP spid="27" grpId="0"/>
      <p:bldP spid="29" grpId="0"/>
      <p:bldP spid="30" grpId="0"/>
      <p:bldP spid="31" grpId="0"/>
      <p:bldP spid="33" grpId="0" animBg="1"/>
      <p:bldP spid="33" grpId="1" animBg="1"/>
      <p:bldP spid="32" grpId="0"/>
      <p:bldP spid="34" grpId="0"/>
      <p:bldP spid="35" grpId="0"/>
      <p:bldP spid="37" grpId="0" animBg="1"/>
      <p:bldP spid="38" grpId="0"/>
      <p:bldP spid="39" grpId="0" animBg="1"/>
      <p:bldP spid="39" grpId="1" animBg="1"/>
      <p:bldP spid="40" grpId="0"/>
      <p:bldP spid="41" grpId="0"/>
      <p:bldP spid="42" grpId="0"/>
      <p:bldP spid="43" grpId="0"/>
      <p:bldP spid="47" grpId="0" animBg="1"/>
      <p:bldP spid="48" grpId="0"/>
      <p:bldP spid="49" grpId="0"/>
      <p:bldP spid="50" grpId="0"/>
      <p:bldP spid="51" grpId="0" animBg="1"/>
      <p:bldP spid="52" grpId="0"/>
      <p:bldP spid="53" grpId="0" animBg="1"/>
      <p:bldP spid="53" grpId="1" animBg="1"/>
      <p:bldP spid="54" grpId="0"/>
      <p:bldP spid="55" grpId="0"/>
      <p:bldP spid="56" grpId="0"/>
      <p:bldP spid="57" grpId="0"/>
      <p:bldP spid="59" grpId="0"/>
      <p:bldP spid="6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8418" y="226577"/>
            <a:ext cx="83833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ОСОБЕННОСТИ </a:t>
            </a:r>
          </a:p>
          <a:p>
            <a:pPr algn="ctr"/>
            <a:r>
              <a:rPr lang="ru-RU" dirty="0"/>
              <a:t>выпуска товаров до </a:t>
            </a:r>
            <a:r>
              <a:rPr lang="ru-RU"/>
              <a:t>подачи </a:t>
            </a:r>
            <a:r>
              <a:rPr lang="ru-RU" smtClean="0"/>
              <a:t>декларации </a:t>
            </a:r>
            <a:r>
              <a:rPr lang="ru-RU" dirty="0"/>
              <a:t>на товары</a:t>
            </a:r>
            <a:r>
              <a:rPr lang="ru-RU"/>
              <a:t>, </a:t>
            </a:r>
            <a:endParaRPr lang="ru-RU" smtClean="0"/>
          </a:p>
          <a:p>
            <a:pPr algn="ctr"/>
            <a:r>
              <a:rPr lang="ru-RU" smtClean="0"/>
              <a:t>декларантом </a:t>
            </a:r>
            <a:r>
              <a:rPr lang="ru-RU" dirty="0"/>
              <a:t>которых будет выступать УЭО.</a:t>
            </a:r>
            <a:endParaRPr lang="ru-RU" dirty="0" smtClean="0"/>
          </a:p>
          <a:p>
            <a:pPr algn="ctr"/>
            <a:r>
              <a:rPr lang="ru-RU" dirty="0" smtClean="0"/>
              <a:t>(ст. 441 ТК ЕАЭС)</a:t>
            </a:r>
            <a:endParaRPr lang="ru-RU" dirty="0"/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558351" y="1933995"/>
            <a:ext cx="8227281" cy="40379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0" kern="1200" cap="all" baseline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Товары, декларантом которых будет выступать уполномоченный экономический оператор, могут быть заявлены к выпуску товаров до подачи декларации на товары в соответствии со следующими таможенными процедурами</a:t>
            </a:r>
            <a:r>
              <a:rPr lang="ru-RU" sz="2000" cap="none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pPr algn="l" fontAlgn="auto">
              <a:spcAft>
                <a:spcPts val="0"/>
              </a:spcAft>
            </a:pPr>
            <a:endParaRPr lang="ru-RU" sz="2000" cap="none" dirty="0">
              <a:solidFill>
                <a:schemeClr val="tx1"/>
              </a:solidFill>
              <a:latin typeface="+mn-lt"/>
            </a:endParaRP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1) выпуск для внутреннего потребления; </a:t>
            </a: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2) переработка на таможенной территории; </a:t>
            </a: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3) переработка для внутреннего потребления; </a:t>
            </a: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4) свободная таможенная зона; </a:t>
            </a: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5) свободный склад;</a:t>
            </a:r>
          </a:p>
          <a:p>
            <a:pPr algn="just" fontAlgn="auto">
              <a:spcAft>
                <a:spcPts val="600"/>
              </a:spcAft>
            </a:pPr>
            <a:r>
              <a:rPr lang="ru-RU" sz="2000" cap="none" dirty="0">
                <a:solidFill>
                  <a:schemeClr val="tx1"/>
                </a:solidFill>
                <a:latin typeface="+mn-lt"/>
              </a:rPr>
              <a:t>6) временный ввоз (допуск) без уплаты ввозных таможенных пошлин, налогов и без уплаты специальных, антидемпинговых, компенсационных пошлин. </a:t>
            </a:r>
          </a:p>
        </p:txBody>
      </p:sp>
    </p:spTree>
    <p:extLst>
      <p:ext uri="{BB962C8B-B14F-4D97-AF65-F5344CB8AC3E}">
        <p14:creationId xmlns:p14="http://schemas.microsoft.com/office/powerpoint/2010/main" val="4182319544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2" presetClass="entr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00" y="702000"/>
            <a:ext cx="8433875" cy="59652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5410" y="215479"/>
            <a:ext cx="7406640" cy="590931"/>
          </a:xfrm>
        </p:spPr>
        <p:txBody>
          <a:bodyPr>
            <a:spAutoFit/>
          </a:bodyPr>
          <a:lstStyle/>
          <a:p>
            <a:pPr algn="ctr"/>
            <a:r>
              <a:rPr lang="ru-RU" sz="3600" dirty="0" smtClean="0"/>
              <a:t>Форма заявления (проект)</a:t>
            </a:r>
            <a:endParaRPr lang="ru-RU" sz="36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2628" y="452330"/>
            <a:ext cx="4572203" cy="6464391"/>
          </a:xfrm>
          <a:prstGeom prst="rect">
            <a:avLst/>
          </a:prstGeom>
        </p:spPr>
      </p:pic>
      <p:sp>
        <p:nvSpPr>
          <p:cNvPr id="7" name="Прямоугольная выноска 6"/>
          <p:cNvSpPr/>
          <p:nvPr/>
        </p:nvSpPr>
        <p:spPr>
          <a:xfrm>
            <a:off x="1091184" y="4273296"/>
            <a:ext cx="1584960" cy="451104"/>
          </a:xfrm>
          <a:prstGeom prst="wedgeRectCallout">
            <a:avLst>
              <a:gd name="adj1" fmla="val 59167"/>
              <a:gd name="adj2" fmla="val 113603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УЭО не заполняет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" name="Прямоугольная выноска 2"/>
          <p:cNvSpPr/>
          <p:nvPr/>
        </p:nvSpPr>
        <p:spPr>
          <a:xfrm>
            <a:off x="6425184" y="2462784"/>
            <a:ext cx="1584960" cy="451104"/>
          </a:xfrm>
          <a:prstGeom prst="wedgeRectCallout">
            <a:avLst>
              <a:gd name="adj1" fmla="val -46987"/>
              <a:gd name="adj2" fmla="val 12171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</a:rPr>
              <a:t>По классификатору код для УЭО - 01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ая выноска 10"/>
          <p:cNvSpPr/>
          <p:nvPr/>
        </p:nvSpPr>
        <p:spPr>
          <a:xfrm>
            <a:off x="2676144" y="2194560"/>
            <a:ext cx="4919472" cy="3938016"/>
          </a:xfrm>
          <a:prstGeom prst="wedgeRectCallout">
            <a:avLst>
              <a:gd name="adj1" fmla="val -57692"/>
              <a:gd name="adj2" fmla="val -17818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признак, подтверждающий представление либо непредставление документа при подаче заявления: 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</a:rPr>
              <a:t>«1»</a:t>
            </a:r>
            <a:r>
              <a:rPr lang="ru-RU" sz="1000" dirty="0">
                <a:solidFill>
                  <a:schemeClr val="tx1"/>
                </a:solidFill>
              </a:rPr>
              <a:t> – документ представлен;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</a:rPr>
              <a:t>«2»</a:t>
            </a:r>
            <a:r>
              <a:rPr lang="ru-RU" sz="1000" dirty="0">
                <a:solidFill>
                  <a:schemeClr val="tx1"/>
                </a:solidFill>
              </a:rPr>
              <a:t> – документ не представлен (ранее был представлен в таможенный орган). В этом случае после признака указывается регистрационный номер таможенного документа, к которому был приложен этот документ, в заявлении в виде электронного документа в соответствующих реквизитах структуры заявления, а в заявлении в виде документа на бумажном носителе – через знак разделителя «/»;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</a:rPr>
              <a:t>«3»</a:t>
            </a:r>
            <a:r>
              <a:rPr lang="ru-RU" sz="1000" dirty="0">
                <a:solidFill>
                  <a:schemeClr val="tx1"/>
                </a:solidFill>
              </a:rPr>
              <a:t> – документ не представлен (будет представлен до выпуска товаров (для документов, подтверждающих сведения о происхождении товаров, соблюдении запретов и ограничений), после выпуска товаров (когда соблюдение запретов и ограничений в соответствии с Договором о Евразийском экономическом союзе от 29 мая 2014 года и (или) законодательством государств-членов может быть подтверждено после выпуска товаров)). В этом случае после признака указывается дата в формате </a:t>
            </a:r>
            <a:r>
              <a:rPr lang="ru-RU" sz="1000" dirty="0" err="1">
                <a:solidFill>
                  <a:schemeClr val="tx1"/>
                </a:solidFill>
              </a:rPr>
              <a:t>дд.мм.гг</a:t>
            </a:r>
            <a:r>
              <a:rPr lang="ru-RU" sz="1000" dirty="0">
                <a:solidFill>
                  <a:schemeClr val="tx1"/>
                </a:solidFill>
              </a:rPr>
              <a:t>, до которой должны быть выполнены обязательства по представлению документа, в заявлении в виде электронного документа в соответствующих реквизитах структуры заявления, а в заявлении в виде документа на бумажном носителе – через знак разделителя «/»;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</a:rPr>
              <a:t>«4»</a:t>
            </a:r>
            <a:r>
              <a:rPr lang="ru-RU" sz="1000" dirty="0">
                <a:solidFill>
                  <a:schemeClr val="tx1"/>
                </a:solidFill>
              </a:rPr>
              <a:t> – документ не представлен в соответствии с пунктом 2 статьи 80 Кодекса (может быть получен из информационных систем таможенного органа (для документов, выдаваемых таможенным органом));</a:t>
            </a:r>
          </a:p>
          <a:p>
            <a:pPr algn="just"/>
            <a:r>
              <a:rPr lang="ru-RU" sz="1000" b="1" dirty="0">
                <a:solidFill>
                  <a:schemeClr val="tx1"/>
                </a:solidFill>
              </a:rPr>
              <a:t>«5»</a:t>
            </a:r>
            <a:r>
              <a:rPr lang="ru-RU" sz="1000" dirty="0">
                <a:solidFill>
                  <a:schemeClr val="tx1"/>
                </a:solidFill>
              </a:rPr>
              <a:t> – документ не представлен в соответствии с пунктом 2 статьи 80 Кодекса (может быть получен из информационных систем государственных органов (организаций) в рамках информационного взаимодействия таможенных органов и государственных органов (организаций) государств-членов);</a:t>
            </a: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271294" y="3925824"/>
            <a:ext cx="1971692" cy="798576"/>
          </a:xfrm>
          <a:prstGeom prst="wedgeRectCallout">
            <a:avLst>
              <a:gd name="adj1" fmla="val 26075"/>
              <a:gd name="adj2" fmla="val -107489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код документа в соответствии с классификатором видов документов и сведений, используемых при таможенном </a:t>
            </a:r>
            <a:r>
              <a:rPr lang="ru-RU" sz="1000" dirty="0" smtClean="0">
                <a:solidFill>
                  <a:schemeClr val="tx1"/>
                </a:solidFill>
              </a:rPr>
              <a:t>декларировании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12" name="Прямоугольная выноска 11"/>
          <p:cNvSpPr/>
          <p:nvPr/>
        </p:nvSpPr>
        <p:spPr>
          <a:xfrm>
            <a:off x="4023360" y="4273296"/>
            <a:ext cx="2852928" cy="798576"/>
          </a:xfrm>
          <a:prstGeom prst="wedgeRectCallout">
            <a:avLst>
              <a:gd name="adj1" fmla="val -4694"/>
              <a:gd name="adj2" fmla="val -153290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в столбцах 4, 5 и 6 – соответственно наименование документа, дата (в формате </a:t>
            </a:r>
            <a:r>
              <a:rPr lang="ru-RU" sz="1000" dirty="0" err="1">
                <a:solidFill>
                  <a:schemeClr val="tx1"/>
                </a:solidFill>
              </a:rPr>
              <a:t>дд.мм.гг</a:t>
            </a:r>
            <a:r>
              <a:rPr lang="ru-RU" sz="1000" dirty="0">
                <a:solidFill>
                  <a:schemeClr val="tx1"/>
                </a:solidFill>
              </a:rPr>
              <a:t>) и номер документа. Если документ не имеет даты и (или) номера, то в столбцах 5 и 6 делается прочерк «–»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4398729" y="2688336"/>
            <a:ext cx="2067420" cy="670884"/>
          </a:xfrm>
          <a:prstGeom prst="wedgeRectCallout">
            <a:avLst>
              <a:gd name="adj1" fmla="val -42027"/>
              <a:gd name="adj2" fmla="val -16426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классификационный код товара в соответствии с ТН ВЭД ЕАЭС на уровне не менее первых </a:t>
            </a:r>
            <a:r>
              <a:rPr lang="ru-RU" sz="1000" b="1" dirty="0">
                <a:solidFill>
                  <a:schemeClr val="tx1"/>
                </a:solidFill>
              </a:rPr>
              <a:t>6 </a:t>
            </a:r>
            <a:r>
              <a:rPr lang="ru-RU" sz="1000" b="1" dirty="0" smtClean="0">
                <a:solidFill>
                  <a:schemeClr val="tx1"/>
                </a:solidFill>
              </a:rPr>
              <a:t>знаков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271294" y="2913888"/>
            <a:ext cx="3752066" cy="3340608"/>
          </a:xfrm>
          <a:prstGeom prst="wedgeRectCallout">
            <a:avLst>
              <a:gd name="adj1" fmla="val 15692"/>
              <a:gd name="adj2" fmla="val -79531"/>
            </a:avLst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наименование (торговое, коммерческое или иное традиционное наименование);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описание товара, позволяющее его отнести к одному коду в соответствии с ТН ВЭД ЕАЭС на уровне не менее первых </a:t>
            </a:r>
            <a:r>
              <a:rPr lang="ru-RU" sz="1000" b="1" dirty="0">
                <a:solidFill>
                  <a:schemeClr val="tx1"/>
                </a:solidFill>
              </a:rPr>
              <a:t>6 знаков</a:t>
            </a:r>
            <a:r>
              <a:rPr lang="ru-RU" sz="1000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сведения о товарном знаке, регистрационном номере объекта интеллектуальной собственности (при наличии) – при заявлении сведений о товарах, содержащих объекты интеллектуальной собственности, включенные в таможенный реестр объектов интеллектуальной собственности, который ведется таможенным органом государства-члена, таможенному органу которого подается заявление;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наименование места происхождения товара, если оно является объектом интеллектуальной собственности, включенным в таможенный реестр объектов интеллектуальной собственности, который ведется таможенным органом государства-члена, таможенному органу которого подается заявление.</a:t>
            </a: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Данные сведения указываются в заявлении в виде электронного документа в соответствующих реквизитах структуры заявления, а в заявлении в виде документа на бумажном носителе – в отдельных </a:t>
            </a:r>
            <a:r>
              <a:rPr lang="ru-RU" sz="1000" dirty="0" smtClean="0">
                <a:solidFill>
                  <a:schemeClr val="tx1"/>
                </a:solidFill>
              </a:rPr>
              <a:t>строках</a:t>
            </a:r>
            <a:endParaRPr lang="ru-RU" sz="1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22256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right)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3" grpId="0" animBg="1"/>
      <p:bldP spid="3" grpId="1" animBg="1"/>
      <p:bldP spid="11" grpId="0" animBg="1"/>
      <p:bldP spid="11" grpId="1" animBg="1"/>
      <p:bldP spid="10" grpId="0" animBg="1"/>
      <p:bldP spid="10" grpId="1" animBg="1"/>
      <p:bldP spid="12" grpId="0" animBg="1"/>
      <p:bldP spid="12" grpId="1" animBg="1"/>
      <p:bldP spid="9" grpId="0" animBg="1"/>
      <p:bldP spid="9" grpId="1" animBg="1"/>
      <p:bldP spid="8" grpId="0" animBg="1"/>
      <p:bldP spid="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Прямая соединительная линия 23"/>
          <p:cNvCxnSpPr>
            <a:stCxn id="8" idx="3"/>
          </p:cNvCxnSpPr>
          <p:nvPr/>
        </p:nvCxnSpPr>
        <p:spPr>
          <a:xfrm flipV="1">
            <a:off x="2264664" y="4334001"/>
            <a:ext cx="2574373" cy="857"/>
          </a:xfrm>
          <a:prstGeom prst="line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stCxn id="14" idx="3"/>
          </p:cNvCxnSpPr>
          <p:nvPr/>
        </p:nvCxnSpPr>
        <p:spPr>
          <a:xfrm flipV="1">
            <a:off x="2264664" y="4943162"/>
            <a:ext cx="2574373" cy="314"/>
          </a:xfrm>
          <a:prstGeom prst="line">
            <a:avLst/>
          </a:prstGeom>
          <a:ln w="9525"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365760" y="1573530"/>
            <a:ext cx="1621536" cy="2224050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лок-схема: процесс 1"/>
          <p:cNvSpPr/>
          <p:nvPr/>
        </p:nvSpPr>
        <p:spPr>
          <a:xfrm>
            <a:off x="475488" y="629632"/>
            <a:ext cx="1926336" cy="780288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002060"/>
                </a:solidFill>
              </a:rPr>
              <a:t>Заявление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 выпуске товаров 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до подачи декларации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37372" y="186535"/>
            <a:ext cx="7406640" cy="480131"/>
          </a:xfrm>
        </p:spPr>
        <p:txBody>
          <a:bodyPr>
            <a:spAutoFit/>
          </a:bodyPr>
          <a:lstStyle/>
          <a:p>
            <a:pPr algn="ctr"/>
            <a:r>
              <a:rPr lang="ru-RU" sz="2800" dirty="0" smtClean="0"/>
              <a:t>Порядок подачи заявления</a:t>
            </a:r>
            <a:endParaRPr lang="ru-RU" sz="2800" dirty="0"/>
          </a:p>
        </p:txBody>
      </p:sp>
      <p:sp>
        <p:nvSpPr>
          <p:cNvPr id="4" name="Блок-схема: процесс 3"/>
          <p:cNvSpPr/>
          <p:nvPr/>
        </p:nvSpPr>
        <p:spPr>
          <a:xfrm>
            <a:off x="487681" y="1650115"/>
            <a:ext cx="1365715" cy="449771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Электронный вид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5" name="Блок-схема: процесс 4"/>
          <p:cNvSpPr/>
          <p:nvPr/>
        </p:nvSpPr>
        <p:spPr>
          <a:xfrm>
            <a:off x="2651189" y="1720254"/>
            <a:ext cx="1780032" cy="309493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Бумажный вид </a:t>
            </a:r>
            <a:r>
              <a:rPr lang="ru-RU" sz="1200" dirty="0" smtClean="0">
                <a:solidFill>
                  <a:srgbClr val="002060"/>
                </a:solidFill>
              </a:rPr>
              <a:t>(2 экз.)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>
            <a:off x="487681" y="2151496"/>
            <a:ext cx="1365714" cy="1545224"/>
          </a:xfrm>
          <a:prstGeom prst="flowChartProcess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ru-RU" sz="1100" dirty="0" smtClean="0">
                <a:solidFill>
                  <a:srgbClr val="002060"/>
                </a:solidFill>
              </a:rPr>
              <a:t>1) документы, подтверждающие </a:t>
            </a:r>
            <a:r>
              <a:rPr lang="ru-RU" sz="1100" dirty="0">
                <a:solidFill>
                  <a:srgbClr val="002060"/>
                </a:solidFill>
              </a:rPr>
              <a:t>соблюдение запретов и ограничений</a:t>
            </a:r>
          </a:p>
        </p:txBody>
      </p:sp>
      <p:sp>
        <p:nvSpPr>
          <p:cNvPr id="7" name="Блок-схема: процесс 6"/>
          <p:cNvSpPr/>
          <p:nvPr/>
        </p:nvSpPr>
        <p:spPr>
          <a:xfrm>
            <a:off x="2532793" y="2056958"/>
            <a:ext cx="2016823" cy="1639761"/>
          </a:xfrm>
          <a:prstGeom prst="flowChartProcess">
            <a:avLst/>
          </a:prstGeom>
          <a:noFill/>
          <a:ln w="9525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>
                <a:solidFill>
                  <a:srgbClr val="002060"/>
                </a:solidFill>
              </a:rPr>
              <a:t>1) документы</a:t>
            </a:r>
            <a:r>
              <a:rPr lang="ru-RU" sz="1100" dirty="0">
                <a:solidFill>
                  <a:srgbClr val="002060"/>
                </a:solidFill>
              </a:rPr>
              <a:t>, </a:t>
            </a:r>
            <a:r>
              <a:rPr lang="ru-RU" sz="1100" dirty="0" err="1" smtClean="0">
                <a:solidFill>
                  <a:srgbClr val="002060"/>
                </a:solidFill>
              </a:rPr>
              <a:t>подтвержда-ющие</a:t>
            </a:r>
            <a:r>
              <a:rPr lang="ru-RU" sz="1100" dirty="0" smtClean="0">
                <a:solidFill>
                  <a:srgbClr val="002060"/>
                </a:solidFill>
              </a:rPr>
              <a:t> </a:t>
            </a:r>
            <a:r>
              <a:rPr lang="ru-RU" sz="1100" dirty="0">
                <a:solidFill>
                  <a:srgbClr val="002060"/>
                </a:solidFill>
              </a:rPr>
              <a:t>соблюдение </a:t>
            </a:r>
            <a:r>
              <a:rPr lang="ru-RU" sz="1100" dirty="0" smtClean="0">
                <a:solidFill>
                  <a:srgbClr val="002060"/>
                </a:solidFill>
              </a:rPr>
              <a:t>условий (п. 13 ст. 120) </a:t>
            </a:r>
          </a:p>
          <a:p>
            <a:r>
              <a:rPr lang="ru-RU" sz="1100" dirty="0" smtClean="0">
                <a:solidFill>
                  <a:srgbClr val="002060"/>
                </a:solidFill>
              </a:rPr>
              <a:t>2) коммерческие документы</a:t>
            </a:r>
            <a:r>
              <a:rPr lang="ru-RU" sz="1100" dirty="0">
                <a:solidFill>
                  <a:srgbClr val="002060"/>
                </a:solidFill>
              </a:rPr>
              <a:t>, содержащие </a:t>
            </a:r>
            <a:r>
              <a:rPr lang="ru-RU" sz="1100" dirty="0" smtClean="0">
                <a:solidFill>
                  <a:srgbClr val="002060"/>
                </a:solidFill>
              </a:rPr>
              <a:t>сведения </a:t>
            </a:r>
            <a:r>
              <a:rPr lang="ru-RU" sz="1100" dirty="0">
                <a:solidFill>
                  <a:srgbClr val="002060"/>
                </a:solidFill>
              </a:rPr>
              <a:t>об отправителе и </a:t>
            </a:r>
            <a:r>
              <a:rPr lang="ru-RU" sz="1100" dirty="0" smtClean="0">
                <a:solidFill>
                  <a:srgbClr val="002060"/>
                </a:solidFill>
              </a:rPr>
              <a:t>получателе </a:t>
            </a:r>
            <a:r>
              <a:rPr lang="ru-RU" sz="1100" dirty="0">
                <a:solidFill>
                  <a:srgbClr val="002060"/>
                </a:solidFill>
              </a:rPr>
              <a:t>товаров, стране </a:t>
            </a:r>
            <a:r>
              <a:rPr lang="ru-RU" sz="1100" dirty="0" smtClean="0">
                <a:solidFill>
                  <a:srgbClr val="002060"/>
                </a:solidFill>
              </a:rPr>
              <a:t>отправления </a:t>
            </a:r>
            <a:r>
              <a:rPr lang="ru-RU" sz="1100" dirty="0">
                <a:solidFill>
                  <a:srgbClr val="002060"/>
                </a:solidFill>
              </a:rPr>
              <a:t>и назначения </a:t>
            </a:r>
            <a:r>
              <a:rPr lang="ru-RU" sz="1100" dirty="0" smtClean="0">
                <a:solidFill>
                  <a:srgbClr val="002060"/>
                </a:solidFill>
              </a:rPr>
              <a:t>товаров</a:t>
            </a:r>
            <a:r>
              <a:rPr lang="ru-RU" sz="1100" dirty="0">
                <a:solidFill>
                  <a:srgbClr val="002060"/>
                </a:solidFill>
              </a:rPr>
              <a:t>, </a:t>
            </a:r>
            <a:r>
              <a:rPr lang="ru-RU" sz="1100" u="sng" dirty="0">
                <a:solidFill>
                  <a:srgbClr val="002060"/>
                </a:solidFill>
              </a:rPr>
              <a:t>о товарах</a:t>
            </a:r>
            <a:r>
              <a:rPr lang="ru-RU" sz="1100" dirty="0">
                <a:solidFill>
                  <a:srgbClr val="002060"/>
                </a:solidFill>
              </a:rPr>
              <a:t>. </a:t>
            </a:r>
          </a:p>
        </p:txBody>
      </p:sp>
      <p:sp>
        <p:nvSpPr>
          <p:cNvPr id="8" name="Блок-схема: процесс 7"/>
          <p:cNvSpPr/>
          <p:nvPr/>
        </p:nvSpPr>
        <p:spPr>
          <a:xfrm>
            <a:off x="475488" y="4112354"/>
            <a:ext cx="1789176" cy="445008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Таможенный орган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9" name="Блок-схема: процесс 8"/>
          <p:cNvSpPr/>
          <p:nvPr/>
        </p:nvSpPr>
        <p:spPr>
          <a:xfrm>
            <a:off x="475488" y="5341973"/>
            <a:ext cx="1789176" cy="445008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Выпуск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26760" y="5330447"/>
            <a:ext cx="57144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4000" indent="-144000">
              <a:buFont typeface="Arial" panose="020B0604020202020204" pitchFamily="34" charset="0"/>
              <a:buChar char="•"/>
            </a:pPr>
            <a:r>
              <a:rPr lang="ru-RU" sz="1100" dirty="0" smtClean="0"/>
              <a:t>таможенная процедура соответствует указанным в п.1 ст. 441</a:t>
            </a:r>
          </a:p>
          <a:p>
            <a:pPr marL="144000" indent="-144000">
              <a:buFont typeface="Arial" panose="020B0604020202020204" pitchFamily="34" charset="0"/>
              <a:buChar char="•"/>
            </a:pPr>
            <a:r>
              <a:rPr lang="ru-RU" sz="1100" dirty="0" smtClean="0"/>
              <a:t>соблюдены условия помещения товаров под заявленную процедуру </a:t>
            </a:r>
            <a:endParaRPr lang="ru-RU" sz="1100" dirty="0"/>
          </a:p>
        </p:txBody>
      </p:sp>
      <p:sp>
        <p:nvSpPr>
          <p:cNvPr id="12" name="TextBox 11"/>
          <p:cNvSpPr txBox="1"/>
          <p:nvPr/>
        </p:nvSpPr>
        <p:spPr>
          <a:xfrm>
            <a:off x="5065416" y="1476830"/>
            <a:ext cx="389570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/>
              <a:t>1) заявление </a:t>
            </a:r>
            <a:r>
              <a:rPr lang="ru-RU" sz="1100" dirty="0" smtClean="0"/>
              <a:t>подано </a:t>
            </a:r>
            <a:r>
              <a:rPr lang="ru-RU" sz="1100" dirty="0"/>
              <a:t>таможенному органу, не правомочному регистрировать таможенные декларации;</a:t>
            </a:r>
          </a:p>
          <a:p>
            <a:r>
              <a:rPr lang="ru-RU" sz="1100" dirty="0"/>
              <a:t>2) заявление </a:t>
            </a:r>
            <a:r>
              <a:rPr lang="ru-RU" sz="1100" dirty="0" smtClean="0"/>
              <a:t>подано неуполномоченным </a:t>
            </a:r>
            <a:r>
              <a:rPr lang="ru-RU" sz="1100" dirty="0"/>
              <a:t>лицом либо не подписано или не заверено надлежащим образом;</a:t>
            </a:r>
          </a:p>
          <a:p>
            <a:r>
              <a:rPr lang="ru-RU" sz="1100" dirty="0"/>
              <a:t>3) заявление </a:t>
            </a:r>
            <a:r>
              <a:rPr lang="ru-RU" sz="1100" dirty="0" smtClean="0"/>
              <a:t> не соответствует установленной форме</a:t>
            </a:r>
            <a:r>
              <a:rPr lang="ru-RU" sz="1100" dirty="0"/>
              <a:t>, </a:t>
            </a:r>
            <a:r>
              <a:rPr lang="ru-RU" sz="1100" dirty="0" smtClean="0"/>
              <a:t>или структуре </a:t>
            </a:r>
            <a:r>
              <a:rPr lang="ru-RU" sz="1100" dirty="0"/>
              <a:t>и </a:t>
            </a:r>
            <a:r>
              <a:rPr lang="ru-RU" sz="1100" dirty="0" smtClean="0"/>
              <a:t>формату;</a:t>
            </a:r>
            <a:endParaRPr lang="ru-RU" sz="1100" dirty="0"/>
          </a:p>
          <a:p>
            <a:r>
              <a:rPr lang="ru-RU" sz="1100" dirty="0"/>
              <a:t>4) в заявлении </a:t>
            </a:r>
            <a:r>
              <a:rPr lang="ru-RU" sz="1100" dirty="0" smtClean="0"/>
              <a:t>не </a:t>
            </a:r>
            <a:r>
              <a:rPr lang="ru-RU" sz="1100" dirty="0"/>
              <a:t>указаны </a:t>
            </a:r>
            <a:r>
              <a:rPr lang="ru-RU" sz="1100" dirty="0" smtClean="0"/>
              <a:t>сведения о </a:t>
            </a:r>
            <a:r>
              <a:rPr lang="ru-RU" sz="1100" dirty="0"/>
              <a:t>декларанте, </a:t>
            </a:r>
            <a:r>
              <a:rPr lang="ru-RU" sz="1100" dirty="0" smtClean="0"/>
              <a:t>таможенной </a:t>
            </a:r>
            <a:r>
              <a:rPr lang="ru-RU" sz="1100" dirty="0"/>
              <a:t>процедуре и иные </a:t>
            </a:r>
            <a:r>
              <a:rPr lang="ru-RU" sz="1100" dirty="0" smtClean="0"/>
              <a:t>сведения;</a:t>
            </a:r>
            <a:endParaRPr lang="ru-RU" sz="1100" dirty="0"/>
          </a:p>
          <a:p>
            <a:r>
              <a:rPr lang="ru-RU" sz="1100" dirty="0"/>
              <a:t>5) вместе с </a:t>
            </a:r>
            <a:r>
              <a:rPr lang="ru-RU" sz="1100" dirty="0" smtClean="0"/>
              <a:t>заявлением, </a:t>
            </a:r>
            <a:r>
              <a:rPr lang="ru-RU" sz="1100" dirty="0"/>
              <a:t>подаваемом в виде документа на бумажном носителе, не </a:t>
            </a:r>
            <a:r>
              <a:rPr lang="ru-RU" sz="1100" dirty="0" smtClean="0"/>
              <a:t>представлены необходимые документы;</a:t>
            </a:r>
            <a:endParaRPr lang="ru-RU" sz="1100" dirty="0"/>
          </a:p>
          <a:p>
            <a:r>
              <a:rPr lang="ru-RU" sz="1100" dirty="0"/>
              <a:t>6) вместе с </a:t>
            </a:r>
            <a:r>
              <a:rPr lang="ru-RU" sz="1100" dirty="0" smtClean="0"/>
              <a:t>заявлением, </a:t>
            </a:r>
            <a:r>
              <a:rPr lang="ru-RU" sz="1100" dirty="0"/>
              <a:t>подаваемом в виде электронного документа, не </a:t>
            </a:r>
            <a:r>
              <a:rPr lang="ru-RU" sz="1100" dirty="0" smtClean="0"/>
              <a:t>представлены необходимые документы;</a:t>
            </a:r>
            <a:endParaRPr lang="ru-RU" sz="1100" dirty="0"/>
          </a:p>
          <a:p>
            <a:r>
              <a:rPr lang="ru-RU" sz="1100" dirty="0"/>
              <a:t>7) наличие на день подачи заявления </a:t>
            </a:r>
            <a:r>
              <a:rPr lang="ru-RU" sz="1100" dirty="0" smtClean="0"/>
              <a:t>у УЭО не исполненной </a:t>
            </a:r>
            <a:r>
              <a:rPr lang="ru-RU" sz="1100" dirty="0"/>
              <a:t>в установленный </a:t>
            </a:r>
            <a:r>
              <a:rPr lang="ru-RU" sz="1100" dirty="0" smtClean="0"/>
              <a:t>срок </a:t>
            </a:r>
            <a:r>
              <a:rPr lang="ru-RU" sz="1100" dirty="0"/>
              <a:t>обязанности по подаче </a:t>
            </a:r>
            <a:r>
              <a:rPr lang="ru-RU" sz="1100" dirty="0" smtClean="0"/>
              <a:t>ДТ, </a:t>
            </a:r>
            <a:r>
              <a:rPr lang="ru-RU" sz="1100" dirty="0"/>
              <a:t>выпуск которых ранее был произведен до подачи </a:t>
            </a:r>
            <a:r>
              <a:rPr lang="ru-RU" sz="1100" dirty="0" smtClean="0"/>
              <a:t>ДТ;</a:t>
            </a:r>
            <a:endParaRPr lang="ru-RU" sz="1100" dirty="0"/>
          </a:p>
          <a:p>
            <a:r>
              <a:rPr lang="ru-RU" sz="1100" dirty="0"/>
              <a:t>8) товары, в отношении которых подано </a:t>
            </a:r>
            <a:r>
              <a:rPr lang="ru-RU" sz="1100" dirty="0" smtClean="0"/>
              <a:t>заявление, </a:t>
            </a:r>
            <a:r>
              <a:rPr lang="ru-RU" sz="1100" dirty="0"/>
              <a:t>не находятся на территории </a:t>
            </a:r>
            <a:r>
              <a:rPr lang="ru-RU" sz="1100" dirty="0" smtClean="0"/>
              <a:t>государства, </a:t>
            </a:r>
            <a:r>
              <a:rPr lang="ru-RU" sz="1100" dirty="0"/>
              <a:t>таможенному органу которого подается </a:t>
            </a:r>
            <a:r>
              <a:rPr lang="ru-RU" sz="1100" dirty="0" smtClean="0"/>
              <a:t>заявление.</a:t>
            </a:r>
            <a:endParaRPr lang="ru-RU" sz="1100" dirty="0"/>
          </a:p>
        </p:txBody>
      </p:sp>
      <p:sp>
        <p:nvSpPr>
          <p:cNvPr id="13" name="TextBox 12"/>
          <p:cNvSpPr txBox="1"/>
          <p:nvPr/>
        </p:nvSpPr>
        <p:spPr>
          <a:xfrm>
            <a:off x="2454592" y="559839"/>
            <a:ext cx="65065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/>
              <a:t>1) </a:t>
            </a:r>
            <a:r>
              <a:rPr lang="ru-RU" sz="1100" dirty="0"/>
              <a:t>подается </a:t>
            </a:r>
            <a:r>
              <a:rPr lang="ru-RU" sz="1100" dirty="0" smtClean="0"/>
              <a:t>таможенному органу, </a:t>
            </a:r>
            <a:r>
              <a:rPr lang="ru-RU" sz="1100" dirty="0"/>
              <a:t>которому впоследствии будет подана декларация на </a:t>
            </a:r>
            <a:r>
              <a:rPr lang="ru-RU" sz="1100" dirty="0" smtClean="0"/>
              <a:t>товары;</a:t>
            </a:r>
          </a:p>
          <a:p>
            <a:r>
              <a:rPr lang="ru-RU" sz="1100" dirty="0" smtClean="0"/>
              <a:t>2) </a:t>
            </a:r>
            <a:r>
              <a:rPr lang="ru-RU" sz="1100" dirty="0"/>
              <a:t>товары </a:t>
            </a:r>
            <a:r>
              <a:rPr lang="ru-RU" sz="1100" dirty="0" smtClean="0"/>
              <a:t>находятся на </a:t>
            </a:r>
            <a:r>
              <a:rPr lang="ru-RU" sz="1100" dirty="0"/>
              <a:t>территории </a:t>
            </a:r>
            <a:r>
              <a:rPr lang="ru-RU" sz="1100" dirty="0" smtClean="0"/>
              <a:t>государства, </a:t>
            </a:r>
            <a:r>
              <a:rPr lang="ru-RU" sz="1100" dirty="0"/>
              <a:t>таможенному органу которого подается заявление о выпуске товаров до подачи </a:t>
            </a:r>
            <a:r>
              <a:rPr lang="ru-RU" sz="1100" dirty="0" smtClean="0"/>
              <a:t>декларации;</a:t>
            </a:r>
          </a:p>
          <a:p>
            <a:r>
              <a:rPr lang="ru-RU" sz="1100" dirty="0" smtClean="0"/>
              <a:t>3) декларантом товаров при подаче декларации </a:t>
            </a:r>
            <a:r>
              <a:rPr lang="ru-RU" sz="1100" smtClean="0"/>
              <a:t>на товары будет </a:t>
            </a:r>
            <a:r>
              <a:rPr lang="ru-RU" sz="1100" dirty="0" smtClean="0"/>
              <a:t>выступать УЭО.</a:t>
            </a:r>
            <a:endParaRPr lang="ru-RU" sz="1100" dirty="0"/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75488" y="4720972"/>
            <a:ext cx="1789176" cy="445008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Регистрация заявления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408457" y="1573531"/>
            <a:ext cx="2245689" cy="2224052"/>
          </a:xfrm>
          <a:prstGeom prst="rect">
            <a:avLst/>
          </a:prstGeom>
          <a:noFill/>
          <a:ln w="285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8" name="Соединительная линия уступом 17"/>
          <p:cNvCxnSpPr>
            <a:stCxn id="2" idx="2"/>
            <a:endCxn id="4" idx="0"/>
          </p:cNvCxnSpPr>
          <p:nvPr/>
        </p:nvCxnSpPr>
        <p:spPr>
          <a:xfrm rot="5400000">
            <a:off x="1184501" y="1395959"/>
            <a:ext cx="240195" cy="268117"/>
          </a:xfrm>
          <a:prstGeom prst="bentConnector3">
            <a:avLst>
              <a:gd name="adj1" fmla="val 39848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15" idx="2"/>
            <a:endCxn id="8" idx="0"/>
          </p:cNvCxnSpPr>
          <p:nvPr/>
        </p:nvCxnSpPr>
        <p:spPr>
          <a:xfrm rot="16200000" flipH="1">
            <a:off x="1115915" y="3858193"/>
            <a:ext cx="314774" cy="193548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оединительная линия уступом 25"/>
          <p:cNvCxnSpPr>
            <a:stCxn id="16" idx="2"/>
            <a:endCxn id="8" idx="0"/>
          </p:cNvCxnSpPr>
          <p:nvPr/>
        </p:nvCxnSpPr>
        <p:spPr>
          <a:xfrm rot="5400000">
            <a:off x="2293304" y="2874355"/>
            <a:ext cx="314771" cy="216122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>
            <a:stCxn id="8" idx="2"/>
            <a:endCxn id="14" idx="0"/>
          </p:cNvCxnSpPr>
          <p:nvPr/>
        </p:nvCxnSpPr>
        <p:spPr>
          <a:xfrm>
            <a:off x="1370076" y="4557362"/>
            <a:ext cx="0" cy="1636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14" idx="2"/>
            <a:endCxn id="9" idx="0"/>
          </p:cNvCxnSpPr>
          <p:nvPr/>
        </p:nvCxnSpPr>
        <p:spPr>
          <a:xfrm>
            <a:off x="1370076" y="5165980"/>
            <a:ext cx="0" cy="17599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4984694" y="1622718"/>
            <a:ext cx="0" cy="3442897"/>
          </a:xfrm>
          <a:prstGeom prst="line">
            <a:avLst/>
          </a:prstGeom>
          <a:ln w="28575">
            <a:solidFill>
              <a:srgbClr val="FF0000"/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1246173" y="6236311"/>
            <a:ext cx="76081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70C0"/>
                </a:solidFill>
              </a:rPr>
              <a:t>В соответствии с п. 5 статьи 441 ТК ЕАЭС при подаче заявления УЭО </a:t>
            </a:r>
            <a:r>
              <a:rPr lang="ru-RU" sz="1200" dirty="0">
                <a:solidFill>
                  <a:srgbClr val="0070C0"/>
                </a:solidFill>
              </a:rPr>
              <a:t>предоставление обеспечения исполнения обязанности по уплате </a:t>
            </a:r>
            <a:r>
              <a:rPr lang="ru-RU" sz="1200" dirty="0" smtClean="0">
                <a:solidFill>
                  <a:srgbClr val="0070C0"/>
                </a:solidFill>
              </a:rPr>
              <a:t>налогов, таможенных и иных пошлин не </a:t>
            </a:r>
            <a:r>
              <a:rPr lang="ru-RU" sz="1200" dirty="0">
                <a:solidFill>
                  <a:srgbClr val="0070C0"/>
                </a:solidFill>
              </a:rPr>
              <a:t>требуется.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075736" y="1615565"/>
            <a:ext cx="252000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dirty="0" smtClean="0"/>
              <a:t>ИЛИ</a:t>
            </a:r>
            <a:endParaRPr lang="ru-RU" sz="900" dirty="0"/>
          </a:p>
        </p:txBody>
      </p:sp>
      <p:graphicFrame>
        <p:nvGraphicFramePr>
          <p:cNvPr id="50" name="Схема 49"/>
          <p:cNvGraphicFramePr/>
          <p:nvPr>
            <p:extLst>
              <p:ext uri="{D42A27DB-BD31-4B8C-83A1-F6EECF244321}">
                <p14:modId xmlns:p14="http://schemas.microsoft.com/office/powerpoint/2010/main" val="1557950053"/>
              </p:ext>
            </p:extLst>
          </p:nvPr>
        </p:nvGraphicFramePr>
        <p:xfrm>
          <a:off x="2427815" y="5773056"/>
          <a:ext cx="6426509" cy="430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9" name="TextBox 48"/>
          <p:cNvSpPr txBox="1"/>
          <p:nvPr/>
        </p:nvSpPr>
        <p:spPr>
          <a:xfrm>
            <a:off x="2382315" y="5474333"/>
            <a:ext cx="325517" cy="1384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900" dirty="0" smtClean="0"/>
              <a:t>ЕСЛИ</a:t>
            </a:r>
            <a:endParaRPr lang="ru-RU" sz="900" dirty="0"/>
          </a:p>
        </p:txBody>
      </p:sp>
      <p:cxnSp>
        <p:nvCxnSpPr>
          <p:cNvPr id="22" name="Соединительная линия уступом 21"/>
          <p:cNvCxnSpPr>
            <a:stCxn id="8" idx="3"/>
            <a:endCxn id="10" idx="0"/>
          </p:cNvCxnSpPr>
          <p:nvPr/>
        </p:nvCxnSpPr>
        <p:spPr>
          <a:xfrm>
            <a:off x="2264664" y="4334858"/>
            <a:ext cx="1845544" cy="399824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3138603" y="4348568"/>
            <a:ext cx="0" cy="608618"/>
          </a:xfrm>
          <a:prstGeom prst="line">
            <a:avLst/>
          </a:prstGeom>
          <a:ln w="12700"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948133" y="4343794"/>
            <a:ext cx="153888" cy="633714"/>
          </a:xfrm>
          <a:prstGeom prst="rect">
            <a:avLst/>
          </a:prstGeom>
          <a:noFill/>
        </p:spPr>
        <p:txBody>
          <a:bodyPr vert="vert270" wrap="square" lIns="0" tIns="0" rIns="0" bIns="0" rtlCol="0">
            <a:spAutoFit/>
          </a:bodyPr>
          <a:lstStyle/>
          <a:p>
            <a:pPr algn="ctr"/>
            <a:r>
              <a:rPr lang="ru-RU" sz="1000" dirty="0" smtClean="0"/>
              <a:t>1 час</a:t>
            </a:r>
            <a:endParaRPr lang="ru-RU" sz="1000" dirty="0"/>
          </a:p>
        </p:txBody>
      </p:sp>
      <p:sp>
        <p:nvSpPr>
          <p:cNvPr id="10" name="Блок-схема: процесс 9"/>
          <p:cNvSpPr/>
          <p:nvPr/>
        </p:nvSpPr>
        <p:spPr>
          <a:xfrm>
            <a:off x="3492988" y="4734682"/>
            <a:ext cx="1234440" cy="445008"/>
          </a:xfrm>
          <a:prstGeom prst="flowChartProcess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Отказ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20" name="Прямоугольная выноска 19"/>
          <p:cNvSpPr/>
          <p:nvPr/>
        </p:nvSpPr>
        <p:spPr>
          <a:xfrm>
            <a:off x="2176895" y="2678020"/>
            <a:ext cx="2230187" cy="1629497"/>
          </a:xfrm>
          <a:prstGeom prst="wedgeRectCallout">
            <a:avLst>
              <a:gd name="adj1" fmla="val -82516"/>
              <a:gd name="adj2" fmla="val -47082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Документы, </a:t>
            </a:r>
            <a:r>
              <a:rPr lang="ru-RU" sz="1000" dirty="0" smtClean="0">
                <a:solidFill>
                  <a:schemeClr val="tx1"/>
                </a:solidFill>
              </a:rPr>
              <a:t>могут </a:t>
            </a:r>
            <a:r>
              <a:rPr lang="ru-RU" sz="1000" dirty="0">
                <a:solidFill>
                  <a:schemeClr val="tx1"/>
                </a:solidFill>
              </a:rPr>
              <a:t>не представляться таможенному органу, если сведения о таких документах </a:t>
            </a:r>
            <a:r>
              <a:rPr lang="ru-RU" sz="1000" dirty="0" smtClean="0">
                <a:solidFill>
                  <a:schemeClr val="tx1"/>
                </a:solidFill>
              </a:rPr>
              <a:t>и </a:t>
            </a:r>
            <a:r>
              <a:rPr lang="ru-RU" sz="1000" dirty="0">
                <a:solidFill>
                  <a:schemeClr val="tx1"/>
                </a:solidFill>
              </a:rPr>
              <a:t>(или) сведения из них могут быть получены таможенными органами из информационных систем таможенных органов, а </a:t>
            </a:r>
            <a:r>
              <a:rPr lang="ru-RU" sz="1000" dirty="0" smtClean="0">
                <a:solidFill>
                  <a:schemeClr val="tx1"/>
                </a:solidFill>
              </a:rPr>
              <a:t>также </a:t>
            </a:r>
            <a:endParaRPr lang="ru-RU" sz="1000" dirty="0">
              <a:solidFill>
                <a:schemeClr val="tx1"/>
              </a:solidFill>
            </a:endParaRPr>
          </a:p>
          <a:p>
            <a:pPr algn="just"/>
            <a:r>
              <a:rPr lang="ru-RU" sz="1000" dirty="0">
                <a:solidFill>
                  <a:schemeClr val="tx1"/>
                </a:solidFill>
              </a:rPr>
              <a:t>из информационных систем государственных органов </a:t>
            </a:r>
            <a:r>
              <a:rPr lang="ru-RU" sz="1000" dirty="0" smtClean="0">
                <a:solidFill>
                  <a:schemeClr val="tx1"/>
                </a:solidFill>
              </a:rPr>
              <a:t>в </a:t>
            </a:r>
            <a:r>
              <a:rPr lang="ru-RU" sz="1000" dirty="0">
                <a:solidFill>
                  <a:schemeClr val="tx1"/>
                </a:solidFill>
              </a:rPr>
              <a:t>рамках информационного </a:t>
            </a:r>
            <a:r>
              <a:rPr lang="ru-RU" sz="1000" dirty="0" smtClean="0">
                <a:solidFill>
                  <a:schemeClr val="tx1"/>
                </a:solidFill>
              </a:rPr>
              <a:t>взаимодействия.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8" name="Прямоугольная выноска 37"/>
          <p:cNvSpPr/>
          <p:nvPr/>
        </p:nvSpPr>
        <p:spPr>
          <a:xfrm>
            <a:off x="5130352" y="2653957"/>
            <a:ext cx="3723972" cy="1015663"/>
          </a:xfrm>
          <a:prstGeom prst="wedgeRectCallout">
            <a:avLst>
              <a:gd name="adj1" fmla="val -75390"/>
              <a:gd name="adj2" fmla="val -61155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just"/>
            <a:r>
              <a:rPr lang="ru-RU" sz="1000" dirty="0">
                <a:solidFill>
                  <a:schemeClr val="tx1"/>
                </a:solidFill>
              </a:rPr>
              <a:t>Документы, </a:t>
            </a:r>
            <a:r>
              <a:rPr lang="ru-RU" sz="1000" dirty="0" smtClean="0">
                <a:solidFill>
                  <a:schemeClr val="tx1"/>
                </a:solidFill>
              </a:rPr>
              <a:t>могут </a:t>
            </a:r>
            <a:r>
              <a:rPr lang="ru-RU" sz="1000" dirty="0">
                <a:solidFill>
                  <a:schemeClr val="tx1"/>
                </a:solidFill>
              </a:rPr>
              <a:t>не представляться таможенному органу, если сведения о таких документах </a:t>
            </a:r>
            <a:r>
              <a:rPr lang="ru-RU" sz="1000" dirty="0" smtClean="0">
                <a:solidFill>
                  <a:schemeClr val="tx1"/>
                </a:solidFill>
              </a:rPr>
              <a:t>и </a:t>
            </a:r>
            <a:r>
              <a:rPr lang="ru-RU" sz="1000" dirty="0">
                <a:solidFill>
                  <a:schemeClr val="tx1"/>
                </a:solidFill>
              </a:rPr>
              <a:t>(или) сведения из них могут быть получены таможенными органами из информационных систем таможенных органов, а также </a:t>
            </a:r>
            <a:r>
              <a:rPr lang="ru-RU" sz="1000" dirty="0" smtClean="0">
                <a:solidFill>
                  <a:schemeClr val="tx1"/>
                </a:solidFill>
              </a:rPr>
              <a:t>из </a:t>
            </a:r>
            <a:r>
              <a:rPr lang="ru-RU" sz="1000" dirty="0">
                <a:solidFill>
                  <a:schemeClr val="tx1"/>
                </a:solidFill>
              </a:rPr>
              <a:t>информационных систем государственных органов </a:t>
            </a:r>
            <a:r>
              <a:rPr lang="ru-RU" sz="1000" dirty="0" smtClean="0">
                <a:solidFill>
                  <a:schemeClr val="tx1"/>
                </a:solidFill>
              </a:rPr>
              <a:t>в </a:t>
            </a:r>
            <a:r>
              <a:rPr lang="ru-RU" sz="1000" dirty="0">
                <a:solidFill>
                  <a:schemeClr val="tx1"/>
                </a:solidFill>
              </a:rPr>
              <a:t>рамках информационного </a:t>
            </a:r>
            <a:r>
              <a:rPr lang="ru-RU" sz="1000" dirty="0" smtClean="0">
                <a:solidFill>
                  <a:schemeClr val="tx1"/>
                </a:solidFill>
              </a:rPr>
              <a:t>взаимодействия.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39" name="Прямоугольная выноска 38"/>
          <p:cNvSpPr/>
          <p:nvPr/>
        </p:nvSpPr>
        <p:spPr>
          <a:xfrm>
            <a:off x="5130352" y="1254601"/>
            <a:ext cx="3723972" cy="1323439"/>
          </a:xfrm>
          <a:prstGeom prst="wedgeRectCallout">
            <a:avLst>
              <a:gd name="adj1" fmla="val -75075"/>
              <a:gd name="adj2" fmla="val -950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Если у </a:t>
            </a:r>
            <a:r>
              <a:rPr lang="ru-RU" sz="1000" dirty="0">
                <a:solidFill>
                  <a:schemeClr val="tx1"/>
                </a:solidFill>
              </a:rPr>
              <a:t>таможенного органа отсутствует возможность обеспечить </a:t>
            </a:r>
            <a:r>
              <a:rPr lang="ru-RU" sz="1000" dirty="0" smtClean="0">
                <a:solidFill>
                  <a:schemeClr val="tx1"/>
                </a:solidFill>
              </a:rPr>
              <a:t>возможность </a:t>
            </a:r>
            <a:r>
              <a:rPr lang="ru-RU" sz="1000" dirty="0">
                <a:solidFill>
                  <a:schemeClr val="tx1"/>
                </a:solidFill>
              </a:rPr>
              <a:t>подачи </a:t>
            </a:r>
            <a:r>
              <a:rPr lang="ru-RU" sz="1000" dirty="0" smtClean="0">
                <a:solidFill>
                  <a:schemeClr val="tx1"/>
                </a:solidFill>
              </a:rPr>
              <a:t>заявления </a:t>
            </a:r>
            <a:r>
              <a:rPr lang="ru-RU" sz="1000" dirty="0">
                <a:solidFill>
                  <a:schemeClr val="tx1"/>
                </a:solidFill>
              </a:rPr>
              <a:t>в виде электронного документа в связи с неисправностью используемых таможенными органами информационных систем, вызванной техническими сбоями, нарушениями в работе средств связи (телекоммуникационных </a:t>
            </a:r>
            <a:r>
              <a:rPr lang="ru-RU" sz="1000" dirty="0" smtClean="0">
                <a:solidFill>
                  <a:schemeClr val="tx1"/>
                </a:solidFill>
              </a:rPr>
              <a:t>сетей и </a:t>
            </a:r>
            <a:r>
              <a:rPr lang="ru-RU" sz="1000" dirty="0">
                <a:solidFill>
                  <a:schemeClr val="tx1"/>
                </a:solidFill>
              </a:rPr>
              <a:t>сети Интернет), отключением электроэнергии, а также в иных </a:t>
            </a:r>
            <a:r>
              <a:rPr lang="ru-RU" sz="1000" dirty="0" smtClean="0">
                <a:solidFill>
                  <a:schemeClr val="tx1"/>
                </a:solidFill>
              </a:rPr>
              <a:t>случаях.</a:t>
            </a:r>
            <a:endParaRPr lang="ru-RU" sz="1000" dirty="0">
              <a:solidFill>
                <a:schemeClr val="tx1"/>
              </a:solidFill>
            </a:endParaRPr>
          </a:p>
        </p:txBody>
      </p:sp>
      <p:sp>
        <p:nvSpPr>
          <p:cNvPr id="40" name="Прямоугольная выноска 39"/>
          <p:cNvSpPr/>
          <p:nvPr/>
        </p:nvSpPr>
        <p:spPr>
          <a:xfrm>
            <a:off x="5130352" y="3742231"/>
            <a:ext cx="3723972" cy="861774"/>
          </a:xfrm>
          <a:prstGeom prst="wedgeRectCallout">
            <a:avLst>
              <a:gd name="adj1" fmla="val -101517"/>
              <a:gd name="adj2" fmla="val -6935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>
            <a:spAutoFit/>
          </a:bodyPr>
          <a:lstStyle/>
          <a:p>
            <a:pPr algn="just"/>
            <a:r>
              <a:rPr lang="ru-RU" sz="1000" dirty="0" smtClean="0">
                <a:solidFill>
                  <a:schemeClr val="tx1"/>
                </a:solidFill>
              </a:rPr>
              <a:t>Наименование</a:t>
            </a:r>
            <a:r>
              <a:rPr lang="ru-RU" sz="1000" dirty="0">
                <a:solidFill>
                  <a:schemeClr val="tx1"/>
                </a:solidFill>
              </a:rPr>
              <a:t>, товарный знак, наименование места происхождения товара, являющееся объектом интеллектуальной собственности</a:t>
            </a:r>
            <a:r>
              <a:rPr lang="ru-RU" sz="1000" dirty="0" smtClean="0">
                <a:solidFill>
                  <a:schemeClr val="tx1"/>
                </a:solidFill>
              </a:rPr>
              <a:t>, </a:t>
            </a:r>
            <a:r>
              <a:rPr lang="ru-RU" sz="1000" dirty="0">
                <a:solidFill>
                  <a:schemeClr val="tx1"/>
                </a:solidFill>
              </a:rPr>
              <a:t>описание, код в соответствии </a:t>
            </a:r>
            <a:r>
              <a:rPr lang="ru-RU" sz="1000" dirty="0" smtClean="0">
                <a:solidFill>
                  <a:schemeClr val="tx1"/>
                </a:solidFill>
              </a:rPr>
              <a:t>с ТНВЭД на </a:t>
            </a:r>
            <a:r>
              <a:rPr lang="ru-RU" sz="1000" dirty="0">
                <a:solidFill>
                  <a:schemeClr val="tx1"/>
                </a:solidFill>
              </a:rPr>
              <a:t>уровне не менее первых 6 знаков, количество, вес брутто и </a:t>
            </a:r>
            <a:r>
              <a:rPr lang="ru-RU" sz="1000" dirty="0" smtClean="0">
                <a:solidFill>
                  <a:schemeClr val="tx1"/>
                </a:solidFill>
              </a:rPr>
              <a:t>стоимость.</a:t>
            </a:r>
            <a:endParaRPr lang="ru-RU" sz="1000" dirty="0">
              <a:solidFill>
                <a:schemeClr val="tx1"/>
              </a:solidFill>
            </a:endParaRPr>
          </a:p>
        </p:txBody>
      </p:sp>
      <p:cxnSp>
        <p:nvCxnSpPr>
          <p:cNvPr id="33" name="Соединительная линия уступом 32"/>
          <p:cNvCxnSpPr>
            <a:stCxn id="2" idx="2"/>
            <a:endCxn id="5" idx="0"/>
          </p:cNvCxnSpPr>
          <p:nvPr/>
        </p:nvCxnSpPr>
        <p:spPr>
          <a:xfrm rot="16200000" flipH="1">
            <a:off x="2334763" y="513812"/>
            <a:ext cx="310334" cy="2102549"/>
          </a:xfrm>
          <a:prstGeom prst="bentConnector3">
            <a:avLst>
              <a:gd name="adj1" fmla="val 31747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Рисунок 1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372" y="6252913"/>
            <a:ext cx="388868" cy="392136"/>
          </a:xfrm>
          <a:prstGeom prst="rect">
            <a:avLst/>
          </a:prstGeom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12" presetClass="entr" presetSubtype="2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25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0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1000"/>
                            </p:stCondLst>
                            <p:childTnLst>
                              <p:par>
                                <p:cTn id="128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7000"/>
                            </p:stCondLst>
                            <p:childTnLst>
                              <p:par>
                                <p:cTn id="138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2500"/>
                            </p:stCondLst>
                            <p:childTnLst>
                              <p:par>
                                <p:cTn id="143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46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48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1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3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56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29000"/>
                            </p:stCondLst>
                            <p:childTnLst>
                              <p:par>
                                <p:cTn id="158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63" presetID="12" presetClass="entr" presetSubtype="8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66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5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1500"/>
                            </p:stCondLst>
                            <p:childTnLst>
                              <p:par>
                                <p:cTn id="194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42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0" presetID="42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4" grpId="0" animBg="1"/>
      <p:bldP spid="16" grpId="0" animBg="1"/>
      <p:bldP spid="46" grpId="0"/>
      <p:bldP spid="47" grpId="0"/>
      <p:bldGraphic spid="50" grpId="0">
        <p:bldAsOne/>
      </p:bldGraphic>
      <p:bldP spid="49" grpId="0"/>
      <p:bldP spid="41" grpId="0"/>
      <p:bldP spid="10" grpId="0" animBg="1"/>
      <p:bldP spid="20" grpId="0" animBg="1"/>
      <p:bldP spid="20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302" y="220448"/>
            <a:ext cx="4895682" cy="6096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Декларация на товары</a:t>
            </a:r>
            <a:endParaRPr lang="ru-RU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5432156" y="785324"/>
            <a:ext cx="1789176" cy="608354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002060"/>
                </a:solidFill>
              </a:rPr>
              <a:t>ДЕКЛАРАЦИЯ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на товары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5305692" y="1599050"/>
            <a:ext cx="2052000" cy="576000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Таможенный орган</a:t>
            </a:r>
            <a:r>
              <a:rPr lang="ru-RU" sz="1400" dirty="0" smtClean="0">
                <a:solidFill>
                  <a:srgbClr val="002060"/>
                </a:solidFill>
              </a:rPr>
              <a:t>, </a:t>
            </a:r>
            <a:r>
              <a:rPr lang="ru-RU" sz="1100" dirty="0" smtClean="0">
                <a:solidFill>
                  <a:srgbClr val="002060"/>
                </a:solidFill>
              </a:rPr>
              <a:t>которому было подано заявление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3" name="Блок-схема: процесс 12"/>
          <p:cNvSpPr/>
          <p:nvPr/>
        </p:nvSpPr>
        <p:spPr>
          <a:xfrm>
            <a:off x="4058575" y="2351166"/>
            <a:ext cx="1135407" cy="1023213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Проверка ДТ</a:t>
            </a:r>
          </a:p>
          <a:p>
            <a:pPr algn="ctr"/>
            <a:endParaRPr lang="ru-RU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900" dirty="0" smtClean="0">
                <a:solidFill>
                  <a:srgbClr val="002060"/>
                </a:solidFill>
              </a:rPr>
              <a:t>(ст. 111 ТК ЕАЭС)</a:t>
            </a:r>
            <a:endParaRPr lang="ru-RU" sz="900" dirty="0">
              <a:solidFill>
                <a:srgbClr val="002060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5373112" y="2357698"/>
            <a:ext cx="1907266" cy="1041281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Проверка соблюдения условий помещения товаров под таможенную процедуру</a:t>
            </a:r>
            <a:endParaRPr lang="ru-RU" sz="1200" dirty="0">
              <a:solidFill>
                <a:srgbClr val="002060"/>
              </a:solidFill>
            </a:endParaRPr>
          </a:p>
        </p:txBody>
      </p:sp>
      <p:sp>
        <p:nvSpPr>
          <p:cNvPr id="15" name="Блок-схема: процесс 14"/>
          <p:cNvSpPr/>
          <p:nvPr/>
        </p:nvSpPr>
        <p:spPr>
          <a:xfrm>
            <a:off x="7391481" y="2351166"/>
            <a:ext cx="1376658" cy="1023213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2060"/>
                </a:solidFill>
              </a:rPr>
              <a:t>Проверка уплаты таможенных пошлин, налогов и сборов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16" name="Блок-схема: процесс 15"/>
          <p:cNvSpPr/>
          <p:nvPr/>
        </p:nvSpPr>
        <p:spPr>
          <a:xfrm>
            <a:off x="5432157" y="3710989"/>
            <a:ext cx="1789176" cy="445008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Результат проверки</a:t>
            </a:r>
            <a:endParaRPr lang="ru-RU" sz="1400" dirty="0">
              <a:solidFill>
                <a:srgbClr val="002060"/>
              </a:solidFill>
            </a:endParaRPr>
          </a:p>
        </p:txBody>
      </p:sp>
      <p:sp>
        <p:nvSpPr>
          <p:cNvPr id="17" name="Блок-схема: процесс 16"/>
          <p:cNvSpPr/>
          <p:nvPr/>
        </p:nvSpPr>
        <p:spPr>
          <a:xfrm>
            <a:off x="3909400" y="4541793"/>
            <a:ext cx="1402020" cy="1211644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Электронный документ</a:t>
            </a:r>
            <a:r>
              <a:rPr lang="en-US" sz="1200" dirty="0" smtClean="0">
                <a:solidFill>
                  <a:srgbClr val="002060"/>
                </a:solidFill>
              </a:rPr>
              <a:t> </a:t>
            </a:r>
            <a:r>
              <a:rPr lang="ru-RU" sz="1200" dirty="0" smtClean="0">
                <a:solidFill>
                  <a:srgbClr val="002060"/>
                </a:solidFill>
              </a:rPr>
              <a:t>о выпуске товаров</a:t>
            </a:r>
          </a:p>
          <a:p>
            <a:pPr algn="ctr"/>
            <a:endParaRPr lang="ru-RU" sz="1200" dirty="0" smtClean="0">
              <a:solidFill>
                <a:srgbClr val="002060"/>
              </a:solidFill>
            </a:endParaRPr>
          </a:p>
          <a:p>
            <a:pPr algn="ctr"/>
            <a:r>
              <a:rPr lang="ru-RU" sz="1000" dirty="0" smtClean="0">
                <a:solidFill>
                  <a:srgbClr val="002060"/>
                </a:solidFill>
              </a:rPr>
              <a:t>(для ДТ, поданной в электронном виде) </a:t>
            </a:r>
            <a:endParaRPr lang="ru-RU" sz="1000" dirty="0">
              <a:solidFill>
                <a:srgbClr val="002060"/>
              </a:solidFill>
            </a:endParaRPr>
          </a:p>
        </p:txBody>
      </p:sp>
      <p:sp>
        <p:nvSpPr>
          <p:cNvPr id="18" name="Блок-схема: процесс 17"/>
          <p:cNvSpPr/>
          <p:nvPr/>
        </p:nvSpPr>
        <p:spPr>
          <a:xfrm>
            <a:off x="5525589" y="4541793"/>
            <a:ext cx="1602311" cy="1211644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Отметки  о выпуске товаров на ДТ на </a:t>
            </a:r>
            <a:r>
              <a:rPr lang="ru-RU" sz="1200" dirty="0">
                <a:solidFill>
                  <a:srgbClr val="002060"/>
                </a:solidFill>
              </a:rPr>
              <a:t>бумажном </a:t>
            </a:r>
            <a:r>
              <a:rPr lang="ru-RU" sz="1200" dirty="0" smtClean="0">
                <a:solidFill>
                  <a:srgbClr val="002060"/>
                </a:solidFill>
              </a:rPr>
              <a:t>носителе </a:t>
            </a:r>
            <a:r>
              <a:rPr lang="ru-RU" sz="1200" dirty="0">
                <a:solidFill>
                  <a:srgbClr val="002060"/>
                </a:solidFill>
              </a:rPr>
              <a:t>и </a:t>
            </a:r>
            <a:r>
              <a:rPr lang="ru-RU" sz="1200" dirty="0" smtClean="0">
                <a:solidFill>
                  <a:srgbClr val="002060"/>
                </a:solidFill>
              </a:rPr>
              <a:t>(или) коммерческих документах</a:t>
            </a:r>
            <a:endParaRPr lang="ru-RU" sz="1200" dirty="0">
              <a:solidFill>
                <a:srgbClr val="002060"/>
              </a:solidFill>
            </a:endParaRPr>
          </a:p>
        </p:txBody>
      </p:sp>
      <p:graphicFrame>
        <p:nvGraphicFramePr>
          <p:cNvPr id="19" name="Схема 18"/>
          <p:cNvGraphicFramePr/>
          <p:nvPr>
            <p:extLst>
              <p:ext uri="{D42A27DB-BD31-4B8C-83A1-F6EECF244321}">
                <p14:modId xmlns:p14="http://schemas.microsoft.com/office/powerpoint/2010/main" val="1331743213"/>
              </p:ext>
            </p:extLst>
          </p:nvPr>
        </p:nvGraphicFramePr>
        <p:xfrm>
          <a:off x="270490" y="1166658"/>
          <a:ext cx="3596074" cy="48883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23" name="Прямая со стрелкой 22"/>
          <p:cNvCxnSpPr>
            <a:stCxn id="11" idx="2"/>
            <a:endCxn id="12" idx="0"/>
          </p:cNvCxnSpPr>
          <p:nvPr/>
        </p:nvCxnSpPr>
        <p:spPr>
          <a:xfrm>
            <a:off x="6326744" y="1393678"/>
            <a:ext cx="4948" cy="205372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stCxn id="12" idx="2"/>
            <a:endCxn id="14" idx="0"/>
          </p:cNvCxnSpPr>
          <p:nvPr/>
        </p:nvCxnSpPr>
        <p:spPr>
          <a:xfrm flipH="1">
            <a:off x="6326745" y="2175050"/>
            <a:ext cx="4947" cy="1826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ная линия уступом 26"/>
          <p:cNvCxnSpPr>
            <a:stCxn id="12" idx="1"/>
            <a:endCxn id="13" idx="0"/>
          </p:cNvCxnSpPr>
          <p:nvPr/>
        </p:nvCxnSpPr>
        <p:spPr>
          <a:xfrm rot="10800000" flipV="1">
            <a:off x="4626280" y="1887050"/>
            <a:ext cx="679413" cy="46411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Соединительная линия уступом 28"/>
          <p:cNvCxnSpPr>
            <a:stCxn id="12" idx="3"/>
            <a:endCxn id="15" idx="0"/>
          </p:cNvCxnSpPr>
          <p:nvPr/>
        </p:nvCxnSpPr>
        <p:spPr>
          <a:xfrm>
            <a:off x="7357692" y="1887050"/>
            <a:ext cx="722118" cy="464116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>
            <a:stCxn id="14" idx="2"/>
            <a:endCxn id="16" idx="0"/>
          </p:cNvCxnSpPr>
          <p:nvPr/>
        </p:nvCxnSpPr>
        <p:spPr>
          <a:xfrm>
            <a:off x="6326745" y="3398979"/>
            <a:ext cx="0" cy="3120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ная линия уступом 32"/>
          <p:cNvCxnSpPr>
            <a:stCxn id="16" idx="1"/>
            <a:endCxn id="17" idx="0"/>
          </p:cNvCxnSpPr>
          <p:nvPr/>
        </p:nvCxnSpPr>
        <p:spPr>
          <a:xfrm rot="10800000" flipV="1">
            <a:off x="4610411" y="3933493"/>
            <a:ext cx="821747" cy="608300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6" idx="2"/>
            <a:endCxn id="18" idx="0"/>
          </p:cNvCxnSpPr>
          <p:nvPr/>
        </p:nvCxnSpPr>
        <p:spPr>
          <a:xfrm>
            <a:off x="6326745" y="4155997"/>
            <a:ext cx="0" cy="3857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Блок-схема: процесс 35"/>
          <p:cNvSpPr/>
          <p:nvPr/>
        </p:nvSpPr>
        <p:spPr>
          <a:xfrm>
            <a:off x="7286016" y="4541793"/>
            <a:ext cx="1602311" cy="1211644"/>
          </a:xfrm>
          <a:prstGeom prst="flowChartProcess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/>
          </a:lnRef>
          <a:fillRef idx="100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Отказ в регистрации декларации.</a:t>
            </a:r>
          </a:p>
          <a:p>
            <a:pPr algn="ctr"/>
            <a:r>
              <a:rPr lang="ru-RU" sz="1200" dirty="0" smtClean="0">
                <a:solidFill>
                  <a:srgbClr val="002060"/>
                </a:solidFill>
              </a:rPr>
              <a:t>Декларация считается неподанной.</a:t>
            </a:r>
            <a:endParaRPr lang="ru-RU" sz="1200" dirty="0">
              <a:solidFill>
                <a:srgbClr val="002060"/>
              </a:solidFill>
            </a:endParaRPr>
          </a:p>
        </p:txBody>
      </p:sp>
      <p:cxnSp>
        <p:nvCxnSpPr>
          <p:cNvPr id="38" name="Соединительная линия уступом 37"/>
          <p:cNvCxnSpPr>
            <a:stCxn id="16" idx="3"/>
            <a:endCxn id="36" idx="0"/>
          </p:cNvCxnSpPr>
          <p:nvPr/>
        </p:nvCxnSpPr>
        <p:spPr>
          <a:xfrm>
            <a:off x="7221333" y="3933493"/>
            <a:ext cx="865839" cy="608300"/>
          </a:xfrm>
          <a:prstGeom prst="bentConnector2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303328" y="4192987"/>
            <a:ext cx="108604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 smtClean="0"/>
              <a:t>ПОЛОЖИТЕЛЬНЫЙ</a:t>
            </a:r>
            <a:endParaRPr lang="ru-RU" sz="800" dirty="0"/>
          </a:p>
        </p:txBody>
      </p:sp>
      <p:sp>
        <p:nvSpPr>
          <p:cNvPr id="40" name="TextBox 39"/>
          <p:cNvSpPr txBox="1"/>
          <p:nvPr/>
        </p:nvSpPr>
        <p:spPr>
          <a:xfrm>
            <a:off x="4424630" y="3752992"/>
            <a:ext cx="108604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 smtClean="0"/>
              <a:t>ПОЛОЖИТЕЛЬНЫЙ</a:t>
            </a:r>
            <a:endParaRPr lang="ru-RU" sz="800" dirty="0"/>
          </a:p>
        </p:txBody>
      </p:sp>
      <p:sp>
        <p:nvSpPr>
          <p:cNvPr id="41" name="TextBox 40"/>
          <p:cNvSpPr txBox="1"/>
          <p:nvPr/>
        </p:nvSpPr>
        <p:spPr>
          <a:xfrm>
            <a:off x="7280378" y="3765492"/>
            <a:ext cx="1086046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800" dirty="0" smtClean="0"/>
              <a:t>ОТРИЦАТЕЛЬНЫЙ</a:t>
            </a:r>
            <a:endParaRPr lang="ru-RU" sz="800" dirty="0"/>
          </a:p>
        </p:txBody>
      </p:sp>
      <p:cxnSp>
        <p:nvCxnSpPr>
          <p:cNvPr id="4" name="Соединительная линия уступом 3"/>
          <p:cNvCxnSpPr>
            <a:stCxn id="13" idx="2"/>
            <a:endCxn id="16" idx="0"/>
          </p:cNvCxnSpPr>
          <p:nvPr/>
        </p:nvCxnSpPr>
        <p:spPr>
          <a:xfrm rot="16200000" flipH="1">
            <a:off x="5308207" y="2692451"/>
            <a:ext cx="336610" cy="1700466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Соединительная линия уступом 5"/>
          <p:cNvCxnSpPr>
            <a:stCxn id="15" idx="2"/>
            <a:endCxn id="16" idx="0"/>
          </p:cNvCxnSpPr>
          <p:nvPr/>
        </p:nvCxnSpPr>
        <p:spPr>
          <a:xfrm rot="5400000">
            <a:off x="7034973" y="2666152"/>
            <a:ext cx="336610" cy="1753065"/>
          </a:xfrm>
          <a:prstGeom prst="bentConnector3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Graphic spid="19" grpId="0">
        <p:bldAsOne/>
      </p:bldGraphic>
      <p:bldP spid="36" grpId="0" animBg="1"/>
      <p:bldP spid="39" grpId="0"/>
      <p:bldP spid="40" grpId="0"/>
      <p:bldP spid="4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082236" y="2024791"/>
            <a:ext cx="7196002" cy="1661993"/>
          </a:xfr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Спасибо за внимание !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613558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0689" y="1438641"/>
            <a:ext cx="8900807" cy="2015936"/>
          </a:xfrm>
        </p:spPr>
        <p:txBody>
          <a:bodyPr anchor="ctr">
            <a:spAutoFit/>
          </a:bodyPr>
          <a:lstStyle/>
          <a:p>
            <a:pPr>
              <a:lnSpc>
                <a:spcPts val="5000"/>
              </a:lnSpc>
            </a:pPr>
            <a:r>
              <a:rPr lang="ru-RU" sz="4400" dirty="0" smtClean="0"/>
              <a:t>ОСОБЕННОСТИ</a:t>
            </a:r>
            <a:br>
              <a:rPr lang="ru-RU" sz="4400" dirty="0" smtClean="0"/>
            </a:br>
            <a:r>
              <a:rPr lang="ru-RU" sz="4400" dirty="0" smtClean="0"/>
              <a:t>применения отдельных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ru-RU" sz="4400" dirty="0" smtClean="0"/>
              <a:t>специальных упрощений</a:t>
            </a:r>
            <a:endParaRPr lang="ru-RU" sz="4400" dirty="0" smtClean="0">
              <a:cs typeface="Tahoma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0326" y="5419401"/>
            <a:ext cx="862117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		</a:t>
            </a:r>
            <a:r>
              <a:rPr lang="ru-RU" sz="2400" dirty="0" smtClean="0">
                <a:solidFill>
                  <a:schemeClr val="bg1"/>
                </a:solidFill>
              </a:rPr>
              <a:t>ХАЛЫН ЮРИЙ ГЕННАДЬЕВИЧ, </a:t>
            </a:r>
          </a:p>
          <a:p>
            <a:r>
              <a:rPr lang="en-US" sz="2400" dirty="0">
                <a:solidFill>
                  <a:schemeClr val="bg1"/>
                </a:solidFill>
              </a:rPr>
              <a:t>	</a:t>
            </a:r>
            <a:r>
              <a:rPr lang="en-US" sz="2400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член </a:t>
            </a:r>
            <a:r>
              <a:rPr lang="ru-RU" dirty="0">
                <a:solidFill>
                  <a:schemeClr val="bg1"/>
                </a:solidFill>
              </a:rPr>
              <a:t>Рабочей группы </a:t>
            </a:r>
            <a:r>
              <a:rPr lang="ru-RU" dirty="0" smtClean="0">
                <a:solidFill>
                  <a:schemeClr val="bg1"/>
                </a:solidFill>
              </a:rPr>
              <a:t>ЕЭК по </a:t>
            </a:r>
            <a:r>
              <a:rPr lang="ru-RU" dirty="0">
                <a:solidFill>
                  <a:schemeClr val="bg1"/>
                </a:solidFill>
              </a:rPr>
              <a:t>развитию института </a:t>
            </a:r>
            <a:r>
              <a:rPr lang="ru-RU" dirty="0" smtClean="0">
                <a:solidFill>
                  <a:schemeClr val="bg1"/>
                </a:solidFill>
              </a:rPr>
              <a:t>УЭО,</a:t>
            </a:r>
            <a:endParaRPr lang="en-US" dirty="0" smtClean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	</a:t>
            </a:r>
            <a:r>
              <a:rPr lang="en-US" dirty="0" smtClean="0">
                <a:solidFill>
                  <a:schemeClr val="bg1"/>
                </a:solidFill>
              </a:rPr>
              <a:t>	</a:t>
            </a:r>
            <a:r>
              <a:rPr lang="ru-RU" dirty="0" smtClean="0">
                <a:solidFill>
                  <a:schemeClr val="bg1"/>
                </a:solidFill>
              </a:rPr>
              <a:t>управляющий ООО «АЛМАЗ».</a:t>
            </a:r>
            <a:endParaRPr lang="ru-RU" sz="2000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10639" y="5177642"/>
            <a:ext cx="8170223" cy="0"/>
          </a:xfrm>
          <a:prstGeom prst="line">
            <a:avLst/>
          </a:prstGeom>
          <a:ln w="38100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243193" y="3764266"/>
            <a:ext cx="8900807" cy="134806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 defTabSz="6858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60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ru-RU" sz="3200" dirty="0" smtClean="0"/>
              <a:t>уполномоченными </a:t>
            </a:r>
            <a:br>
              <a:rPr lang="ru-RU" sz="3200" dirty="0" smtClean="0"/>
            </a:br>
            <a:r>
              <a:rPr lang="ru-RU" sz="3200" dirty="0" smtClean="0"/>
              <a:t>экономическими операторами</a:t>
            </a:r>
            <a:br>
              <a:rPr lang="ru-RU" sz="3200" dirty="0" smtClean="0"/>
            </a:br>
            <a:r>
              <a:rPr lang="ru-RU" sz="3200" dirty="0" smtClean="0"/>
              <a:t>по ТК ЕАЭС</a:t>
            </a:r>
            <a:endParaRPr lang="ru-RU" sz="3200" dirty="0" smtClean="0"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9272" y="460571"/>
            <a:ext cx="7938286" cy="6155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lIns="1836000" rtlCol="0">
            <a:spAutoFit/>
          </a:bodyPr>
          <a:lstStyle/>
          <a:p>
            <a:r>
              <a:rPr lang="ru-RU" sz="1700" dirty="0" smtClean="0">
                <a:solidFill>
                  <a:schemeClr val="bg1">
                    <a:lumMod val="65000"/>
                  </a:schemeClr>
                </a:solidFill>
              </a:rPr>
              <a:t>ТРЕТИЙ ВСЕРОССИЙСКИЙ ФОРУМ</a:t>
            </a:r>
          </a:p>
          <a:p>
            <a:r>
              <a:rPr lang="ru-RU" sz="1700" dirty="0" smtClean="0">
                <a:solidFill>
                  <a:schemeClr val="bg1">
                    <a:lumMod val="65000"/>
                  </a:schemeClr>
                </a:solidFill>
              </a:rPr>
              <a:t>УПОЛНОМОЧЕННЫХ ЭКОНОМИЧЕСКИХ ОПЕРАТОРОВ</a:t>
            </a:r>
            <a:endParaRPr lang="ru-RU" sz="170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454" y="516361"/>
            <a:ext cx="1441832" cy="502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783943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Другая 2">
      <a:dk1>
        <a:srgbClr val="7B7A8E"/>
      </a:dk1>
      <a:lt1>
        <a:srgbClr val="FFFFFF"/>
      </a:lt1>
      <a:dk2>
        <a:srgbClr val="9B9AB3"/>
      </a:dk2>
      <a:lt2>
        <a:srgbClr val="FFFFFF"/>
      </a:lt2>
      <a:accent1>
        <a:srgbClr val="807EB0"/>
      </a:accent1>
      <a:accent2>
        <a:srgbClr val="333399"/>
      </a:accent2>
      <a:accent3>
        <a:srgbClr val="CBCAD6"/>
      </a:accent3>
      <a:accent4>
        <a:srgbClr val="DADADA"/>
      </a:accent4>
      <a:accent5>
        <a:srgbClr val="C0C0D4"/>
      </a:accent5>
      <a:accent6>
        <a:srgbClr val="2D2D8A"/>
      </a:accent6>
      <a:hlink>
        <a:srgbClr val="212167"/>
      </a:hlink>
      <a:folHlink>
        <a:srgbClr val="212167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3">
        <a:dk1>
          <a:srgbClr val="7B7A8E"/>
        </a:dk1>
        <a:lt1>
          <a:srgbClr val="FFFFFF"/>
        </a:lt1>
        <a:dk2>
          <a:srgbClr val="9B9AB3"/>
        </a:dk2>
        <a:lt2>
          <a:srgbClr val="FFFFFF"/>
        </a:lt2>
        <a:accent1>
          <a:srgbClr val="807EB0"/>
        </a:accent1>
        <a:accent2>
          <a:srgbClr val="333399"/>
        </a:accent2>
        <a:accent3>
          <a:srgbClr val="CBCAD6"/>
        </a:accent3>
        <a:accent4>
          <a:srgbClr val="DADADA"/>
        </a:accent4>
        <a:accent5>
          <a:srgbClr val="C0C0D4"/>
        </a:accent5>
        <a:accent6>
          <a:srgbClr val="2D2D8A"/>
        </a:accent6>
        <a:hlink>
          <a:srgbClr val="DEE8F9"/>
        </a:hlink>
        <a:folHlink>
          <a:srgbClr val="D1CFFB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Базис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73C7030C-1536-4247-9FF0-633CC50432F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4425</TotalTime>
  <Words>2086</Words>
  <Application>Microsoft Office PowerPoint</Application>
  <PresentationFormat>Экран (4:3)</PresentationFormat>
  <Paragraphs>169</Paragraphs>
  <Slides>9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Corbel</vt:lpstr>
      <vt:lpstr>Tahoma</vt:lpstr>
      <vt:lpstr>1_Default Design</vt:lpstr>
      <vt:lpstr>Базис</vt:lpstr>
      <vt:lpstr>ОСОБЕННОСТИ применения отдельных специальных упрощений</vt:lpstr>
      <vt:lpstr>Презентация PowerPoint</vt:lpstr>
      <vt:lpstr>Презентация PowerPoint</vt:lpstr>
      <vt:lpstr>Презентация PowerPoint</vt:lpstr>
      <vt:lpstr>Форма заявления (проект)</vt:lpstr>
      <vt:lpstr>Порядок подачи заявления</vt:lpstr>
      <vt:lpstr>Декларация на товары</vt:lpstr>
      <vt:lpstr>Спасибо за внимание !</vt:lpstr>
      <vt:lpstr>ОСОБЕННОСТИ применения отдельных специальных упрощений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Порядок и условия  применения специальных упрощений уполномоченными экономическими операторами,</dc:title>
  <dc:subject/>
  <dc:creator>Владислав А. Проняев</dc:creator>
  <cp:keywords/>
  <dc:description/>
  <cp:lastModifiedBy>Владислав А. Проняев</cp:lastModifiedBy>
  <cp:revision>611</cp:revision>
  <cp:lastPrinted>2016-11-26T13:32:03Z</cp:lastPrinted>
  <dcterms:created xsi:type="dcterms:W3CDTF">2016-11-18T09:24:09Z</dcterms:created>
  <dcterms:modified xsi:type="dcterms:W3CDTF">2017-10-31T09:16:40Z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TC102505551049</vt:lpwstr>
  </property>
</Properties>
</file>