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2"/>
    <p:sldMasterId id="2147483735" r:id="rId3"/>
  </p:sldMasterIdLst>
  <p:notesMasterIdLst>
    <p:notesMasterId r:id="rId24"/>
  </p:notesMasterIdLst>
  <p:sldIdLst>
    <p:sldId id="258" r:id="rId4"/>
    <p:sldId id="341" r:id="rId5"/>
    <p:sldId id="380" r:id="rId6"/>
    <p:sldId id="371" r:id="rId7"/>
    <p:sldId id="342" r:id="rId8"/>
    <p:sldId id="358" r:id="rId9"/>
    <p:sldId id="359" r:id="rId10"/>
    <p:sldId id="360" r:id="rId11"/>
    <p:sldId id="364" r:id="rId12"/>
    <p:sldId id="345" r:id="rId13"/>
    <p:sldId id="361" r:id="rId14"/>
    <p:sldId id="346" r:id="rId15"/>
    <p:sldId id="362" r:id="rId16"/>
    <p:sldId id="372" r:id="rId17"/>
    <p:sldId id="363" r:id="rId18"/>
    <p:sldId id="366" r:id="rId19"/>
    <p:sldId id="378" r:id="rId20"/>
    <p:sldId id="381" r:id="rId21"/>
    <p:sldId id="369" r:id="rId22"/>
    <p:sldId id="379" r:id="rId23"/>
  </p:sldIdLst>
  <p:sldSz cx="9144000" cy="6858000" type="screen4x3"/>
  <p:notesSz cx="6858000" cy="99472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Владислав А. Проняев" initials="ВАП" lastIdx="2" clrIdx="0">
    <p:extLst>
      <p:ext uri="{19B8F6BF-5375-455C-9EA6-DF929625EA0E}">
        <p15:presenceInfo xmlns:p15="http://schemas.microsoft.com/office/powerpoint/2012/main" userId="S-1-5-21-2837432882-4167270886-3354268542-11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0" autoAdjust="0"/>
  </p:normalViewPr>
  <p:slideViewPr>
    <p:cSldViewPr snapToGrid="0">
      <p:cViewPr varScale="1">
        <p:scale>
          <a:sx n="118" d="100"/>
          <a:sy n="118"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BE2AB1-95B0-4BC2-BBFC-9F919B5BBA4B}" type="doc">
      <dgm:prSet loTypeId="urn:microsoft.com/office/officeart/2005/8/layout/vList3" loCatId="list" qsTypeId="urn:microsoft.com/office/officeart/2005/8/quickstyle/simple2" qsCatId="simple" csTypeId="urn:microsoft.com/office/officeart/2005/8/colors/accent1_2" csCatId="accent1" phldr="1"/>
      <dgm:spPr/>
      <dgm:t>
        <a:bodyPr/>
        <a:lstStyle/>
        <a:p>
          <a:endParaRPr lang="ru-RU"/>
        </a:p>
      </dgm:t>
    </dgm:pt>
    <dgm:pt modelId="{217B3C74-1C3F-4C75-ABF5-43F97EBF10FF}">
      <dgm:prSet custT="1"/>
      <dgm:spPr>
        <a:solidFill>
          <a:schemeClr val="bg1"/>
        </a:solidFill>
      </dgm:spPr>
      <dgm:t>
        <a:bodyPr/>
        <a:lstStyle/>
        <a:p>
          <a:pPr rtl="0"/>
          <a:r>
            <a:rPr lang="ru-RU" sz="1400" dirty="0" smtClean="0">
              <a:solidFill>
                <a:schemeClr val="tx1"/>
              </a:solidFill>
            </a:rPr>
            <a:t>Свидетельство вступает в силу по истечении 10 календарных дней со дня включения юридического лица в реестр уполномоченных экономических операторов и имеет неограниченный срок действия.</a:t>
          </a:r>
          <a:endParaRPr lang="ru-RU" sz="1400" dirty="0">
            <a:solidFill>
              <a:schemeClr val="tx1"/>
            </a:solidFill>
          </a:endParaRPr>
        </a:p>
      </dgm:t>
    </dgm:pt>
    <dgm:pt modelId="{34E0D9B9-CC9B-42C9-8191-FE3C701F4D1D}" type="parTrans" cxnId="{45CECCD1-EF9C-445E-8E9F-25A3E7EAEF0F}">
      <dgm:prSet/>
      <dgm:spPr/>
      <dgm:t>
        <a:bodyPr/>
        <a:lstStyle/>
        <a:p>
          <a:endParaRPr lang="ru-RU"/>
        </a:p>
      </dgm:t>
    </dgm:pt>
    <dgm:pt modelId="{1E6BB1D2-CEF6-459F-893A-03D16928C616}" type="sibTrans" cxnId="{45CECCD1-EF9C-445E-8E9F-25A3E7EAEF0F}">
      <dgm:prSet/>
      <dgm:spPr/>
      <dgm:t>
        <a:bodyPr/>
        <a:lstStyle/>
        <a:p>
          <a:endParaRPr lang="ru-RU"/>
        </a:p>
      </dgm:t>
    </dgm:pt>
    <dgm:pt modelId="{8CD66358-98D3-45D7-AEC9-0248D15519B2}" type="pres">
      <dgm:prSet presAssocID="{E3BE2AB1-95B0-4BC2-BBFC-9F919B5BBA4B}" presName="linearFlow" presStyleCnt="0">
        <dgm:presLayoutVars>
          <dgm:dir/>
          <dgm:resizeHandles val="exact"/>
        </dgm:presLayoutVars>
      </dgm:prSet>
      <dgm:spPr/>
      <dgm:t>
        <a:bodyPr/>
        <a:lstStyle/>
        <a:p>
          <a:endParaRPr lang="ru-RU"/>
        </a:p>
      </dgm:t>
    </dgm:pt>
    <dgm:pt modelId="{C6172E02-5764-4914-9E7E-004EBC46F8BD}" type="pres">
      <dgm:prSet presAssocID="{217B3C74-1C3F-4C75-ABF5-43F97EBF10FF}" presName="composite" presStyleCnt="0"/>
      <dgm:spPr/>
    </dgm:pt>
    <dgm:pt modelId="{8CD90932-6438-4F89-A76C-F6A753869626}" type="pres">
      <dgm:prSet presAssocID="{217B3C74-1C3F-4C75-ABF5-43F97EBF10FF}" presName="imgShp" presStyleLbl="fgImgPlace1" presStyleIdx="0" presStyleCnt="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ru-RU"/>
        </a:p>
      </dgm:t>
    </dgm:pt>
    <dgm:pt modelId="{6EEC86A5-27BA-4BF4-AE3F-27F78DC8C66E}" type="pres">
      <dgm:prSet presAssocID="{217B3C74-1C3F-4C75-ABF5-43F97EBF10FF}" presName="txShp" presStyleLbl="node1" presStyleIdx="0" presStyleCnt="1" custScaleX="94580">
        <dgm:presLayoutVars>
          <dgm:bulletEnabled val="1"/>
        </dgm:presLayoutVars>
      </dgm:prSet>
      <dgm:spPr/>
      <dgm:t>
        <a:bodyPr/>
        <a:lstStyle/>
        <a:p>
          <a:endParaRPr lang="ru-RU"/>
        </a:p>
      </dgm:t>
    </dgm:pt>
  </dgm:ptLst>
  <dgm:cxnLst>
    <dgm:cxn modelId="{05246763-5E50-4A53-B9BD-3554A8403096}" type="presOf" srcId="{E3BE2AB1-95B0-4BC2-BBFC-9F919B5BBA4B}" destId="{8CD66358-98D3-45D7-AEC9-0248D15519B2}" srcOrd="0" destOrd="0" presId="urn:microsoft.com/office/officeart/2005/8/layout/vList3"/>
    <dgm:cxn modelId="{45CECCD1-EF9C-445E-8E9F-25A3E7EAEF0F}" srcId="{E3BE2AB1-95B0-4BC2-BBFC-9F919B5BBA4B}" destId="{217B3C74-1C3F-4C75-ABF5-43F97EBF10FF}" srcOrd="0" destOrd="0" parTransId="{34E0D9B9-CC9B-42C9-8191-FE3C701F4D1D}" sibTransId="{1E6BB1D2-CEF6-459F-893A-03D16928C616}"/>
    <dgm:cxn modelId="{FB07DC17-8808-4F68-A436-467213DCCE04}" type="presOf" srcId="{217B3C74-1C3F-4C75-ABF5-43F97EBF10FF}" destId="{6EEC86A5-27BA-4BF4-AE3F-27F78DC8C66E}" srcOrd="0" destOrd="0" presId="urn:microsoft.com/office/officeart/2005/8/layout/vList3"/>
    <dgm:cxn modelId="{CE2E692C-B5EE-4586-AFA2-75BA2E203759}" type="presParOf" srcId="{8CD66358-98D3-45D7-AEC9-0248D15519B2}" destId="{C6172E02-5764-4914-9E7E-004EBC46F8BD}" srcOrd="0" destOrd="0" presId="urn:microsoft.com/office/officeart/2005/8/layout/vList3"/>
    <dgm:cxn modelId="{BCA16DF5-818D-4493-9C6F-02102F62C33E}" type="presParOf" srcId="{C6172E02-5764-4914-9E7E-004EBC46F8BD}" destId="{8CD90932-6438-4F89-A76C-F6A753869626}" srcOrd="0" destOrd="0" presId="urn:microsoft.com/office/officeart/2005/8/layout/vList3"/>
    <dgm:cxn modelId="{07067C5A-E28A-44ED-95FC-66FA440E7D6B}" type="presParOf" srcId="{C6172E02-5764-4914-9E7E-004EBC46F8BD}" destId="{6EEC86A5-27BA-4BF4-AE3F-27F78DC8C66E}" srcOrd="1" destOrd="0" presId="urn:microsoft.com/office/officeart/2005/8/layout/v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973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ru-RU"/>
          </a:p>
        </p:txBody>
      </p:sp>
      <p:sp>
        <p:nvSpPr>
          <p:cNvPr id="6147" name="Rectangle 3"/>
          <p:cNvSpPr>
            <a:spLocks noGrp="1" noChangeArrowheads="1"/>
          </p:cNvSpPr>
          <p:nvPr>
            <p:ph type="dt" idx="1"/>
          </p:nvPr>
        </p:nvSpPr>
        <p:spPr bwMode="auto">
          <a:xfrm>
            <a:off x="3884613" y="0"/>
            <a:ext cx="2971800" cy="4973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ru-RU"/>
          </a:p>
        </p:txBody>
      </p:sp>
      <p:sp>
        <p:nvSpPr>
          <p:cNvPr id="34820" name="Rectangle 4"/>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724956"/>
            <a:ext cx="5486400" cy="447627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150" name="Rectangle 6"/>
          <p:cNvSpPr>
            <a:spLocks noGrp="1" noChangeArrowheads="1"/>
          </p:cNvSpPr>
          <p:nvPr>
            <p:ph type="ftr" sz="quarter" idx="4"/>
          </p:nvPr>
        </p:nvSpPr>
        <p:spPr bwMode="auto">
          <a:xfrm>
            <a:off x="0" y="9448185"/>
            <a:ext cx="2971800" cy="4973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ru-RU"/>
          </a:p>
        </p:txBody>
      </p:sp>
      <p:sp>
        <p:nvSpPr>
          <p:cNvPr id="6151" name="Rectangle 7"/>
          <p:cNvSpPr>
            <a:spLocks noGrp="1" noChangeArrowheads="1"/>
          </p:cNvSpPr>
          <p:nvPr>
            <p:ph type="sldNum" sz="quarter" idx="5"/>
          </p:nvPr>
        </p:nvSpPr>
        <p:spPr bwMode="auto">
          <a:xfrm>
            <a:off x="3884613" y="9448185"/>
            <a:ext cx="2971800" cy="4973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BBDCE1E-6BAC-457A-8DD3-7DBADE2CCB4E}" type="slidenum">
              <a:rPr lang="ru-RU"/>
              <a:pPr>
                <a:defRPr/>
              </a:pPr>
              <a:t>‹#›</a:t>
            </a:fld>
            <a:endParaRPr lang="ru-RU"/>
          </a:p>
        </p:txBody>
      </p:sp>
    </p:spTree>
    <p:extLst>
      <p:ext uri="{BB962C8B-B14F-4D97-AF65-F5344CB8AC3E}">
        <p14:creationId xmlns:p14="http://schemas.microsoft.com/office/powerpoint/2010/main" val="28479684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0F1973B-06D6-479C-95CD-B7081EABC0E5}" type="slidenum">
              <a:rPr lang="ru-RU"/>
              <a:pPr eaLnBrk="1" hangingPunct="1"/>
              <a:t>1</a:t>
            </a:fld>
            <a:endParaRPr lang="ru-RU"/>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685800" y="4662785"/>
            <a:ext cx="5486400" cy="52223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09538" indent="-109538" eaLnBrk="1" hangingPunct="1"/>
            <a:r>
              <a:rPr lang="ru-RU" b="1" dirty="0" smtClean="0">
                <a:latin typeface="Arial" charset="0"/>
              </a:rPr>
              <a:t>Подготовка</a:t>
            </a:r>
          </a:p>
          <a:p>
            <a:pPr marL="109538" indent="-109538" eaLnBrk="1" hangingPunct="1"/>
            <a:r>
              <a:rPr lang="ru-RU" dirty="0" smtClean="0">
                <a:latin typeface="Arial" charset="0"/>
              </a:rPr>
              <a:t>Это пятый курс из серии, посвященной управлению электронными письмами и их хранению в Outlook. Базовые сведения для темы, рассматриваемой в данной презентации, содержатся в учебных курсах «Управление почтовым ящиком, часть II: варианты организации хранения почты», «Управление почтовым ящиком, часть III: перемещение и копирование сообщений в личные папки» и «Управление почтовым ящиком, часть IV: архивация старых сообщений».  </a:t>
            </a:r>
          </a:p>
          <a:p>
            <a:pPr marL="109538" indent="-109538" eaLnBrk="1" hangingPunct="1"/>
            <a:r>
              <a:rPr lang="ru-RU" dirty="0" smtClean="0">
                <a:latin typeface="Arial" charset="0"/>
              </a:rPr>
              <a:t>[</a:t>
            </a:r>
            <a:r>
              <a:rPr lang="ru-RU" b="1" dirty="0" smtClean="0">
                <a:latin typeface="Arial" charset="0"/>
              </a:rPr>
              <a:t>Примечания для инструктора.</a:t>
            </a:r>
            <a:r>
              <a:rPr lang="ru-RU" dirty="0" smtClean="0">
                <a:latin typeface="Arial" charset="0"/>
              </a:rPr>
              <a:t> </a:t>
            </a:r>
          </a:p>
          <a:p>
            <a:pPr marL="109538" indent="-109538" eaLnBrk="1" hangingPunct="1">
              <a:buFontTx/>
              <a:buChar char="•"/>
            </a:pPr>
            <a:r>
              <a:rPr lang="ru-RU" dirty="0" smtClean="0">
                <a:latin typeface="Arial" charset="0"/>
              </a:rPr>
              <a:t>Дополнительные сведения о настройке этого шаблона см. на самом последнем слайде. Кроме того, на некоторых слайдах в области заметок имеются дополнительные материалы к урокам.</a:t>
            </a:r>
          </a:p>
          <a:p>
            <a:pPr marL="109538" indent="-109538" eaLnBrk="1" hangingPunct="1">
              <a:buFontTx/>
              <a:buChar char="•"/>
            </a:pPr>
            <a:r>
              <a:rPr lang="ru-RU" b="1" dirty="0" smtClean="0">
                <a:latin typeface="Arial" charset="0"/>
              </a:rPr>
              <a:t>Анимация </a:t>
            </a:r>
            <a:r>
              <a:rPr lang="ru-RU" b="1" dirty="0" err="1" smtClean="0">
                <a:latin typeface="Arial" charset="0"/>
              </a:rPr>
              <a:t>Macromedia</a:t>
            </a:r>
            <a:r>
              <a:rPr lang="ru-RU" b="1" dirty="0" smtClean="0">
                <a:latin typeface="Arial" charset="0"/>
              </a:rPr>
              <a:t> </a:t>
            </a:r>
            <a:r>
              <a:rPr lang="ru-RU" b="1" dirty="0" err="1" smtClean="0">
                <a:latin typeface="Arial" charset="0"/>
              </a:rPr>
              <a:t>Flash</a:t>
            </a:r>
            <a:r>
              <a:rPr lang="ru-RU" dirty="0" smtClean="0">
                <a:latin typeface="Arial" charset="0"/>
              </a:rPr>
              <a:t>. Этот шаблон содержит анимацию </a:t>
            </a:r>
            <a:r>
              <a:rPr lang="ru-RU" dirty="0" err="1" smtClean="0">
                <a:latin typeface="Arial" charset="0"/>
              </a:rPr>
              <a:t>Flash</a:t>
            </a:r>
            <a:r>
              <a:rPr lang="ru-RU" dirty="0" smtClean="0">
                <a:latin typeface="Arial" charset="0"/>
              </a:rPr>
              <a:t>. Она будет воспроизводиться в предыдущих версиях Microsoft</a:t>
            </a:r>
            <a:r>
              <a:rPr lang="ru-RU" sz="800" baseline="30000" dirty="0" smtClean="0">
                <a:latin typeface="Arial" charset="0"/>
                <a:cs typeface="Arial" charset="0"/>
              </a:rPr>
              <a:t>® </a:t>
            </a:r>
            <a:r>
              <a:rPr lang="ru-RU" dirty="0" err="1" smtClean="0">
                <a:latin typeface="Arial" charset="0"/>
              </a:rPr>
              <a:t>Office</a:t>
            </a:r>
            <a:r>
              <a:rPr lang="ru-RU" dirty="0" smtClean="0">
                <a:latin typeface="Arial" charset="0"/>
              </a:rPr>
              <a:t> </a:t>
            </a:r>
            <a:r>
              <a:rPr lang="ru-RU" dirty="0" err="1" smtClean="0">
                <a:latin typeface="Arial" charset="0"/>
              </a:rPr>
              <a:t>PowerPoint</a:t>
            </a:r>
            <a:r>
              <a:rPr lang="ru-RU" sz="800" baseline="30000" dirty="0" smtClean="0">
                <a:latin typeface="Arial" charset="0"/>
                <a:cs typeface="Arial" charset="0"/>
              </a:rPr>
              <a:t>®</a:t>
            </a:r>
            <a:r>
              <a:rPr lang="ru-RU" dirty="0" smtClean="0">
                <a:latin typeface="Arial" charset="0"/>
              </a:rPr>
              <a:t> вплоть до 2000. Однако если потребуется сохранить этот шаблон в </a:t>
            </a:r>
            <a:r>
              <a:rPr lang="ru-RU" dirty="0" err="1" smtClean="0">
                <a:latin typeface="Arial" charset="0"/>
              </a:rPr>
              <a:t>PowerPoint</a:t>
            </a:r>
            <a:r>
              <a:rPr lang="ru-RU" dirty="0" smtClean="0">
                <a:latin typeface="Arial" charset="0"/>
              </a:rPr>
              <a:t> 2007, сохраните его в формате старой версии </a:t>
            </a:r>
            <a:r>
              <a:rPr lang="ru-RU" dirty="0" err="1" smtClean="0">
                <a:latin typeface="Arial" charset="0"/>
              </a:rPr>
              <a:t>PowerPoint</a:t>
            </a:r>
            <a:r>
              <a:rPr lang="ru-RU" dirty="0" smtClean="0">
                <a:latin typeface="Arial" charset="0"/>
              </a:rPr>
              <a:t> как </a:t>
            </a:r>
            <a:r>
              <a:rPr lang="ru-RU" b="1" dirty="0" smtClean="0">
                <a:latin typeface="Arial" charset="0"/>
              </a:rPr>
              <a:t>презентацию </a:t>
            </a:r>
            <a:r>
              <a:rPr lang="ru-RU" b="1" dirty="0" err="1" smtClean="0">
                <a:latin typeface="Arial" charset="0"/>
              </a:rPr>
              <a:t>PowerPoint</a:t>
            </a:r>
            <a:r>
              <a:rPr lang="ru-RU" b="1" dirty="0" smtClean="0">
                <a:latin typeface="Arial" charset="0"/>
              </a:rPr>
              <a:t> 97-2003 (*.</a:t>
            </a:r>
            <a:r>
              <a:rPr lang="ru-RU" b="1" dirty="0" err="1" smtClean="0">
                <a:latin typeface="Arial" charset="0"/>
              </a:rPr>
              <a:t>ppt</a:t>
            </a:r>
            <a:r>
              <a:rPr lang="ru-RU" b="1" dirty="0" smtClean="0">
                <a:latin typeface="Arial" charset="0"/>
              </a:rPr>
              <a:t>) </a:t>
            </a:r>
            <a:r>
              <a:rPr lang="ru-RU" dirty="0" smtClean="0">
                <a:latin typeface="Arial" charset="0"/>
              </a:rPr>
              <a:t>или </a:t>
            </a:r>
            <a:r>
              <a:rPr lang="ru-RU" b="1" dirty="0" smtClean="0">
                <a:latin typeface="Arial" charset="0"/>
              </a:rPr>
              <a:t>шаблон </a:t>
            </a:r>
            <a:r>
              <a:rPr lang="ru-RU" b="1" dirty="0" err="1" smtClean="0">
                <a:latin typeface="Arial" charset="0"/>
              </a:rPr>
              <a:t>PowerPoint</a:t>
            </a:r>
            <a:r>
              <a:rPr lang="ru-RU" b="1" dirty="0" smtClean="0">
                <a:latin typeface="Arial" charset="0"/>
              </a:rPr>
              <a:t> 97-2003 (*.</a:t>
            </a:r>
            <a:r>
              <a:rPr lang="ru-RU" b="1" dirty="0" err="1" smtClean="0">
                <a:latin typeface="Arial" charset="0"/>
              </a:rPr>
              <a:t>pot</a:t>
            </a:r>
            <a:r>
              <a:rPr lang="ru-RU" b="1" dirty="0" smtClean="0">
                <a:latin typeface="Arial" charset="0"/>
              </a:rPr>
              <a:t>) </a:t>
            </a:r>
            <a:r>
              <a:rPr lang="ru-RU" dirty="0" smtClean="0">
                <a:latin typeface="Arial" charset="0"/>
              </a:rPr>
              <a:t>(типы файлов отображаются в диалоговом окне </a:t>
            </a:r>
            <a:r>
              <a:rPr lang="ru-RU" b="1" dirty="0" smtClean="0">
                <a:latin typeface="Arial" charset="0"/>
              </a:rPr>
              <a:t>Сохранить как</a:t>
            </a:r>
            <a:r>
              <a:rPr lang="ru-RU" dirty="0" smtClean="0">
                <a:latin typeface="Arial" charset="0"/>
              </a:rPr>
              <a:t> возле пункта</a:t>
            </a:r>
            <a:r>
              <a:rPr lang="ru-RU" b="1" dirty="0" smtClean="0">
                <a:latin typeface="Arial" charset="0"/>
              </a:rPr>
              <a:t> Тип файла)</a:t>
            </a:r>
            <a:r>
              <a:rPr lang="ru-RU" dirty="0" smtClean="0">
                <a:latin typeface="Arial" charset="0"/>
              </a:rPr>
              <a:t>. </a:t>
            </a:r>
            <a:br>
              <a:rPr lang="ru-RU" dirty="0" smtClean="0">
                <a:latin typeface="Arial" charset="0"/>
              </a:rPr>
            </a:br>
            <a:r>
              <a:rPr lang="ru-RU" b="1" dirty="0" smtClean="0">
                <a:latin typeface="Arial" charset="0"/>
              </a:rPr>
              <a:t>Внимание!</a:t>
            </a:r>
            <a:r>
              <a:rPr lang="ru-RU" dirty="0" smtClean="0">
                <a:latin typeface="Arial" charset="0"/>
              </a:rPr>
              <a:t> Если сохранить файл в формате </a:t>
            </a:r>
            <a:r>
              <a:rPr lang="ru-RU" dirty="0" err="1" smtClean="0">
                <a:latin typeface="Arial" charset="0"/>
              </a:rPr>
              <a:t>PowerPoint</a:t>
            </a:r>
            <a:r>
              <a:rPr lang="ru-RU" dirty="0" smtClean="0">
                <a:latin typeface="Arial" charset="0"/>
              </a:rPr>
              <a:t> 2007, например как </a:t>
            </a:r>
            <a:r>
              <a:rPr lang="ru-RU" b="1" dirty="0" smtClean="0">
                <a:latin typeface="Arial" charset="0"/>
              </a:rPr>
              <a:t>презентацию </a:t>
            </a:r>
            <a:r>
              <a:rPr lang="ru-RU" b="1" dirty="0" err="1" smtClean="0">
                <a:latin typeface="Arial" charset="0"/>
              </a:rPr>
              <a:t>PowerPoint</a:t>
            </a:r>
            <a:r>
              <a:rPr lang="ru-RU" b="1" dirty="0" smtClean="0">
                <a:latin typeface="Arial" charset="0"/>
              </a:rPr>
              <a:t> (*.</a:t>
            </a:r>
            <a:r>
              <a:rPr lang="ru-RU" b="1" dirty="0" err="1" smtClean="0">
                <a:latin typeface="Arial" charset="0"/>
              </a:rPr>
              <a:t>pptx</a:t>
            </a:r>
            <a:r>
              <a:rPr lang="ru-RU" b="1" dirty="0" smtClean="0">
                <a:latin typeface="Arial" charset="0"/>
              </a:rPr>
              <a:t>)</a:t>
            </a:r>
            <a:r>
              <a:rPr lang="ru-RU" dirty="0" smtClean="0">
                <a:latin typeface="Arial" charset="0"/>
              </a:rPr>
              <a:t> или </a:t>
            </a:r>
            <a:r>
              <a:rPr lang="ru-RU" b="1" dirty="0" smtClean="0">
                <a:latin typeface="Arial" charset="0"/>
              </a:rPr>
              <a:t>шаблон </a:t>
            </a:r>
            <a:r>
              <a:rPr lang="ru-RU" b="1" dirty="0" err="1" smtClean="0">
                <a:latin typeface="Arial" charset="0"/>
              </a:rPr>
              <a:t>PowerPoint</a:t>
            </a:r>
            <a:r>
              <a:rPr lang="ru-RU" b="1" dirty="0" smtClean="0">
                <a:latin typeface="Arial" charset="0"/>
              </a:rPr>
              <a:t> (*.</a:t>
            </a:r>
            <a:r>
              <a:rPr lang="ru-RU" b="1" dirty="0" err="1" smtClean="0">
                <a:latin typeface="Arial" charset="0"/>
              </a:rPr>
              <a:t>potx</a:t>
            </a:r>
            <a:r>
              <a:rPr lang="ru-RU" b="1" dirty="0" smtClean="0">
                <a:latin typeface="Arial" charset="0"/>
              </a:rPr>
              <a:t>)</a:t>
            </a:r>
            <a:r>
              <a:rPr lang="ru-RU" dirty="0" smtClean="0">
                <a:latin typeface="Arial" charset="0"/>
              </a:rPr>
              <a:t>, анимация не будет сохранена в сохраняемом файле.</a:t>
            </a:r>
            <a:endParaRPr lang="ru-RU" b="1" dirty="0" smtClean="0">
              <a:latin typeface="Arial" charset="0"/>
            </a:endParaRPr>
          </a:p>
          <a:p>
            <a:pPr marL="109538" indent="-109538" eaLnBrk="1" hangingPunct="1">
              <a:buFontTx/>
              <a:buChar char="•"/>
            </a:pPr>
            <a:r>
              <a:rPr lang="ru-RU" b="1" dirty="0" smtClean="0">
                <a:latin typeface="Arial" charset="0"/>
              </a:rPr>
              <a:t>Кроме того</a:t>
            </a:r>
            <a:r>
              <a:rPr lang="ru-RU" dirty="0" smtClean="0">
                <a:latin typeface="Arial" charset="0"/>
              </a:rPr>
              <a:t>, поскольку эта презентация содержит анимации </a:t>
            </a:r>
            <a:r>
              <a:rPr lang="ru-RU" dirty="0" err="1" smtClean="0">
                <a:latin typeface="Arial" charset="0"/>
              </a:rPr>
              <a:t>Flash</a:t>
            </a:r>
            <a:r>
              <a:rPr lang="ru-RU" dirty="0" smtClean="0">
                <a:latin typeface="Arial" charset="0"/>
              </a:rPr>
              <a:t>, при сохранении шаблона может выводиться предупреждение, касающееся личных сведений. Если сведения не добавляются в свойства самого файла </a:t>
            </a:r>
            <a:r>
              <a:rPr lang="ru-RU" dirty="0" err="1" smtClean="0">
                <a:latin typeface="Arial" charset="0"/>
              </a:rPr>
              <a:t>Flash</a:t>
            </a:r>
            <a:r>
              <a:rPr lang="ru-RU" dirty="0" smtClean="0">
                <a:latin typeface="Arial" charset="0"/>
              </a:rPr>
              <a:t>, это предупреждение не относится к данной презентации. Нажмите кнопку </a:t>
            </a:r>
            <a:r>
              <a:rPr lang="ru-RU" b="1" dirty="0" smtClean="0">
                <a:latin typeface="Arial" charset="0"/>
              </a:rPr>
              <a:t>ОК</a:t>
            </a:r>
            <a:r>
              <a:rPr lang="ru-RU" dirty="0" smtClean="0">
                <a:latin typeface="Arial" charset="0"/>
              </a:rPr>
              <a:t> в окне сообщения.</a:t>
            </a:r>
          </a:p>
        </p:txBody>
      </p:sp>
    </p:spTree>
    <p:extLst>
      <p:ext uri="{BB962C8B-B14F-4D97-AF65-F5344CB8AC3E}">
        <p14:creationId xmlns:p14="http://schemas.microsoft.com/office/powerpoint/2010/main" val="3779464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D6A5FBF-8E80-417F-990D-FC0A935DD3B8}" type="slidenum">
              <a:rPr lang="ru-RU"/>
              <a:pPr eaLnBrk="1" hangingPunct="1"/>
              <a:t>2</a:t>
            </a:fld>
            <a:endParaRPr lang="ru-RU"/>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dirty="0" smtClean="0">
                <a:latin typeface="Arial" charset="0"/>
              </a:rPr>
              <a:t>Сейчас следует отметить, что файлами личных папок (PST) не стоит увлекаться. Если принято решение использовать несколько файлов PST, рекомендуется не открывать более 10 файлов (при этом также следует обращать внимание на их размер). Если одновременно открыть более 10 файлов или открыть очень большие PST-файлы, Outlook будет медленно работать при запуске и при поиске сообщений (вопрос поиска рассмотрен далее в этом курсе).</a:t>
            </a:r>
          </a:p>
          <a:p>
            <a:pPr eaLnBrk="1" hangingPunct="1"/>
            <a:r>
              <a:rPr lang="ru-RU" dirty="0" smtClean="0">
                <a:latin typeface="Arial" charset="0"/>
              </a:rPr>
              <a:t>[</a:t>
            </a:r>
            <a:r>
              <a:rPr lang="ru-RU" b="1" dirty="0" smtClean="0">
                <a:latin typeface="Arial" charset="0"/>
              </a:rPr>
              <a:t>Примечание для инструктора. </a:t>
            </a:r>
            <a:r>
              <a:rPr lang="ru-RU" dirty="0" smtClean="0">
                <a:latin typeface="Arial" charset="0"/>
              </a:rPr>
              <a:t>Этот слайд практически идентичен предыдущему, только вместо анимации на нем показано статичное изображение. Данный слайд следует использовать в случае проблем с просмотром анимации. Перед показом презентации удалите один из этих двух слайдов.]</a:t>
            </a:r>
            <a:endParaRPr lang="ru-RU" b="1" dirty="0" smtClean="0">
              <a:latin typeface="Arial" charset="0"/>
            </a:endParaRPr>
          </a:p>
          <a:p>
            <a:pPr eaLnBrk="1" hangingPunct="1"/>
            <a:endParaRPr lang="ru-RU" dirty="0" smtClean="0">
              <a:latin typeface="Arial" charset="0"/>
            </a:endParaRPr>
          </a:p>
        </p:txBody>
      </p:sp>
    </p:spTree>
    <p:extLst>
      <p:ext uri="{BB962C8B-B14F-4D97-AF65-F5344CB8AC3E}">
        <p14:creationId xmlns:p14="http://schemas.microsoft.com/office/powerpoint/2010/main" val="2200708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D6A5FBF-8E80-417F-990D-FC0A935DD3B8}" type="slidenum">
              <a:rPr lang="ru-RU"/>
              <a:pPr eaLnBrk="1" hangingPunct="1"/>
              <a:t>3</a:t>
            </a:fld>
            <a:endParaRPr lang="ru-RU"/>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dirty="0" smtClean="0">
                <a:latin typeface="Arial" charset="0"/>
              </a:rPr>
              <a:t>Сейчас следует отметить, что файлами личных папок (PST) не стоит увлекаться. Если принято решение использовать несколько файлов PST, рекомендуется не открывать более 10 файлов (при этом также следует обращать внимание на их размер). Если одновременно открыть более 10 файлов или открыть очень большие PST-файлы, Outlook будет медленно работать при запуске и при поиске сообщений (вопрос поиска рассмотрен далее в этом курсе).</a:t>
            </a:r>
          </a:p>
          <a:p>
            <a:pPr eaLnBrk="1" hangingPunct="1"/>
            <a:r>
              <a:rPr lang="ru-RU" dirty="0" smtClean="0">
                <a:latin typeface="Arial" charset="0"/>
              </a:rPr>
              <a:t>[</a:t>
            </a:r>
            <a:r>
              <a:rPr lang="ru-RU" b="1" dirty="0" smtClean="0">
                <a:latin typeface="Arial" charset="0"/>
              </a:rPr>
              <a:t>Примечание для инструктора. </a:t>
            </a:r>
            <a:r>
              <a:rPr lang="ru-RU" dirty="0" smtClean="0">
                <a:latin typeface="Arial" charset="0"/>
              </a:rPr>
              <a:t>Этот слайд практически идентичен предыдущему, только вместо анимации на нем показано статичное изображение. Данный слайд следует использовать в случае проблем с просмотром анимации. Перед показом презентации удалите один из этих двух слайдов.]</a:t>
            </a:r>
            <a:endParaRPr lang="ru-RU" b="1" dirty="0" smtClean="0">
              <a:latin typeface="Arial" charset="0"/>
            </a:endParaRPr>
          </a:p>
          <a:p>
            <a:pPr eaLnBrk="1" hangingPunct="1"/>
            <a:endParaRPr lang="ru-RU" dirty="0" smtClean="0">
              <a:latin typeface="Arial" charset="0"/>
            </a:endParaRPr>
          </a:p>
        </p:txBody>
      </p:sp>
    </p:spTree>
    <p:extLst>
      <p:ext uri="{BB962C8B-B14F-4D97-AF65-F5344CB8AC3E}">
        <p14:creationId xmlns:p14="http://schemas.microsoft.com/office/powerpoint/2010/main" val="3987113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D6A5FBF-8E80-417F-990D-FC0A935DD3B8}" type="slidenum">
              <a:rPr lang="ru-RU"/>
              <a:pPr eaLnBrk="1" hangingPunct="1"/>
              <a:t>4</a:t>
            </a:fld>
            <a:endParaRPr lang="ru-RU"/>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dirty="0" smtClean="0">
                <a:latin typeface="Arial" charset="0"/>
              </a:rPr>
              <a:t>Сейчас следует отметить, что файлами личных папок (PST) не стоит увлекаться. Если принято решение использовать несколько файлов PST, рекомендуется не открывать более 10 файлов (при этом также следует обращать внимание на их размер). Если одновременно открыть более 10 файлов или открыть очень большие PST-файлы, Outlook будет медленно работать при запуске и при поиске сообщений (вопрос поиска рассмотрен далее в этом курсе).</a:t>
            </a:r>
          </a:p>
          <a:p>
            <a:pPr eaLnBrk="1" hangingPunct="1"/>
            <a:r>
              <a:rPr lang="ru-RU" dirty="0" smtClean="0">
                <a:latin typeface="Arial" charset="0"/>
              </a:rPr>
              <a:t>[</a:t>
            </a:r>
            <a:r>
              <a:rPr lang="ru-RU" b="1" dirty="0" smtClean="0">
                <a:latin typeface="Arial" charset="0"/>
              </a:rPr>
              <a:t>Примечание для инструктора. </a:t>
            </a:r>
            <a:r>
              <a:rPr lang="ru-RU" dirty="0" smtClean="0">
                <a:latin typeface="Arial" charset="0"/>
              </a:rPr>
              <a:t>Этот слайд практически идентичен предыдущему, только вместо анимации на нем показано статичное изображение. Данный слайд следует использовать в случае проблем с просмотром анимации. Перед показом презентации удалите один из этих двух слайдов.]</a:t>
            </a:r>
            <a:endParaRPr lang="ru-RU" b="1" dirty="0" smtClean="0">
              <a:latin typeface="Arial" charset="0"/>
            </a:endParaRPr>
          </a:p>
          <a:p>
            <a:pPr eaLnBrk="1" hangingPunct="1"/>
            <a:endParaRPr lang="ru-RU" dirty="0" smtClean="0">
              <a:latin typeface="Arial" charset="0"/>
            </a:endParaRPr>
          </a:p>
        </p:txBody>
      </p:sp>
    </p:spTree>
    <p:extLst>
      <p:ext uri="{BB962C8B-B14F-4D97-AF65-F5344CB8AC3E}">
        <p14:creationId xmlns:p14="http://schemas.microsoft.com/office/powerpoint/2010/main" val="1475423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40E7CC6-0324-4B9B-BBFE-20FE91541794}" type="slidenum">
              <a:rPr lang="ru-RU"/>
              <a:pPr eaLnBrk="1" hangingPunct="1"/>
              <a:t>5</a:t>
            </a:fld>
            <a:endParaRPr lang="ru-RU"/>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latin typeface="Arial" charset="0"/>
            </a:endParaRPr>
          </a:p>
        </p:txBody>
      </p:sp>
    </p:spTree>
    <p:extLst>
      <p:ext uri="{BB962C8B-B14F-4D97-AF65-F5344CB8AC3E}">
        <p14:creationId xmlns:p14="http://schemas.microsoft.com/office/powerpoint/2010/main" val="340865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BDEA5F-68F8-49FC-88FA-5F0D59AC7CC9}" type="slidenum">
              <a:rPr lang="ru-RU"/>
              <a:pPr eaLnBrk="1" hangingPunct="1"/>
              <a:t>10</a:t>
            </a:fld>
            <a:endParaRPr lang="ru-RU"/>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smtClean="0">
                <a:latin typeface="Arial" charset="0"/>
              </a:rPr>
              <a:t>Кроме того, копирование позволяет упростить доступ к нужным почтовым сообщениям, например для вновь нанятого сотрудника или сотрудника, которому передается проект. </a:t>
            </a:r>
          </a:p>
        </p:txBody>
      </p:sp>
    </p:spTree>
    <p:extLst>
      <p:ext uri="{BB962C8B-B14F-4D97-AF65-F5344CB8AC3E}">
        <p14:creationId xmlns:p14="http://schemas.microsoft.com/office/powerpoint/2010/main" val="3414509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BDEA5F-68F8-49FC-88FA-5F0D59AC7CC9}" type="slidenum">
              <a:rPr lang="ru-RU"/>
              <a:pPr eaLnBrk="1" hangingPunct="1"/>
              <a:t>11</a:t>
            </a:fld>
            <a:endParaRPr lang="ru-RU"/>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smtClean="0">
                <a:latin typeface="Arial" charset="0"/>
              </a:rPr>
              <a:t>Кроме того, копирование позволяет упростить доступ к нужным почтовым сообщениям, например для вновь нанятого сотрудника или сотрудника, которому передается проект. </a:t>
            </a:r>
          </a:p>
        </p:txBody>
      </p:sp>
    </p:spTree>
    <p:extLst>
      <p:ext uri="{BB962C8B-B14F-4D97-AF65-F5344CB8AC3E}">
        <p14:creationId xmlns:p14="http://schemas.microsoft.com/office/powerpoint/2010/main" val="3946863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BC40CA1-C746-4266-B58A-2DC87B575B07}" type="slidenum">
              <a:rPr lang="ru-RU"/>
              <a:pPr eaLnBrk="1" hangingPunct="1"/>
              <a:t>12</a:t>
            </a:fld>
            <a:endParaRPr lang="ru-RU"/>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b="1" dirty="0" smtClean="0">
                <a:latin typeface="Arial" charset="0"/>
              </a:rPr>
              <a:t>Советы.</a:t>
            </a:r>
            <a:r>
              <a:rPr lang="ru-RU" dirty="0" smtClean="0">
                <a:latin typeface="Arial" charset="0"/>
              </a:rPr>
              <a:t> Дополнительные сведения о средстве резервного копирования см. в памятке, ссылка на которую приведена в конце данного курса.</a:t>
            </a:r>
          </a:p>
          <a:p>
            <a:pPr eaLnBrk="1" hangingPunct="1">
              <a:buFontTx/>
              <a:buChar char="•"/>
            </a:pPr>
            <a:r>
              <a:rPr lang="ru-RU" dirty="0" smtClean="0">
                <a:latin typeface="Arial" charset="0"/>
              </a:rPr>
              <a:t>Можно загрузить средство под названием «Средство резервного копирования личных папок Outlook», с помощью которого создаются резервные копии файлов PST. </a:t>
            </a:r>
          </a:p>
          <a:p>
            <a:pPr eaLnBrk="1" hangingPunct="1">
              <a:buFontTx/>
              <a:buChar char="•"/>
            </a:pPr>
            <a:r>
              <a:rPr lang="ru-RU" dirty="0" smtClean="0">
                <a:latin typeface="Arial" charset="0"/>
              </a:rPr>
              <a:t>Кроме того, поскольку речь идет о копиях, необходимо помнить следующее: если файл PST скопирован на компакт-диск или аналогичное средство хранения данных, перед тем, как Outlook сможет получить доступ к сообщениям, которые содержатся в этом файле, его необходимо скопировать на компьютер. Outlook не может считывать сообщения с компакт-дисков. </a:t>
            </a:r>
          </a:p>
          <a:p>
            <a:pPr eaLnBrk="1" hangingPunct="1"/>
            <a:endParaRPr lang="ru-RU" dirty="0" smtClean="0">
              <a:latin typeface="Arial" charset="0"/>
            </a:endParaRPr>
          </a:p>
        </p:txBody>
      </p:sp>
    </p:spTree>
    <p:extLst>
      <p:ext uri="{BB962C8B-B14F-4D97-AF65-F5344CB8AC3E}">
        <p14:creationId xmlns:p14="http://schemas.microsoft.com/office/powerpoint/2010/main" val="3749511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0F1973B-06D6-479C-95CD-B7081EABC0E5}" type="slidenum">
              <a:rPr lang="ru-RU"/>
              <a:pPr eaLnBrk="1" hangingPunct="1"/>
              <a:t>20</a:t>
            </a:fld>
            <a:endParaRPr lang="ru-RU"/>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685800" y="4662785"/>
            <a:ext cx="5486400" cy="52223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09538" indent="-109538" eaLnBrk="1" hangingPunct="1"/>
            <a:r>
              <a:rPr lang="ru-RU" b="1" dirty="0" smtClean="0">
                <a:latin typeface="Arial" charset="0"/>
              </a:rPr>
              <a:t>Подготовка</a:t>
            </a:r>
          </a:p>
          <a:p>
            <a:pPr marL="109538" indent="-109538" eaLnBrk="1" hangingPunct="1"/>
            <a:r>
              <a:rPr lang="ru-RU" dirty="0" smtClean="0">
                <a:latin typeface="Arial" charset="0"/>
              </a:rPr>
              <a:t>Это пятый курс из серии, посвященной управлению электронными письмами и их хранению в Outlook. Базовые сведения для темы, рассматриваемой в данной презентации, содержатся в учебных курсах «Управление почтовым ящиком, часть II: варианты организации хранения почты», «Управление почтовым ящиком, часть III: перемещение и копирование сообщений в личные папки» и «Управление почтовым ящиком, часть IV: архивация старых сообщений».  </a:t>
            </a:r>
          </a:p>
          <a:p>
            <a:pPr marL="109538" indent="-109538" eaLnBrk="1" hangingPunct="1"/>
            <a:r>
              <a:rPr lang="ru-RU" dirty="0" smtClean="0">
                <a:latin typeface="Arial" charset="0"/>
              </a:rPr>
              <a:t>[</a:t>
            </a:r>
            <a:r>
              <a:rPr lang="ru-RU" b="1" dirty="0" smtClean="0">
                <a:latin typeface="Arial" charset="0"/>
              </a:rPr>
              <a:t>Примечания для инструктора.</a:t>
            </a:r>
            <a:r>
              <a:rPr lang="ru-RU" dirty="0" smtClean="0">
                <a:latin typeface="Arial" charset="0"/>
              </a:rPr>
              <a:t> </a:t>
            </a:r>
          </a:p>
          <a:p>
            <a:pPr marL="109538" indent="-109538" eaLnBrk="1" hangingPunct="1">
              <a:buFontTx/>
              <a:buChar char="•"/>
            </a:pPr>
            <a:r>
              <a:rPr lang="ru-RU" dirty="0" smtClean="0">
                <a:latin typeface="Arial" charset="0"/>
              </a:rPr>
              <a:t>Дополнительные сведения о настройке этого шаблона см. на самом последнем слайде. Кроме того, на некоторых слайдах в области заметок имеются дополнительные материалы к урокам.</a:t>
            </a:r>
          </a:p>
          <a:p>
            <a:pPr marL="109538" indent="-109538" eaLnBrk="1" hangingPunct="1">
              <a:buFontTx/>
              <a:buChar char="•"/>
            </a:pPr>
            <a:r>
              <a:rPr lang="ru-RU" b="1" dirty="0" smtClean="0">
                <a:latin typeface="Arial" charset="0"/>
              </a:rPr>
              <a:t>Анимация </a:t>
            </a:r>
            <a:r>
              <a:rPr lang="ru-RU" b="1" dirty="0" err="1" smtClean="0">
                <a:latin typeface="Arial" charset="0"/>
              </a:rPr>
              <a:t>Macromedia</a:t>
            </a:r>
            <a:r>
              <a:rPr lang="ru-RU" b="1" dirty="0" smtClean="0">
                <a:latin typeface="Arial" charset="0"/>
              </a:rPr>
              <a:t> </a:t>
            </a:r>
            <a:r>
              <a:rPr lang="ru-RU" b="1" dirty="0" err="1" smtClean="0">
                <a:latin typeface="Arial" charset="0"/>
              </a:rPr>
              <a:t>Flash</a:t>
            </a:r>
            <a:r>
              <a:rPr lang="ru-RU" dirty="0" smtClean="0">
                <a:latin typeface="Arial" charset="0"/>
              </a:rPr>
              <a:t>. Этот шаблон содержит анимацию </a:t>
            </a:r>
            <a:r>
              <a:rPr lang="ru-RU" dirty="0" err="1" smtClean="0">
                <a:latin typeface="Arial" charset="0"/>
              </a:rPr>
              <a:t>Flash</a:t>
            </a:r>
            <a:r>
              <a:rPr lang="ru-RU" dirty="0" smtClean="0">
                <a:latin typeface="Arial" charset="0"/>
              </a:rPr>
              <a:t>. Она будет воспроизводиться в предыдущих версиях Microsoft</a:t>
            </a:r>
            <a:r>
              <a:rPr lang="ru-RU" sz="800" baseline="30000" dirty="0" smtClean="0">
                <a:latin typeface="Arial" charset="0"/>
                <a:cs typeface="Arial" charset="0"/>
              </a:rPr>
              <a:t>® </a:t>
            </a:r>
            <a:r>
              <a:rPr lang="ru-RU" dirty="0" err="1" smtClean="0">
                <a:latin typeface="Arial" charset="0"/>
              </a:rPr>
              <a:t>Office</a:t>
            </a:r>
            <a:r>
              <a:rPr lang="ru-RU" dirty="0" smtClean="0">
                <a:latin typeface="Arial" charset="0"/>
              </a:rPr>
              <a:t> </a:t>
            </a:r>
            <a:r>
              <a:rPr lang="ru-RU" dirty="0" err="1" smtClean="0">
                <a:latin typeface="Arial" charset="0"/>
              </a:rPr>
              <a:t>PowerPoint</a:t>
            </a:r>
            <a:r>
              <a:rPr lang="ru-RU" sz="800" baseline="30000" dirty="0" smtClean="0">
                <a:latin typeface="Arial" charset="0"/>
                <a:cs typeface="Arial" charset="0"/>
              </a:rPr>
              <a:t>®</a:t>
            </a:r>
            <a:r>
              <a:rPr lang="ru-RU" dirty="0" smtClean="0">
                <a:latin typeface="Arial" charset="0"/>
              </a:rPr>
              <a:t> вплоть до 2000. Однако если потребуется сохранить этот шаблон в </a:t>
            </a:r>
            <a:r>
              <a:rPr lang="ru-RU" dirty="0" err="1" smtClean="0">
                <a:latin typeface="Arial" charset="0"/>
              </a:rPr>
              <a:t>PowerPoint</a:t>
            </a:r>
            <a:r>
              <a:rPr lang="ru-RU" dirty="0" smtClean="0">
                <a:latin typeface="Arial" charset="0"/>
              </a:rPr>
              <a:t> 2007, сохраните его в формате старой версии </a:t>
            </a:r>
            <a:r>
              <a:rPr lang="ru-RU" dirty="0" err="1" smtClean="0">
                <a:latin typeface="Arial" charset="0"/>
              </a:rPr>
              <a:t>PowerPoint</a:t>
            </a:r>
            <a:r>
              <a:rPr lang="ru-RU" dirty="0" smtClean="0">
                <a:latin typeface="Arial" charset="0"/>
              </a:rPr>
              <a:t> как </a:t>
            </a:r>
            <a:r>
              <a:rPr lang="ru-RU" b="1" dirty="0" smtClean="0">
                <a:latin typeface="Arial" charset="0"/>
              </a:rPr>
              <a:t>презентацию </a:t>
            </a:r>
            <a:r>
              <a:rPr lang="ru-RU" b="1" dirty="0" err="1" smtClean="0">
                <a:latin typeface="Arial" charset="0"/>
              </a:rPr>
              <a:t>PowerPoint</a:t>
            </a:r>
            <a:r>
              <a:rPr lang="ru-RU" b="1" dirty="0" smtClean="0">
                <a:latin typeface="Arial" charset="0"/>
              </a:rPr>
              <a:t> 97-2003 (*.</a:t>
            </a:r>
            <a:r>
              <a:rPr lang="ru-RU" b="1" dirty="0" err="1" smtClean="0">
                <a:latin typeface="Arial" charset="0"/>
              </a:rPr>
              <a:t>ppt</a:t>
            </a:r>
            <a:r>
              <a:rPr lang="ru-RU" b="1" dirty="0" smtClean="0">
                <a:latin typeface="Arial" charset="0"/>
              </a:rPr>
              <a:t>) </a:t>
            </a:r>
            <a:r>
              <a:rPr lang="ru-RU" dirty="0" smtClean="0">
                <a:latin typeface="Arial" charset="0"/>
              </a:rPr>
              <a:t>или </a:t>
            </a:r>
            <a:r>
              <a:rPr lang="ru-RU" b="1" dirty="0" smtClean="0">
                <a:latin typeface="Arial" charset="0"/>
              </a:rPr>
              <a:t>шаблон </a:t>
            </a:r>
            <a:r>
              <a:rPr lang="ru-RU" b="1" dirty="0" err="1" smtClean="0">
                <a:latin typeface="Arial" charset="0"/>
              </a:rPr>
              <a:t>PowerPoint</a:t>
            </a:r>
            <a:r>
              <a:rPr lang="ru-RU" b="1" dirty="0" smtClean="0">
                <a:latin typeface="Arial" charset="0"/>
              </a:rPr>
              <a:t> 97-2003 (*.</a:t>
            </a:r>
            <a:r>
              <a:rPr lang="ru-RU" b="1" dirty="0" err="1" smtClean="0">
                <a:latin typeface="Arial" charset="0"/>
              </a:rPr>
              <a:t>pot</a:t>
            </a:r>
            <a:r>
              <a:rPr lang="ru-RU" b="1" dirty="0" smtClean="0">
                <a:latin typeface="Arial" charset="0"/>
              </a:rPr>
              <a:t>) </a:t>
            </a:r>
            <a:r>
              <a:rPr lang="ru-RU" dirty="0" smtClean="0">
                <a:latin typeface="Arial" charset="0"/>
              </a:rPr>
              <a:t>(типы файлов отображаются в диалоговом окне </a:t>
            </a:r>
            <a:r>
              <a:rPr lang="ru-RU" b="1" dirty="0" smtClean="0">
                <a:latin typeface="Arial" charset="0"/>
              </a:rPr>
              <a:t>Сохранить как</a:t>
            </a:r>
            <a:r>
              <a:rPr lang="ru-RU" dirty="0" smtClean="0">
                <a:latin typeface="Arial" charset="0"/>
              </a:rPr>
              <a:t> возле пункта</a:t>
            </a:r>
            <a:r>
              <a:rPr lang="ru-RU" b="1" dirty="0" smtClean="0">
                <a:latin typeface="Arial" charset="0"/>
              </a:rPr>
              <a:t> Тип файла)</a:t>
            </a:r>
            <a:r>
              <a:rPr lang="ru-RU" dirty="0" smtClean="0">
                <a:latin typeface="Arial" charset="0"/>
              </a:rPr>
              <a:t>. </a:t>
            </a:r>
            <a:br>
              <a:rPr lang="ru-RU" dirty="0" smtClean="0">
                <a:latin typeface="Arial" charset="0"/>
              </a:rPr>
            </a:br>
            <a:r>
              <a:rPr lang="ru-RU" b="1" dirty="0" smtClean="0">
                <a:latin typeface="Arial" charset="0"/>
              </a:rPr>
              <a:t>Внимание!</a:t>
            </a:r>
            <a:r>
              <a:rPr lang="ru-RU" dirty="0" smtClean="0">
                <a:latin typeface="Arial" charset="0"/>
              </a:rPr>
              <a:t> Если сохранить файл в формате </a:t>
            </a:r>
            <a:r>
              <a:rPr lang="ru-RU" dirty="0" err="1" smtClean="0">
                <a:latin typeface="Arial" charset="0"/>
              </a:rPr>
              <a:t>PowerPoint</a:t>
            </a:r>
            <a:r>
              <a:rPr lang="ru-RU" dirty="0" smtClean="0">
                <a:latin typeface="Arial" charset="0"/>
              </a:rPr>
              <a:t> 2007, например как </a:t>
            </a:r>
            <a:r>
              <a:rPr lang="ru-RU" b="1" dirty="0" smtClean="0">
                <a:latin typeface="Arial" charset="0"/>
              </a:rPr>
              <a:t>презентацию </a:t>
            </a:r>
            <a:r>
              <a:rPr lang="ru-RU" b="1" dirty="0" err="1" smtClean="0">
                <a:latin typeface="Arial" charset="0"/>
              </a:rPr>
              <a:t>PowerPoint</a:t>
            </a:r>
            <a:r>
              <a:rPr lang="ru-RU" b="1" dirty="0" smtClean="0">
                <a:latin typeface="Arial" charset="0"/>
              </a:rPr>
              <a:t> (*.</a:t>
            </a:r>
            <a:r>
              <a:rPr lang="ru-RU" b="1" dirty="0" err="1" smtClean="0">
                <a:latin typeface="Arial" charset="0"/>
              </a:rPr>
              <a:t>pptx</a:t>
            </a:r>
            <a:r>
              <a:rPr lang="ru-RU" b="1" dirty="0" smtClean="0">
                <a:latin typeface="Arial" charset="0"/>
              </a:rPr>
              <a:t>)</a:t>
            </a:r>
            <a:r>
              <a:rPr lang="ru-RU" dirty="0" smtClean="0">
                <a:latin typeface="Arial" charset="0"/>
              </a:rPr>
              <a:t> или </a:t>
            </a:r>
            <a:r>
              <a:rPr lang="ru-RU" b="1" dirty="0" smtClean="0">
                <a:latin typeface="Arial" charset="0"/>
              </a:rPr>
              <a:t>шаблон </a:t>
            </a:r>
            <a:r>
              <a:rPr lang="ru-RU" b="1" dirty="0" err="1" smtClean="0">
                <a:latin typeface="Arial" charset="0"/>
              </a:rPr>
              <a:t>PowerPoint</a:t>
            </a:r>
            <a:r>
              <a:rPr lang="ru-RU" b="1" dirty="0" smtClean="0">
                <a:latin typeface="Arial" charset="0"/>
              </a:rPr>
              <a:t> (*.</a:t>
            </a:r>
            <a:r>
              <a:rPr lang="ru-RU" b="1" dirty="0" err="1" smtClean="0">
                <a:latin typeface="Arial" charset="0"/>
              </a:rPr>
              <a:t>potx</a:t>
            </a:r>
            <a:r>
              <a:rPr lang="ru-RU" b="1" dirty="0" smtClean="0">
                <a:latin typeface="Arial" charset="0"/>
              </a:rPr>
              <a:t>)</a:t>
            </a:r>
            <a:r>
              <a:rPr lang="ru-RU" dirty="0" smtClean="0">
                <a:latin typeface="Arial" charset="0"/>
              </a:rPr>
              <a:t>, анимация не будет сохранена в сохраняемом файле.</a:t>
            </a:r>
            <a:endParaRPr lang="ru-RU" b="1" dirty="0" smtClean="0">
              <a:latin typeface="Arial" charset="0"/>
            </a:endParaRPr>
          </a:p>
          <a:p>
            <a:pPr marL="109538" indent="-109538" eaLnBrk="1" hangingPunct="1">
              <a:buFontTx/>
              <a:buChar char="•"/>
            </a:pPr>
            <a:r>
              <a:rPr lang="ru-RU" b="1" dirty="0" smtClean="0">
                <a:latin typeface="Arial" charset="0"/>
              </a:rPr>
              <a:t>Кроме того</a:t>
            </a:r>
            <a:r>
              <a:rPr lang="ru-RU" dirty="0" smtClean="0">
                <a:latin typeface="Arial" charset="0"/>
              </a:rPr>
              <a:t>, поскольку эта презентация содержит анимации </a:t>
            </a:r>
            <a:r>
              <a:rPr lang="ru-RU" dirty="0" err="1" smtClean="0">
                <a:latin typeface="Arial" charset="0"/>
              </a:rPr>
              <a:t>Flash</a:t>
            </a:r>
            <a:r>
              <a:rPr lang="ru-RU" dirty="0" smtClean="0">
                <a:latin typeface="Arial" charset="0"/>
              </a:rPr>
              <a:t>, при сохранении шаблона может выводиться предупреждение, касающееся личных сведений. Если сведения не добавляются в свойства самого файла </a:t>
            </a:r>
            <a:r>
              <a:rPr lang="ru-RU" dirty="0" err="1" smtClean="0">
                <a:latin typeface="Arial" charset="0"/>
              </a:rPr>
              <a:t>Flash</a:t>
            </a:r>
            <a:r>
              <a:rPr lang="ru-RU" dirty="0" smtClean="0">
                <a:latin typeface="Arial" charset="0"/>
              </a:rPr>
              <a:t>, это предупреждение не относится к данной презентации. Нажмите кнопку </a:t>
            </a:r>
            <a:r>
              <a:rPr lang="ru-RU" b="1" dirty="0" smtClean="0">
                <a:latin typeface="Arial" charset="0"/>
              </a:rPr>
              <a:t>ОК</a:t>
            </a:r>
            <a:r>
              <a:rPr lang="ru-RU" dirty="0" smtClean="0">
                <a:latin typeface="Arial" charset="0"/>
              </a:rPr>
              <a:t> в окне сообщения.</a:t>
            </a:r>
          </a:p>
        </p:txBody>
      </p:sp>
    </p:spTree>
    <p:extLst>
      <p:ext uri="{BB962C8B-B14F-4D97-AF65-F5344CB8AC3E}">
        <p14:creationId xmlns:p14="http://schemas.microsoft.com/office/powerpoint/2010/main" val="2251495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lgn="ctr">
              <a:defRPr sz="4400">
                <a:solidFill>
                  <a:schemeClr val="tx1"/>
                </a:solidFill>
              </a:defRPr>
            </a:lvl1pPr>
          </a:lstStyle>
          <a:p>
            <a:r>
              <a:rPr lang="ru-RU" smtClean="0"/>
              <a:t>Образец заголовка</a:t>
            </a:r>
            <a:endParaRPr lang="ru-RU"/>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r>
              <a:rPr lang="ru-RU" smtClean="0"/>
              <a:t>Образец подзаголовка</a:t>
            </a:r>
            <a:endParaRPr lang="ru-RU"/>
          </a:p>
        </p:txBody>
      </p:sp>
      <p:sp>
        <p:nvSpPr>
          <p:cNvPr id="4" name="Rectangle 4"/>
          <p:cNvSpPr>
            <a:spLocks noGrp="1" noChangeArrowheads="1"/>
          </p:cNvSpPr>
          <p:nvPr>
            <p:ph type="dt" sz="half" idx="10"/>
          </p:nvPr>
        </p:nvSpPr>
        <p:spPr>
          <a:xfrm>
            <a:off x="457200" y="6245225"/>
            <a:ext cx="2133600" cy="476250"/>
          </a:xfrm>
        </p:spPr>
        <p:txBody>
          <a:bodyPr/>
          <a:lstStyle>
            <a:lvl1pPr>
              <a:defRPr sz="1800" smtClean="0"/>
            </a:lvl1pPr>
          </a:lstStyle>
          <a:p>
            <a:pPr>
              <a:defRPr/>
            </a:pPr>
            <a:endParaRPr lang="ru-RU"/>
          </a:p>
        </p:txBody>
      </p:sp>
      <p:sp>
        <p:nvSpPr>
          <p:cNvPr id="5" name="Rectangle 5"/>
          <p:cNvSpPr>
            <a:spLocks noGrp="1" noChangeArrowheads="1"/>
          </p:cNvSpPr>
          <p:nvPr>
            <p:ph type="ftr" sz="quarter" idx="11"/>
          </p:nvPr>
        </p:nvSpPr>
        <p:spPr>
          <a:xfrm>
            <a:off x="3124200" y="6200775"/>
            <a:ext cx="2895600" cy="476250"/>
          </a:xfrm>
        </p:spPr>
        <p:txBody>
          <a:bodyPr/>
          <a:lstStyle>
            <a:lvl1pPr>
              <a:defRPr sz="1800" smtClean="0"/>
            </a:lvl1pPr>
          </a:lstStyle>
          <a:p>
            <a:pPr>
              <a:defRPr/>
            </a:pPr>
            <a:r>
              <a:rPr lang="ru-RU"/>
              <a:t>Извлечение, резервное копирование и совместное использование сообщений</a:t>
            </a:r>
          </a:p>
        </p:txBody>
      </p:sp>
      <p:sp>
        <p:nvSpPr>
          <p:cNvPr id="6" name="Rectangle 6"/>
          <p:cNvSpPr>
            <a:spLocks noGrp="1" noChangeArrowheads="1"/>
          </p:cNvSpPr>
          <p:nvPr>
            <p:ph type="sldNum" sz="quarter" idx="12"/>
          </p:nvPr>
        </p:nvSpPr>
        <p:spPr>
          <a:xfrm>
            <a:off x="6553200" y="6245225"/>
            <a:ext cx="2133600" cy="476250"/>
          </a:xfrm>
        </p:spPr>
        <p:txBody>
          <a:bodyPr/>
          <a:lstStyle>
            <a:lvl1pPr>
              <a:defRPr sz="1800" smtClean="0"/>
            </a:lvl1pPr>
          </a:lstStyle>
          <a:p>
            <a:pPr>
              <a:defRPr/>
            </a:pPr>
            <a:fld id="{8759EC71-080E-4A1F-9BE2-2C8434997ABD}" type="slidenum">
              <a:rPr lang="ru-RU"/>
              <a:pPr>
                <a:defRPr/>
              </a:pPr>
              <a:t>‹#›</a:t>
            </a:fld>
            <a:endParaRPr lang="ru-RU"/>
          </a:p>
        </p:txBody>
      </p:sp>
    </p:spTree>
    <p:extLst>
      <p:ext uri="{BB962C8B-B14F-4D97-AF65-F5344CB8AC3E}">
        <p14:creationId xmlns:p14="http://schemas.microsoft.com/office/powerpoint/2010/main" val="522200961"/>
      </p:ext>
    </p:extLst>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kk-KZ"/>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Rectangle 6"/>
          <p:cNvSpPr>
            <a:spLocks noGrp="1" noChangeArrowheads="1"/>
          </p:cNvSpPr>
          <p:nvPr>
            <p:ph type="dt" sz="half" idx="10"/>
          </p:nvPr>
        </p:nvSpPr>
        <p:spPr>
          <a:ln/>
        </p:spPr>
        <p:txBody>
          <a:bodyPr/>
          <a:lstStyle>
            <a:lvl1pPr>
              <a:defRPr/>
            </a:lvl1pPr>
          </a:lstStyle>
          <a:p>
            <a:pPr>
              <a:defRPr/>
            </a:pPr>
            <a:endParaRPr lang="ru-RU"/>
          </a:p>
        </p:txBody>
      </p:sp>
      <p:sp>
        <p:nvSpPr>
          <p:cNvPr id="5"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6" name="Rectangle 8"/>
          <p:cNvSpPr>
            <a:spLocks noGrp="1" noChangeArrowheads="1"/>
          </p:cNvSpPr>
          <p:nvPr>
            <p:ph type="sldNum" sz="quarter" idx="12"/>
          </p:nvPr>
        </p:nvSpPr>
        <p:spPr>
          <a:ln/>
        </p:spPr>
        <p:txBody>
          <a:bodyPr/>
          <a:lstStyle>
            <a:lvl1pPr>
              <a:defRPr/>
            </a:lvl1pPr>
          </a:lstStyle>
          <a:p>
            <a:pPr>
              <a:defRPr/>
            </a:pPr>
            <a:fld id="{6020E307-D504-4711-9200-1C37358F8693}" type="slidenum">
              <a:rPr lang="ru-RU"/>
              <a:pPr>
                <a:defRPr/>
              </a:pPr>
              <a:t>‹#›</a:t>
            </a:fld>
            <a:endParaRPr lang="ru-RU"/>
          </a:p>
        </p:txBody>
      </p:sp>
    </p:spTree>
    <p:extLst>
      <p:ext uri="{BB962C8B-B14F-4D97-AF65-F5344CB8AC3E}">
        <p14:creationId xmlns:p14="http://schemas.microsoft.com/office/powerpoint/2010/main" val="939674570"/>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73025"/>
            <a:ext cx="2141537" cy="5870575"/>
          </a:xfrm>
        </p:spPr>
        <p:txBody>
          <a:bodyPr vert="eaVert"/>
          <a:lstStyle/>
          <a:p>
            <a:r>
              <a:rPr lang="ru-RU" smtClean="0"/>
              <a:t>Образец заголовка</a:t>
            </a:r>
            <a:endParaRPr lang="kk-KZ"/>
          </a:p>
        </p:txBody>
      </p:sp>
      <p:sp>
        <p:nvSpPr>
          <p:cNvPr id="3" name="Vertical Text Placeholder 2"/>
          <p:cNvSpPr>
            <a:spLocks noGrp="1"/>
          </p:cNvSpPr>
          <p:nvPr>
            <p:ph type="body" orient="vert" idx="1"/>
          </p:nvPr>
        </p:nvSpPr>
        <p:spPr>
          <a:xfrm>
            <a:off x="214313" y="73025"/>
            <a:ext cx="6273800" cy="58705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Rectangle 6"/>
          <p:cNvSpPr>
            <a:spLocks noGrp="1" noChangeArrowheads="1"/>
          </p:cNvSpPr>
          <p:nvPr>
            <p:ph type="dt" sz="half" idx="10"/>
          </p:nvPr>
        </p:nvSpPr>
        <p:spPr>
          <a:ln/>
        </p:spPr>
        <p:txBody>
          <a:bodyPr/>
          <a:lstStyle>
            <a:lvl1pPr>
              <a:defRPr/>
            </a:lvl1pPr>
          </a:lstStyle>
          <a:p>
            <a:pPr>
              <a:defRPr/>
            </a:pPr>
            <a:endParaRPr lang="ru-RU"/>
          </a:p>
        </p:txBody>
      </p:sp>
      <p:sp>
        <p:nvSpPr>
          <p:cNvPr id="5"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6" name="Rectangle 8"/>
          <p:cNvSpPr>
            <a:spLocks noGrp="1" noChangeArrowheads="1"/>
          </p:cNvSpPr>
          <p:nvPr>
            <p:ph type="sldNum" sz="quarter" idx="12"/>
          </p:nvPr>
        </p:nvSpPr>
        <p:spPr>
          <a:ln/>
        </p:spPr>
        <p:txBody>
          <a:bodyPr/>
          <a:lstStyle>
            <a:lvl1pPr>
              <a:defRPr/>
            </a:lvl1pPr>
          </a:lstStyle>
          <a:p>
            <a:pPr>
              <a:defRPr/>
            </a:pPr>
            <a:fld id="{062548B3-CFA8-47E3-B8BA-0EB9218ABF97}" type="slidenum">
              <a:rPr lang="ru-RU"/>
              <a:pPr>
                <a:defRPr/>
              </a:pPr>
              <a:t>‹#›</a:t>
            </a:fld>
            <a:endParaRPr lang="ru-RU"/>
          </a:p>
        </p:txBody>
      </p:sp>
    </p:spTree>
    <p:extLst>
      <p:ext uri="{BB962C8B-B14F-4D97-AF65-F5344CB8AC3E}">
        <p14:creationId xmlns:p14="http://schemas.microsoft.com/office/powerpoint/2010/main" val="802515746"/>
      </p:ext>
    </p:extLst>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Заголовок, объект и текст">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ru-RU" smtClean="0"/>
              <a:t>Образец заголовка</a:t>
            </a:r>
            <a:endParaRPr lang="kk-KZ"/>
          </a:p>
        </p:txBody>
      </p:sp>
      <p:sp>
        <p:nvSpPr>
          <p:cNvPr id="3" name="Content Placeholder 2"/>
          <p:cNvSpPr>
            <a:spLocks noGrp="1"/>
          </p:cNvSpPr>
          <p:nvPr>
            <p:ph sz="half" idx="1"/>
          </p:nvPr>
        </p:nvSpPr>
        <p:spPr>
          <a:xfrm>
            <a:off x="350838" y="914400"/>
            <a:ext cx="4138612" cy="5029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Text Placeholder 3"/>
          <p:cNvSpPr>
            <a:spLocks noGrp="1"/>
          </p:cNvSpPr>
          <p:nvPr>
            <p:ph type="body" sz="half" idx="2"/>
          </p:nvPr>
        </p:nvSpPr>
        <p:spPr>
          <a:xfrm>
            <a:off x="4641850" y="914400"/>
            <a:ext cx="4140200" cy="5029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459CBF58-ADE5-45C2-A803-34705D32D7E5}" type="slidenum">
              <a:rPr lang="ru-RU"/>
              <a:pPr>
                <a:defRPr/>
              </a:pPr>
              <a:t>‹#›</a:t>
            </a:fld>
            <a:endParaRPr lang="ru-RU"/>
          </a:p>
        </p:txBody>
      </p:sp>
    </p:spTree>
    <p:extLst>
      <p:ext uri="{BB962C8B-B14F-4D97-AF65-F5344CB8AC3E}">
        <p14:creationId xmlns:p14="http://schemas.microsoft.com/office/powerpoint/2010/main" val="3772159110"/>
      </p:ext>
    </p:extLst>
  </p:cSld>
  <p:clrMapOvr>
    <a:masterClrMapping/>
  </p:clrMapOvr>
  <p:transition spd="med">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ru-RU" smtClean="0"/>
              <a:t>Образец заголовка</a:t>
            </a:r>
            <a:endParaRPr lang="kk-KZ"/>
          </a:p>
        </p:txBody>
      </p:sp>
      <p:sp>
        <p:nvSpPr>
          <p:cNvPr id="3" name="Text Placeholder 2"/>
          <p:cNvSpPr>
            <a:spLocks noGrp="1"/>
          </p:cNvSpPr>
          <p:nvPr>
            <p:ph type="body" sz="half" idx="1"/>
          </p:nvPr>
        </p:nvSpPr>
        <p:spPr>
          <a:xfrm>
            <a:off x="350838" y="914400"/>
            <a:ext cx="4138612" cy="5029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Content Placeholder 3"/>
          <p:cNvSpPr>
            <a:spLocks noGrp="1"/>
          </p:cNvSpPr>
          <p:nvPr>
            <p:ph sz="half" idx="2"/>
          </p:nvPr>
        </p:nvSpPr>
        <p:spPr>
          <a:xfrm>
            <a:off x="4641850" y="914400"/>
            <a:ext cx="4140200" cy="5029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8F07FF2C-5F96-4352-BC7C-D50E738E5A38}" type="slidenum">
              <a:rPr lang="ru-RU"/>
              <a:pPr>
                <a:defRPr/>
              </a:pPr>
              <a:t>‹#›</a:t>
            </a:fld>
            <a:endParaRPr lang="ru-RU"/>
          </a:p>
        </p:txBody>
      </p:sp>
    </p:spTree>
    <p:extLst>
      <p:ext uri="{BB962C8B-B14F-4D97-AF65-F5344CB8AC3E}">
        <p14:creationId xmlns:p14="http://schemas.microsoft.com/office/powerpoint/2010/main" val="1864583465"/>
      </p:ext>
    </p:extLst>
  </p:cSld>
  <p:clrMapOvr>
    <a:masterClrMapping/>
  </p:clrMapOvr>
  <p:transition spd="med">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defRPr/>
            </a:pPr>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pPr>
              <a:defRPr/>
            </a:pPr>
            <a:r>
              <a:rPr lang="ru-RU" smtClean="0"/>
              <a:t>Извлечение, резервное копирование и совместное использование сообщений</a:t>
            </a:r>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759EC71-080E-4A1F-9BE2-2C8434997ABD}" type="slidenum">
              <a:rPr lang="ru-RU" smtClean="0"/>
              <a:pPr>
                <a:defRPr/>
              </a:pPr>
              <a:t>‹#›</a:t>
            </a:fld>
            <a:endParaRPr lang="ru-RU"/>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9490189"/>
      </p:ext>
    </p:extLst>
  </p:cSld>
  <p:clrMapOvr>
    <a:masterClrMapping/>
  </p:clrMapOvr>
  <p:transition spd="med">
    <p:wipe dir="d"/>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r>
              <a:rPr lang="ru-RU" smtClean="0"/>
              <a:t>Извлечение, резервное копирование и совместное использование сообщений</a:t>
            </a:r>
            <a:endParaRPr lang="ru-RU"/>
          </a:p>
        </p:txBody>
      </p:sp>
      <p:sp>
        <p:nvSpPr>
          <p:cNvPr id="6" name="Slide Number Placeholder 5"/>
          <p:cNvSpPr>
            <a:spLocks noGrp="1"/>
          </p:cNvSpPr>
          <p:nvPr>
            <p:ph type="sldNum" sz="quarter" idx="12"/>
          </p:nvPr>
        </p:nvSpPr>
        <p:spPr/>
        <p:txBody>
          <a:bodyPr/>
          <a:lstStyle/>
          <a:p>
            <a:pPr>
              <a:defRPr/>
            </a:pPr>
            <a:fld id="{4FF018BA-492B-4119-A3E9-1EC2D59329A9}" type="slidenum">
              <a:rPr lang="ru-RU" smtClean="0"/>
              <a:pPr>
                <a:defRPr/>
              </a:pPr>
              <a:t>‹#›</a:t>
            </a:fld>
            <a:endParaRPr lang="ru-RU"/>
          </a:p>
        </p:txBody>
      </p:sp>
    </p:spTree>
    <p:extLst>
      <p:ext uri="{BB962C8B-B14F-4D97-AF65-F5344CB8AC3E}">
        <p14:creationId xmlns:p14="http://schemas.microsoft.com/office/powerpoint/2010/main" val="1877542827"/>
      </p:ext>
    </p:extLst>
  </p:cSld>
  <p:clrMapOvr>
    <a:masterClrMapping/>
  </p:clrMapOvr>
  <p:transition spd="med">
    <p:wipe dir="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r>
              <a:rPr lang="ru-RU" smtClean="0"/>
              <a:t>Извлечение, резервное копирование и совместное использование сообщений</a:t>
            </a:r>
            <a:endParaRPr lang="ru-RU"/>
          </a:p>
        </p:txBody>
      </p:sp>
      <p:sp>
        <p:nvSpPr>
          <p:cNvPr id="6" name="Slide Number Placeholder 5"/>
          <p:cNvSpPr>
            <a:spLocks noGrp="1"/>
          </p:cNvSpPr>
          <p:nvPr>
            <p:ph type="sldNum" sz="quarter" idx="12"/>
          </p:nvPr>
        </p:nvSpPr>
        <p:spPr/>
        <p:txBody>
          <a:bodyPr/>
          <a:lstStyle/>
          <a:p>
            <a:pPr>
              <a:defRPr/>
            </a:pPr>
            <a:fld id="{D2AC98D6-F15F-4602-9442-1E8776B1AB33}" type="slidenum">
              <a:rPr lang="ru-RU" smtClean="0"/>
              <a:pPr>
                <a:defRPr/>
              </a:pPr>
              <a:t>‹#›</a:t>
            </a:fld>
            <a:endParaRPr lang="ru-RU"/>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4128645"/>
      </p:ext>
    </p:extLst>
  </p:cSld>
  <p:clrMapOvr>
    <a:masterClrMapping/>
  </p:clrMapOvr>
  <p:transition spd="med">
    <p:wipe dir="d"/>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r>
              <a:rPr lang="ru-RU" smtClean="0"/>
              <a:t>Извлечение, резервное копирование и совместное использование сообщений</a:t>
            </a:r>
            <a:endParaRPr lang="ru-RU"/>
          </a:p>
        </p:txBody>
      </p:sp>
      <p:sp>
        <p:nvSpPr>
          <p:cNvPr id="7" name="Slide Number Placeholder 6"/>
          <p:cNvSpPr>
            <a:spLocks noGrp="1"/>
          </p:cNvSpPr>
          <p:nvPr>
            <p:ph type="sldNum" sz="quarter" idx="12"/>
          </p:nvPr>
        </p:nvSpPr>
        <p:spPr/>
        <p:txBody>
          <a:bodyPr/>
          <a:lstStyle/>
          <a:p>
            <a:pPr>
              <a:defRPr/>
            </a:pPr>
            <a:fld id="{8658CFB5-619A-4DA4-BA94-6572AE1CEB91}" type="slidenum">
              <a:rPr lang="ru-RU" smtClean="0"/>
              <a:pPr>
                <a:defRPr/>
              </a:pPr>
              <a:t>‹#›</a:t>
            </a:fld>
            <a:endParaRPr lang="ru-RU"/>
          </a:p>
        </p:txBody>
      </p:sp>
    </p:spTree>
    <p:extLst>
      <p:ext uri="{BB962C8B-B14F-4D97-AF65-F5344CB8AC3E}">
        <p14:creationId xmlns:p14="http://schemas.microsoft.com/office/powerpoint/2010/main" val="67258416"/>
      </p:ext>
    </p:extLst>
  </p:cSld>
  <p:clrMapOvr>
    <a:masterClrMapping/>
  </p:clrMapOvr>
  <p:transition spd="med">
    <p:wipe dir="d"/>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endParaRPr lang="ru-RU"/>
          </a:p>
        </p:txBody>
      </p:sp>
      <p:sp>
        <p:nvSpPr>
          <p:cNvPr id="8" name="Footer Placeholder 7"/>
          <p:cNvSpPr>
            <a:spLocks noGrp="1"/>
          </p:cNvSpPr>
          <p:nvPr>
            <p:ph type="ftr" sz="quarter" idx="11"/>
          </p:nvPr>
        </p:nvSpPr>
        <p:spPr/>
        <p:txBody>
          <a:bodyPr/>
          <a:lstStyle/>
          <a:p>
            <a:pPr>
              <a:defRPr/>
            </a:pPr>
            <a:r>
              <a:rPr lang="ru-RU" smtClean="0"/>
              <a:t>Извлечение, резервное копирование и совместное использование сообщений</a:t>
            </a:r>
            <a:endParaRPr lang="ru-RU"/>
          </a:p>
        </p:txBody>
      </p:sp>
      <p:sp>
        <p:nvSpPr>
          <p:cNvPr id="9" name="Slide Number Placeholder 8"/>
          <p:cNvSpPr>
            <a:spLocks noGrp="1"/>
          </p:cNvSpPr>
          <p:nvPr>
            <p:ph type="sldNum" sz="quarter" idx="12"/>
          </p:nvPr>
        </p:nvSpPr>
        <p:spPr/>
        <p:txBody>
          <a:bodyPr/>
          <a:lstStyle/>
          <a:p>
            <a:pPr>
              <a:defRPr/>
            </a:pPr>
            <a:fld id="{1E8C7227-1688-46F8-B5A1-AF10239B0931}" type="slidenum">
              <a:rPr lang="ru-RU" smtClean="0"/>
              <a:pPr>
                <a:defRPr/>
              </a:pPr>
              <a:t>‹#›</a:t>
            </a:fld>
            <a:endParaRPr lang="ru-RU"/>
          </a:p>
        </p:txBody>
      </p:sp>
    </p:spTree>
    <p:extLst>
      <p:ext uri="{BB962C8B-B14F-4D97-AF65-F5344CB8AC3E}">
        <p14:creationId xmlns:p14="http://schemas.microsoft.com/office/powerpoint/2010/main" val="1284689761"/>
      </p:ext>
    </p:extLst>
  </p:cSld>
  <p:clrMapOvr>
    <a:masterClrMapping/>
  </p:clrMapOvr>
  <p:transition spd="med">
    <p:wipe dir="d"/>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endParaRPr lang="ru-RU"/>
          </a:p>
        </p:txBody>
      </p:sp>
      <p:sp>
        <p:nvSpPr>
          <p:cNvPr id="4" name="Footer Placeholder 3"/>
          <p:cNvSpPr>
            <a:spLocks noGrp="1"/>
          </p:cNvSpPr>
          <p:nvPr>
            <p:ph type="ftr" sz="quarter" idx="11"/>
          </p:nvPr>
        </p:nvSpPr>
        <p:spPr/>
        <p:txBody>
          <a:bodyPr/>
          <a:lstStyle/>
          <a:p>
            <a:pPr>
              <a:defRPr/>
            </a:pPr>
            <a:r>
              <a:rPr lang="ru-RU" smtClean="0"/>
              <a:t>Извлечение, резервное копирование и совместное использование сообщений</a:t>
            </a:r>
            <a:endParaRPr lang="ru-RU"/>
          </a:p>
        </p:txBody>
      </p:sp>
      <p:sp>
        <p:nvSpPr>
          <p:cNvPr id="5" name="Slide Number Placeholder 4"/>
          <p:cNvSpPr>
            <a:spLocks noGrp="1"/>
          </p:cNvSpPr>
          <p:nvPr>
            <p:ph type="sldNum" sz="quarter" idx="12"/>
          </p:nvPr>
        </p:nvSpPr>
        <p:spPr/>
        <p:txBody>
          <a:bodyPr/>
          <a:lstStyle/>
          <a:p>
            <a:pPr>
              <a:defRPr/>
            </a:pPr>
            <a:fld id="{34700DE2-AFE0-4ED9-A862-20FCA1BEA20C}" type="slidenum">
              <a:rPr lang="ru-RU" smtClean="0"/>
              <a:pPr>
                <a:defRPr/>
              </a:pPr>
              <a:t>‹#›</a:t>
            </a:fld>
            <a:endParaRPr lang="ru-RU"/>
          </a:p>
        </p:txBody>
      </p:sp>
    </p:spTree>
    <p:extLst>
      <p:ext uri="{BB962C8B-B14F-4D97-AF65-F5344CB8AC3E}">
        <p14:creationId xmlns:p14="http://schemas.microsoft.com/office/powerpoint/2010/main" val="4010025901"/>
      </p:ext>
    </p:extLst>
  </p:cSld>
  <p:clrMapOvr>
    <a:masterClrMapping/>
  </p:clrMapOvr>
  <p:transition spd="med">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kk-KZ"/>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Rectangle 6"/>
          <p:cNvSpPr>
            <a:spLocks noGrp="1" noChangeArrowheads="1"/>
          </p:cNvSpPr>
          <p:nvPr>
            <p:ph type="dt" sz="half" idx="10"/>
          </p:nvPr>
        </p:nvSpPr>
        <p:spPr>
          <a:ln/>
        </p:spPr>
        <p:txBody>
          <a:bodyPr/>
          <a:lstStyle>
            <a:lvl1pPr>
              <a:defRPr/>
            </a:lvl1pPr>
          </a:lstStyle>
          <a:p>
            <a:pPr>
              <a:defRPr/>
            </a:pPr>
            <a:endParaRPr lang="ru-RU"/>
          </a:p>
        </p:txBody>
      </p:sp>
      <p:sp>
        <p:nvSpPr>
          <p:cNvPr id="5"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6" name="Rectangle 8"/>
          <p:cNvSpPr>
            <a:spLocks noGrp="1" noChangeArrowheads="1"/>
          </p:cNvSpPr>
          <p:nvPr>
            <p:ph type="sldNum" sz="quarter" idx="12"/>
          </p:nvPr>
        </p:nvSpPr>
        <p:spPr>
          <a:ln/>
        </p:spPr>
        <p:txBody>
          <a:bodyPr/>
          <a:lstStyle>
            <a:lvl1pPr>
              <a:defRPr/>
            </a:lvl1pPr>
          </a:lstStyle>
          <a:p>
            <a:pPr>
              <a:defRPr/>
            </a:pPr>
            <a:fld id="{4FF018BA-492B-4119-A3E9-1EC2D59329A9}" type="slidenum">
              <a:rPr lang="ru-RU"/>
              <a:pPr>
                <a:defRPr/>
              </a:pPr>
              <a:t>‹#›</a:t>
            </a:fld>
            <a:endParaRPr lang="ru-RU"/>
          </a:p>
        </p:txBody>
      </p:sp>
    </p:spTree>
    <p:extLst>
      <p:ext uri="{BB962C8B-B14F-4D97-AF65-F5344CB8AC3E}">
        <p14:creationId xmlns:p14="http://schemas.microsoft.com/office/powerpoint/2010/main" val="3144454179"/>
      </p:ext>
    </p:extLst>
  </p:cSld>
  <p:clrMapOvr>
    <a:masterClrMapping/>
  </p:clrMapOvr>
  <p:transition spd="med">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ru-RU"/>
          </a:p>
        </p:txBody>
      </p:sp>
      <p:sp>
        <p:nvSpPr>
          <p:cNvPr id="3" name="Footer Placeholder 2"/>
          <p:cNvSpPr>
            <a:spLocks noGrp="1"/>
          </p:cNvSpPr>
          <p:nvPr>
            <p:ph type="ftr" sz="quarter" idx="11"/>
          </p:nvPr>
        </p:nvSpPr>
        <p:spPr/>
        <p:txBody>
          <a:bodyPr/>
          <a:lstStyle/>
          <a:p>
            <a:pPr>
              <a:defRPr/>
            </a:pPr>
            <a:r>
              <a:rPr lang="ru-RU" smtClean="0"/>
              <a:t>Извлечение, резервное копирование и совместное использование сообщений</a:t>
            </a:r>
            <a:endParaRPr lang="ru-RU"/>
          </a:p>
        </p:txBody>
      </p:sp>
      <p:sp>
        <p:nvSpPr>
          <p:cNvPr id="4" name="Slide Number Placeholder 3"/>
          <p:cNvSpPr>
            <a:spLocks noGrp="1"/>
          </p:cNvSpPr>
          <p:nvPr>
            <p:ph type="sldNum" sz="quarter" idx="12"/>
          </p:nvPr>
        </p:nvSpPr>
        <p:spPr/>
        <p:txBody>
          <a:bodyPr/>
          <a:lstStyle/>
          <a:p>
            <a:pPr>
              <a:defRPr/>
            </a:pPr>
            <a:fld id="{AF8BD71B-BC17-469E-B255-6F2938C5259F}" type="slidenum">
              <a:rPr lang="ru-RU" smtClean="0"/>
              <a:pPr>
                <a:defRPr/>
              </a:pPr>
              <a:t>‹#›</a:t>
            </a:fld>
            <a:endParaRPr lang="ru-RU"/>
          </a:p>
        </p:txBody>
      </p:sp>
    </p:spTree>
    <p:extLst>
      <p:ext uri="{BB962C8B-B14F-4D97-AF65-F5344CB8AC3E}">
        <p14:creationId xmlns:p14="http://schemas.microsoft.com/office/powerpoint/2010/main" val="657689946"/>
      </p:ext>
    </p:extLst>
  </p:cSld>
  <p:clrMapOvr>
    <a:masterClrMapping/>
  </p:clrMapOvr>
  <p:transition spd="med">
    <p:wipe dir="d"/>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ru-RU" smtClean="0"/>
              <a:t>Образец заголовка</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r>
              <a:rPr lang="ru-RU" smtClean="0"/>
              <a:t>Извлечение, резервное копирование и совместное использование сообщений</a:t>
            </a:r>
            <a:endParaRPr lang="ru-RU"/>
          </a:p>
        </p:txBody>
      </p:sp>
      <p:sp>
        <p:nvSpPr>
          <p:cNvPr id="7" name="Slide Number Placeholder 6"/>
          <p:cNvSpPr>
            <a:spLocks noGrp="1"/>
          </p:cNvSpPr>
          <p:nvPr>
            <p:ph type="sldNum" sz="quarter" idx="12"/>
          </p:nvPr>
        </p:nvSpPr>
        <p:spPr/>
        <p:txBody>
          <a:bodyPr/>
          <a:lstStyle/>
          <a:p>
            <a:pPr>
              <a:defRPr/>
            </a:pPr>
            <a:fld id="{A47609D4-B0F1-4A3D-A537-310ED9A1A10B}" type="slidenum">
              <a:rPr lang="ru-RU" smtClean="0"/>
              <a:pPr>
                <a:defRPr/>
              </a:pPr>
              <a:t>‹#›</a:t>
            </a:fld>
            <a:endParaRPr lang="ru-RU"/>
          </a:p>
        </p:txBody>
      </p:sp>
    </p:spTree>
    <p:extLst>
      <p:ext uri="{BB962C8B-B14F-4D97-AF65-F5344CB8AC3E}">
        <p14:creationId xmlns:p14="http://schemas.microsoft.com/office/powerpoint/2010/main" val="2721880393"/>
      </p:ext>
    </p:extLst>
  </p:cSld>
  <p:clrMapOvr>
    <a:masterClrMapping/>
  </p:clrMapOvr>
  <p:transition spd="med">
    <p:wipe dir="d"/>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r>
              <a:rPr lang="ru-RU" smtClean="0"/>
              <a:t>Извлечение, резервное копирование и совместное использование сообщений</a:t>
            </a:r>
            <a:endParaRPr lang="ru-RU"/>
          </a:p>
        </p:txBody>
      </p:sp>
      <p:sp>
        <p:nvSpPr>
          <p:cNvPr id="7" name="Slide Number Placeholder 6"/>
          <p:cNvSpPr>
            <a:spLocks noGrp="1"/>
          </p:cNvSpPr>
          <p:nvPr>
            <p:ph type="sldNum" sz="quarter" idx="12"/>
          </p:nvPr>
        </p:nvSpPr>
        <p:spPr/>
        <p:txBody>
          <a:bodyPr/>
          <a:lstStyle/>
          <a:p>
            <a:pPr>
              <a:defRPr/>
            </a:pPr>
            <a:fld id="{DF78E841-0250-408B-A0A4-BADFBFB1DC44}" type="slidenum">
              <a:rPr lang="ru-RU" smtClean="0"/>
              <a:pPr>
                <a:defRPr/>
              </a:pPr>
              <a:t>‹#›</a:t>
            </a:fld>
            <a:endParaRPr lang="ru-RU"/>
          </a:p>
        </p:txBody>
      </p:sp>
    </p:spTree>
    <p:extLst>
      <p:ext uri="{BB962C8B-B14F-4D97-AF65-F5344CB8AC3E}">
        <p14:creationId xmlns:p14="http://schemas.microsoft.com/office/powerpoint/2010/main" val="3285326855"/>
      </p:ext>
    </p:extLst>
  </p:cSld>
  <p:clrMapOvr>
    <a:masterClrMapping/>
  </p:clrMapOvr>
  <p:transition spd="med">
    <p:wipe dir="d"/>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r>
              <a:rPr lang="ru-RU" smtClean="0"/>
              <a:t>Извлечение, резервное копирование и совместное использование сообщений</a:t>
            </a:r>
            <a:endParaRPr lang="ru-RU"/>
          </a:p>
        </p:txBody>
      </p:sp>
      <p:sp>
        <p:nvSpPr>
          <p:cNvPr id="6" name="Slide Number Placeholder 5"/>
          <p:cNvSpPr>
            <a:spLocks noGrp="1"/>
          </p:cNvSpPr>
          <p:nvPr>
            <p:ph type="sldNum" sz="quarter" idx="12"/>
          </p:nvPr>
        </p:nvSpPr>
        <p:spPr/>
        <p:txBody>
          <a:bodyPr/>
          <a:lstStyle/>
          <a:p>
            <a:pPr>
              <a:defRPr/>
            </a:pPr>
            <a:fld id="{6020E307-D504-4711-9200-1C37358F8693}" type="slidenum">
              <a:rPr lang="ru-RU" smtClean="0"/>
              <a:pPr>
                <a:defRPr/>
              </a:pPr>
              <a:t>‹#›</a:t>
            </a:fld>
            <a:endParaRPr lang="ru-RU"/>
          </a:p>
        </p:txBody>
      </p:sp>
    </p:spTree>
    <p:extLst>
      <p:ext uri="{BB962C8B-B14F-4D97-AF65-F5344CB8AC3E}">
        <p14:creationId xmlns:p14="http://schemas.microsoft.com/office/powerpoint/2010/main" val="3330528836"/>
      </p:ext>
    </p:extLst>
  </p:cSld>
  <p:clrMapOvr>
    <a:masterClrMapping/>
  </p:clrMapOvr>
  <p:transition spd="med">
    <p:wipe dir="d"/>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r>
              <a:rPr lang="ru-RU" smtClean="0"/>
              <a:t>Извлечение, резервное копирование и совместное использование сообщений</a:t>
            </a:r>
            <a:endParaRPr lang="ru-RU"/>
          </a:p>
        </p:txBody>
      </p:sp>
      <p:sp>
        <p:nvSpPr>
          <p:cNvPr id="6" name="Slide Number Placeholder 5"/>
          <p:cNvSpPr>
            <a:spLocks noGrp="1"/>
          </p:cNvSpPr>
          <p:nvPr>
            <p:ph type="sldNum" sz="quarter" idx="12"/>
          </p:nvPr>
        </p:nvSpPr>
        <p:spPr/>
        <p:txBody>
          <a:bodyPr/>
          <a:lstStyle/>
          <a:p>
            <a:pPr>
              <a:defRPr/>
            </a:pPr>
            <a:fld id="{062548B3-CFA8-47E3-B8BA-0EB9218ABF97}" type="slidenum">
              <a:rPr lang="ru-RU" smtClean="0"/>
              <a:pPr>
                <a:defRPr/>
              </a:pPr>
              <a:t>‹#›</a:t>
            </a:fld>
            <a:endParaRPr lang="ru-RU"/>
          </a:p>
        </p:txBody>
      </p:sp>
    </p:spTree>
    <p:extLst>
      <p:ext uri="{BB962C8B-B14F-4D97-AF65-F5344CB8AC3E}">
        <p14:creationId xmlns:p14="http://schemas.microsoft.com/office/powerpoint/2010/main" val="693584433"/>
      </p:ext>
    </p:extLst>
  </p:cSld>
  <p:clrMapOvr>
    <a:masterClrMapping/>
  </p:clrMapOvr>
  <p:transition spd="med">
    <p:wipe dir="d"/>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ru-RU" smtClean="0"/>
              <a:t>Образец заголовка</a:t>
            </a:r>
            <a:endParaRPr lang="kk-KZ"/>
          </a:p>
        </p:txBody>
      </p:sp>
      <p:sp>
        <p:nvSpPr>
          <p:cNvPr id="3" name="Content Placeholder 2"/>
          <p:cNvSpPr>
            <a:spLocks noGrp="1"/>
          </p:cNvSpPr>
          <p:nvPr>
            <p:ph sz="half" idx="1"/>
          </p:nvPr>
        </p:nvSpPr>
        <p:spPr>
          <a:xfrm>
            <a:off x="350838" y="914400"/>
            <a:ext cx="4138612" cy="5029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Text Placeholder 3"/>
          <p:cNvSpPr>
            <a:spLocks noGrp="1"/>
          </p:cNvSpPr>
          <p:nvPr>
            <p:ph type="body" sz="half" idx="2"/>
          </p:nvPr>
        </p:nvSpPr>
        <p:spPr>
          <a:xfrm>
            <a:off x="4641850" y="914400"/>
            <a:ext cx="4140200" cy="5029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459CBF58-ADE5-45C2-A803-34705D32D7E5}" type="slidenum">
              <a:rPr lang="ru-RU"/>
              <a:pPr>
                <a:defRPr/>
              </a:pPr>
              <a:t>‹#›</a:t>
            </a:fld>
            <a:endParaRPr lang="ru-RU"/>
          </a:p>
        </p:txBody>
      </p:sp>
    </p:spTree>
    <p:extLst>
      <p:ext uri="{BB962C8B-B14F-4D97-AF65-F5344CB8AC3E}">
        <p14:creationId xmlns:p14="http://schemas.microsoft.com/office/powerpoint/2010/main" val="1223816332"/>
      </p:ext>
    </p:extLst>
  </p:cSld>
  <p:clrMapOvr>
    <a:masterClrMapping/>
  </p:clrMapOvr>
  <p:transition spd="med">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kk-K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6"/>
          <p:cNvSpPr>
            <a:spLocks noGrp="1" noChangeArrowheads="1"/>
          </p:cNvSpPr>
          <p:nvPr>
            <p:ph type="dt" sz="half" idx="10"/>
          </p:nvPr>
        </p:nvSpPr>
        <p:spPr>
          <a:ln/>
        </p:spPr>
        <p:txBody>
          <a:bodyPr/>
          <a:lstStyle>
            <a:lvl1pPr>
              <a:defRPr/>
            </a:lvl1pPr>
          </a:lstStyle>
          <a:p>
            <a:pPr>
              <a:defRPr/>
            </a:pPr>
            <a:endParaRPr lang="ru-RU"/>
          </a:p>
        </p:txBody>
      </p:sp>
      <p:sp>
        <p:nvSpPr>
          <p:cNvPr id="5"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6" name="Rectangle 8"/>
          <p:cNvSpPr>
            <a:spLocks noGrp="1" noChangeArrowheads="1"/>
          </p:cNvSpPr>
          <p:nvPr>
            <p:ph type="sldNum" sz="quarter" idx="12"/>
          </p:nvPr>
        </p:nvSpPr>
        <p:spPr>
          <a:ln/>
        </p:spPr>
        <p:txBody>
          <a:bodyPr/>
          <a:lstStyle>
            <a:lvl1pPr>
              <a:defRPr/>
            </a:lvl1pPr>
          </a:lstStyle>
          <a:p>
            <a:pPr>
              <a:defRPr/>
            </a:pPr>
            <a:fld id="{D2AC98D6-F15F-4602-9442-1E8776B1AB33}" type="slidenum">
              <a:rPr lang="ru-RU"/>
              <a:pPr>
                <a:defRPr/>
              </a:pPr>
              <a:t>‹#›</a:t>
            </a:fld>
            <a:endParaRPr lang="ru-RU"/>
          </a:p>
        </p:txBody>
      </p:sp>
    </p:spTree>
    <p:extLst>
      <p:ext uri="{BB962C8B-B14F-4D97-AF65-F5344CB8AC3E}">
        <p14:creationId xmlns:p14="http://schemas.microsoft.com/office/powerpoint/2010/main" val="2231329653"/>
      </p:ext>
    </p:extLst>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kk-KZ"/>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8658CFB5-619A-4DA4-BA94-6572AE1CEB91}" type="slidenum">
              <a:rPr lang="ru-RU"/>
              <a:pPr>
                <a:defRPr/>
              </a:pPr>
              <a:t>‹#›</a:t>
            </a:fld>
            <a:endParaRPr lang="ru-RU"/>
          </a:p>
        </p:txBody>
      </p:sp>
    </p:spTree>
    <p:extLst>
      <p:ext uri="{BB962C8B-B14F-4D97-AF65-F5344CB8AC3E}">
        <p14:creationId xmlns:p14="http://schemas.microsoft.com/office/powerpoint/2010/main" val="3900431232"/>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kk-K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7" name="Rectangle 6"/>
          <p:cNvSpPr>
            <a:spLocks noGrp="1" noChangeArrowheads="1"/>
          </p:cNvSpPr>
          <p:nvPr>
            <p:ph type="dt" sz="half" idx="10"/>
          </p:nvPr>
        </p:nvSpPr>
        <p:spPr>
          <a:ln/>
        </p:spPr>
        <p:txBody>
          <a:bodyPr/>
          <a:lstStyle>
            <a:lvl1pPr>
              <a:defRPr/>
            </a:lvl1pPr>
          </a:lstStyle>
          <a:p>
            <a:pPr>
              <a:defRPr/>
            </a:pPr>
            <a:endParaRPr lang="ru-RU"/>
          </a:p>
        </p:txBody>
      </p:sp>
      <p:sp>
        <p:nvSpPr>
          <p:cNvPr id="8"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9" name="Rectangle 8"/>
          <p:cNvSpPr>
            <a:spLocks noGrp="1" noChangeArrowheads="1"/>
          </p:cNvSpPr>
          <p:nvPr>
            <p:ph type="sldNum" sz="quarter" idx="12"/>
          </p:nvPr>
        </p:nvSpPr>
        <p:spPr>
          <a:ln/>
        </p:spPr>
        <p:txBody>
          <a:bodyPr/>
          <a:lstStyle>
            <a:lvl1pPr>
              <a:defRPr/>
            </a:lvl1pPr>
          </a:lstStyle>
          <a:p>
            <a:pPr>
              <a:defRPr/>
            </a:pPr>
            <a:fld id="{1E8C7227-1688-46F8-B5A1-AF10239B0931}" type="slidenum">
              <a:rPr lang="ru-RU"/>
              <a:pPr>
                <a:defRPr/>
              </a:pPr>
              <a:t>‹#›</a:t>
            </a:fld>
            <a:endParaRPr lang="ru-RU"/>
          </a:p>
        </p:txBody>
      </p:sp>
    </p:spTree>
    <p:extLst>
      <p:ext uri="{BB962C8B-B14F-4D97-AF65-F5344CB8AC3E}">
        <p14:creationId xmlns:p14="http://schemas.microsoft.com/office/powerpoint/2010/main" val="859360712"/>
      </p:ext>
    </p:extLst>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kk-KZ"/>
          </a:p>
        </p:txBody>
      </p:sp>
      <p:sp>
        <p:nvSpPr>
          <p:cNvPr id="3" name="Rectangle 6"/>
          <p:cNvSpPr>
            <a:spLocks noGrp="1" noChangeArrowheads="1"/>
          </p:cNvSpPr>
          <p:nvPr>
            <p:ph type="dt" sz="half" idx="10"/>
          </p:nvPr>
        </p:nvSpPr>
        <p:spPr>
          <a:ln/>
        </p:spPr>
        <p:txBody>
          <a:bodyPr/>
          <a:lstStyle>
            <a:lvl1pPr>
              <a:defRPr/>
            </a:lvl1pPr>
          </a:lstStyle>
          <a:p>
            <a:pPr>
              <a:defRPr/>
            </a:pPr>
            <a:endParaRPr lang="ru-RU"/>
          </a:p>
        </p:txBody>
      </p:sp>
      <p:sp>
        <p:nvSpPr>
          <p:cNvPr id="4"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5" name="Rectangle 8"/>
          <p:cNvSpPr>
            <a:spLocks noGrp="1" noChangeArrowheads="1"/>
          </p:cNvSpPr>
          <p:nvPr>
            <p:ph type="sldNum" sz="quarter" idx="12"/>
          </p:nvPr>
        </p:nvSpPr>
        <p:spPr>
          <a:ln/>
        </p:spPr>
        <p:txBody>
          <a:bodyPr/>
          <a:lstStyle>
            <a:lvl1pPr>
              <a:defRPr/>
            </a:lvl1pPr>
          </a:lstStyle>
          <a:p>
            <a:pPr>
              <a:defRPr/>
            </a:pPr>
            <a:fld id="{34700DE2-AFE0-4ED9-A862-20FCA1BEA20C}" type="slidenum">
              <a:rPr lang="ru-RU"/>
              <a:pPr>
                <a:defRPr/>
              </a:pPr>
              <a:t>‹#›</a:t>
            </a:fld>
            <a:endParaRPr lang="ru-RU"/>
          </a:p>
        </p:txBody>
      </p:sp>
    </p:spTree>
    <p:extLst>
      <p:ext uri="{BB962C8B-B14F-4D97-AF65-F5344CB8AC3E}">
        <p14:creationId xmlns:p14="http://schemas.microsoft.com/office/powerpoint/2010/main" val="117578042"/>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ru-RU"/>
          </a:p>
        </p:txBody>
      </p:sp>
      <p:sp>
        <p:nvSpPr>
          <p:cNvPr id="3"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4" name="Rectangle 8"/>
          <p:cNvSpPr>
            <a:spLocks noGrp="1" noChangeArrowheads="1"/>
          </p:cNvSpPr>
          <p:nvPr>
            <p:ph type="sldNum" sz="quarter" idx="12"/>
          </p:nvPr>
        </p:nvSpPr>
        <p:spPr>
          <a:ln/>
        </p:spPr>
        <p:txBody>
          <a:bodyPr/>
          <a:lstStyle>
            <a:lvl1pPr>
              <a:defRPr/>
            </a:lvl1pPr>
          </a:lstStyle>
          <a:p>
            <a:pPr>
              <a:defRPr/>
            </a:pPr>
            <a:fld id="{AF8BD71B-BC17-469E-B255-6F2938C5259F}" type="slidenum">
              <a:rPr lang="ru-RU"/>
              <a:pPr>
                <a:defRPr/>
              </a:pPr>
              <a:t>‹#›</a:t>
            </a:fld>
            <a:endParaRPr lang="ru-RU"/>
          </a:p>
        </p:txBody>
      </p:sp>
    </p:spTree>
    <p:extLst>
      <p:ext uri="{BB962C8B-B14F-4D97-AF65-F5344CB8AC3E}">
        <p14:creationId xmlns:p14="http://schemas.microsoft.com/office/powerpoint/2010/main" val="196034912"/>
      </p:ext>
    </p:extLst>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kk-K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A47609D4-B0F1-4A3D-A537-310ED9A1A10B}" type="slidenum">
              <a:rPr lang="ru-RU"/>
              <a:pPr>
                <a:defRPr/>
              </a:pPr>
              <a:t>‹#›</a:t>
            </a:fld>
            <a:endParaRPr lang="ru-RU"/>
          </a:p>
        </p:txBody>
      </p:sp>
    </p:spTree>
    <p:extLst>
      <p:ext uri="{BB962C8B-B14F-4D97-AF65-F5344CB8AC3E}">
        <p14:creationId xmlns:p14="http://schemas.microsoft.com/office/powerpoint/2010/main" val="3629612888"/>
      </p:ext>
    </p:extLst>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kk-K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kk-K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DF78E841-0250-408B-A0A4-BADFBFB1DC44}" type="slidenum">
              <a:rPr lang="ru-RU"/>
              <a:pPr>
                <a:defRPr/>
              </a:pPr>
              <a:t>‹#›</a:t>
            </a:fld>
            <a:endParaRPr lang="ru-RU"/>
          </a:p>
        </p:txBody>
      </p:sp>
    </p:spTree>
    <p:extLst>
      <p:ext uri="{BB962C8B-B14F-4D97-AF65-F5344CB8AC3E}">
        <p14:creationId xmlns:p14="http://schemas.microsoft.com/office/powerpoint/2010/main" val="624887898"/>
      </p:ext>
    </p:extLst>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rgbClr val="0070C0"/>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57225"/>
          </a:xfrm>
          <a:prstGeom prst="rect">
            <a:avLst/>
          </a:prstGeom>
          <a:solidFill>
            <a:schemeClr val="tx1"/>
          </a:solidFill>
          <a:ln w="9525">
            <a:noFill/>
            <a:miter lim="800000"/>
            <a:headEnd/>
            <a:tailEnd/>
          </a:ln>
          <a:effectLst/>
        </p:spPr>
        <p:txBody>
          <a:bodyPr wrap="none" anchor="ctr"/>
          <a:lstStyle/>
          <a:p>
            <a:pPr algn="ctr">
              <a:spcBef>
                <a:spcPct val="20000"/>
              </a:spcBef>
              <a:spcAft>
                <a:spcPct val="75000"/>
              </a:spcAft>
              <a:defRPr/>
            </a:pPr>
            <a:endParaRPr lang="ru-RU" sz="2400">
              <a:solidFill>
                <a:schemeClr val="tx2"/>
              </a:solidFill>
            </a:endParaRPr>
          </a:p>
        </p:txBody>
      </p:sp>
      <p:sp>
        <p:nvSpPr>
          <p:cNvPr id="3075" name="Rectangle 3"/>
          <p:cNvSpPr>
            <a:spLocks noChangeArrowheads="1"/>
          </p:cNvSpPr>
          <p:nvPr/>
        </p:nvSpPr>
        <p:spPr bwMode="auto">
          <a:xfrm>
            <a:off x="0" y="6200775"/>
            <a:ext cx="9144000" cy="657225"/>
          </a:xfrm>
          <a:prstGeom prst="rect">
            <a:avLst/>
          </a:prstGeom>
          <a:solidFill>
            <a:schemeClr val="tx1"/>
          </a:solidFill>
          <a:ln w="9525">
            <a:noFill/>
            <a:miter lim="800000"/>
            <a:headEnd/>
            <a:tailEnd/>
          </a:ln>
          <a:effectLst/>
        </p:spPr>
        <p:txBody>
          <a:bodyPr wrap="none" anchor="ctr"/>
          <a:lstStyle/>
          <a:p>
            <a:pPr algn="ctr">
              <a:spcBef>
                <a:spcPct val="20000"/>
              </a:spcBef>
              <a:spcAft>
                <a:spcPct val="75000"/>
              </a:spcAft>
              <a:defRPr/>
            </a:pPr>
            <a:endParaRPr lang="ru-RU" sz="2400">
              <a:solidFill>
                <a:schemeClr val="tx2"/>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077" name="Rectangle 5"/>
          <p:cNvSpPr>
            <a:spLocks noGrp="1" noChangeArrowheads="1"/>
          </p:cNvSpPr>
          <p:nvPr>
            <p:ph type="title"/>
          </p:nvPr>
        </p:nvSpPr>
        <p:spPr bwMode="auto">
          <a:xfrm>
            <a:off x="214313" y="73025"/>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8" name="Rectangle 6"/>
          <p:cNvSpPr>
            <a:spLocks noGrp="1" noChangeArrowheads="1"/>
          </p:cNvSpPr>
          <p:nvPr>
            <p:ph type="dt" sz="half" idx="2"/>
          </p:nvPr>
        </p:nvSpPr>
        <p:spPr bwMode="auto">
          <a:xfrm>
            <a:off x="457200" y="6200775"/>
            <a:ext cx="2133600" cy="4762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1600" smtClean="0">
                <a:solidFill>
                  <a:srgbClr val="005AB4"/>
                </a:solidFill>
              </a:defRPr>
            </a:lvl1pPr>
          </a:lstStyle>
          <a:p>
            <a:pPr>
              <a:defRPr/>
            </a:pPr>
            <a:endParaRPr lang="ru-RU"/>
          </a:p>
        </p:txBody>
      </p:sp>
      <p:sp>
        <p:nvSpPr>
          <p:cNvPr id="3079" name="Rectangle 7"/>
          <p:cNvSpPr>
            <a:spLocks noGrp="1" noChangeArrowheads="1"/>
          </p:cNvSpPr>
          <p:nvPr>
            <p:ph type="ftr" sz="quarter" idx="3"/>
          </p:nvPr>
        </p:nvSpPr>
        <p:spPr bwMode="auto">
          <a:xfrm>
            <a:off x="2779713" y="6345238"/>
            <a:ext cx="3302000" cy="4762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600" smtClean="0">
                <a:solidFill>
                  <a:srgbClr val="005AB4"/>
                </a:solidFill>
              </a:defRPr>
            </a:lvl1pPr>
          </a:lstStyle>
          <a:p>
            <a:pPr>
              <a:defRPr/>
            </a:pPr>
            <a:r>
              <a:rPr lang="ru-RU"/>
              <a:t>Извлечение, резервное копирование и совместное использование сообщений</a:t>
            </a:r>
          </a:p>
        </p:txBody>
      </p:sp>
      <p:sp>
        <p:nvSpPr>
          <p:cNvPr id="3080" name="Rectangle 8"/>
          <p:cNvSpPr>
            <a:spLocks noGrp="1" noChangeArrowheads="1"/>
          </p:cNvSpPr>
          <p:nvPr>
            <p:ph type="sldNum" sz="quarter" idx="4"/>
          </p:nvPr>
        </p:nvSpPr>
        <p:spPr bwMode="auto">
          <a:xfrm>
            <a:off x="6553200" y="6200775"/>
            <a:ext cx="2133600" cy="4762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defRPr sz="1600" smtClean="0">
                <a:solidFill>
                  <a:srgbClr val="005AB4"/>
                </a:solidFill>
              </a:defRPr>
            </a:lvl1pPr>
          </a:lstStyle>
          <a:p>
            <a:pPr>
              <a:defRPr/>
            </a:pPr>
            <a:fld id="{96617F74-73F3-4C13-B750-9C9EC4B3A120}"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690"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ransition spd="med">
    <p:wipe dir="d"/>
  </p:transition>
  <p:hf sldNum="0" hdr="0" dt="0"/>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pitchFamily="34" charset="0"/>
        </a:defRPr>
      </a:lvl2pPr>
      <a:lvl3pPr algn="l" rtl="0" eaLnBrk="1" fontAlgn="base" hangingPunct="1">
        <a:spcBef>
          <a:spcPct val="0"/>
        </a:spcBef>
        <a:spcAft>
          <a:spcPct val="0"/>
        </a:spcAft>
        <a:defRPr sz="3200">
          <a:solidFill>
            <a:srgbClr val="005AB4"/>
          </a:solidFill>
          <a:latin typeface="Arial" pitchFamily="34" charset="0"/>
        </a:defRPr>
      </a:lvl3pPr>
      <a:lvl4pPr algn="l" rtl="0" eaLnBrk="1" fontAlgn="base" hangingPunct="1">
        <a:spcBef>
          <a:spcPct val="0"/>
        </a:spcBef>
        <a:spcAft>
          <a:spcPct val="0"/>
        </a:spcAft>
        <a:defRPr sz="3200">
          <a:solidFill>
            <a:srgbClr val="005AB4"/>
          </a:solidFill>
          <a:latin typeface="Arial" pitchFamily="34" charset="0"/>
        </a:defRPr>
      </a:lvl4pPr>
      <a:lvl5pPr algn="l" rtl="0" eaLnBrk="1" fontAlgn="base" hangingPunct="1">
        <a:spcBef>
          <a:spcPct val="0"/>
        </a:spcBef>
        <a:spcAft>
          <a:spcPct val="0"/>
        </a:spcAft>
        <a:defRPr sz="3200">
          <a:solidFill>
            <a:srgbClr val="005AB4"/>
          </a:solidFill>
          <a:latin typeface="Arial" pitchFamily="34" charset="0"/>
        </a:defRPr>
      </a:lvl5pPr>
      <a:lvl6pPr marL="457200" algn="l" rtl="0" eaLnBrk="1" fontAlgn="base" hangingPunct="1">
        <a:spcBef>
          <a:spcPct val="0"/>
        </a:spcBef>
        <a:spcAft>
          <a:spcPct val="0"/>
        </a:spcAft>
        <a:defRPr sz="3200">
          <a:solidFill>
            <a:srgbClr val="005AB4"/>
          </a:solidFill>
          <a:latin typeface="Arial" pitchFamily="34" charset="0"/>
        </a:defRPr>
      </a:lvl6pPr>
      <a:lvl7pPr marL="914400" algn="l" rtl="0" eaLnBrk="1" fontAlgn="base" hangingPunct="1">
        <a:spcBef>
          <a:spcPct val="0"/>
        </a:spcBef>
        <a:spcAft>
          <a:spcPct val="0"/>
        </a:spcAft>
        <a:defRPr sz="3200">
          <a:solidFill>
            <a:srgbClr val="005AB4"/>
          </a:solidFill>
          <a:latin typeface="Arial" pitchFamily="34" charset="0"/>
        </a:defRPr>
      </a:lvl7pPr>
      <a:lvl8pPr marL="1371600" algn="l" rtl="0" eaLnBrk="1" fontAlgn="base" hangingPunct="1">
        <a:spcBef>
          <a:spcPct val="0"/>
        </a:spcBef>
        <a:spcAft>
          <a:spcPct val="0"/>
        </a:spcAft>
        <a:defRPr sz="3200">
          <a:solidFill>
            <a:srgbClr val="005AB4"/>
          </a:solidFill>
          <a:latin typeface="Arial" pitchFamily="34" charset="0"/>
        </a:defRPr>
      </a:lvl8pPr>
      <a:lvl9pPr marL="1828800" algn="l" rtl="0" eaLnBrk="1" fontAlgn="base" hangingPunct="1">
        <a:spcBef>
          <a:spcPct val="0"/>
        </a:spcBef>
        <a:spcAft>
          <a:spcPct val="0"/>
        </a:spcAft>
        <a:defRPr sz="3200">
          <a:solidFill>
            <a:srgbClr val="005AB4"/>
          </a:solidFill>
          <a:latin typeface="Arial" pitchFamily="34"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pPr>
              <a:defRPr/>
            </a:pPr>
            <a:endParaRPr lang="ru-RU"/>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pPr>
              <a:defRPr/>
            </a:pPr>
            <a:r>
              <a:rPr lang="ru-RU" smtClean="0"/>
              <a:t>Извлечение, резервное копирование и совместное использование сообщений</a:t>
            </a:r>
            <a:endParaRPr lang="ru-RU"/>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pPr>
              <a:defRPr/>
            </a:pPr>
            <a:fld id="{96617F74-73F3-4C13-B750-9C9EC4B3A120}" type="slidenum">
              <a:rPr lang="ru-RU" smtClean="0"/>
              <a:pPr>
                <a:defRPr/>
              </a:pPr>
              <a:t>‹#›</a:t>
            </a:fld>
            <a:endParaRPr lang="ru-RU"/>
          </a:p>
        </p:txBody>
      </p:sp>
    </p:spTree>
    <p:extLst>
      <p:ext uri="{BB962C8B-B14F-4D97-AF65-F5344CB8AC3E}">
        <p14:creationId xmlns:p14="http://schemas.microsoft.com/office/powerpoint/2010/main" val="4201897420"/>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Lst>
  <p:transition spd="med">
    <p:wipe dir="d"/>
  </p:transition>
  <p:timing>
    <p:tnLst>
      <p:par>
        <p:cTn id="1" dur="indefinite" restart="never" nodeType="tmRoot"/>
      </p:par>
    </p:tnLst>
  </p:timing>
  <p:hf sldNum="0" hdr="0" dt="0"/>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hyperlink" Target="&#1055;&#1086;&#1088;&#1103;&#1076;&#1086;&#1082;%20&#1080;%20&#1091;&#1089;&#1083;&#1086;&#1074;&#1080;&#1103;%20&#1076;&#1083;&#1103;%20&#1059;&#1069;&#1054;%20v2.pptx" TargetMode="Externa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9.png"/><Relationship Id="rId7" Type="http://schemas.openxmlformats.org/officeDocument/2006/relationships/diagramQuickStyle" Target="../diagrams/quickStyle1.xml"/><Relationship Id="rId2" Type="http://schemas.openxmlformats.org/officeDocument/2006/relationships/image" Target="../media/image8.jpg"/><Relationship Id="rId1" Type="http://schemas.openxmlformats.org/officeDocument/2006/relationships/slideLayout" Target="../slideLayouts/slideLayout19.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0.png"/><Relationship Id="rId9" Type="http://schemas.microsoft.com/office/2007/relationships/diagramDrawing" Target="../diagrams/drawin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298879" y="1620553"/>
            <a:ext cx="8593742" cy="2760756"/>
          </a:xfrm>
        </p:spPr>
        <p:txBody>
          <a:bodyPr wrap="square" anchor="ctr">
            <a:spAutoFit/>
          </a:bodyPr>
          <a:lstStyle/>
          <a:p>
            <a:r>
              <a:rPr lang="ru-RU" sz="4000" dirty="0" smtClean="0"/>
              <a:t>Условия и порядок</a:t>
            </a:r>
            <a:r>
              <a:rPr lang="en-US" sz="4000" dirty="0" smtClean="0"/>
              <a:t/>
            </a:r>
            <a:br>
              <a:rPr lang="en-US" sz="4000" dirty="0" smtClean="0"/>
            </a:br>
            <a:r>
              <a:rPr lang="ru-RU" sz="4800" dirty="0" smtClean="0"/>
              <a:t>включения</a:t>
            </a:r>
            <a:r>
              <a:rPr lang="ru-RU" sz="2400" dirty="0" smtClean="0"/>
              <a:t> </a:t>
            </a:r>
            <a:r>
              <a:rPr lang="en-US" sz="3200" dirty="0" smtClean="0"/>
              <a:t/>
            </a:r>
            <a:br>
              <a:rPr lang="en-US" sz="3200" dirty="0" smtClean="0"/>
            </a:br>
            <a:r>
              <a:rPr lang="ru-RU" sz="3200" dirty="0" smtClean="0"/>
              <a:t>в </a:t>
            </a:r>
            <a:r>
              <a:rPr lang="ru-RU" sz="3200" dirty="0"/>
              <a:t>реестр УЭО </a:t>
            </a:r>
            <a:r>
              <a:rPr lang="ru-RU" sz="3200" dirty="0" smtClean="0"/>
              <a:t/>
            </a:r>
            <a:br>
              <a:rPr lang="ru-RU" sz="3200" dirty="0" smtClean="0"/>
            </a:br>
            <a:r>
              <a:rPr lang="ru-RU" sz="2400" dirty="0" smtClean="0"/>
              <a:t>по </a:t>
            </a:r>
            <a:r>
              <a:rPr lang="ru-RU" sz="3200" dirty="0"/>
              <a:t>ТК </a:t>
            </a:r>
            <a:r>
              <a:rPr lang="ru-RU" sz="3200" dirty="0" smtClean="0"/>
              <a:t>ЕАЭС</a:t>
            </a:r>
            <a:r>
              <a:rPr lang="en-US" sz="3200" dirty="0" smtClean="0">
                <a:cs typeface="Tahoma" pitchFamily="34" charset="0"/>
              </a:rPr>
              <a:t> </a:t>
            </a:r>
            <a:r>
              <a:rPr lang="ru-RU" sz="3200" dirty="0" smtClean="0">
                <a:cs typeface="Tahoma" pitchFamily="34" charset="0"/>
              </a:rPr>
              <a:t/>
            </a:r>
            <a:br>
              <a:rPr lang="ru-RU" sz="3200" dirty="0" smtClean="0">
                <a:cs typeface="Tahoma" pitchFamily="34" charset="0"/>
              </a:rPr>
            </a:br>
            <a:r>
              <a:rPr lang="ru-RU" sz="2000" dirty="0" smtClean="0">
                <a:cs typeface="Tahoma" pitchFamily="34" charset="0"/>
              </a:rPr>
              <a:t/>
            </a:r>
            <a:br>
              <a:rPr lang="ru-RU" sz="2000" dirty="0" smtClean="0">
                <a:cs typeface="Tahoma" pitchFamily="34" charset="0"/>
              </a:rPr>
            </a:br>
            <a:r>
              <a:rPr lang="ru-RU" sz="2800" dirty="0" smtClean="0">
                <a:cs typeface="Tahoma" pitchFamily="34" charset="0"/>
              </a:rPr>
              <a:t>Особенности для действующих УЭО</a:t>
            </a:r>
            <a:endParaRPr lang="ru-RU" sz="3200" dirty="0" smtClean="0">
              <a:cs typeface="Tahoma" pitchFamily="34" charset="0"/>
            </a:endParaRPr>
          </a:p>
        </p:txBody>
      </p:sp>
      <p:sp>
        <p:nvSpPr>
          <p:cNvPr id="2" name="TextBox 1"/>
          <p:cNvSpPr txBox="1"/>
          <p:nvPr/>
        </p:nvSpPr>
        <p:spPr>
          <a:xfrm>
            <a:off x="380326" y="5435585"/>
            <a:ext cx="8621170" cy="1138773"/>
          </a:xfrm>
          <a:prstGeom prst="rect">
            <a:avLst/>
          </a:prstGeom>
          <a:noFill/>
        </p:spPr>
        <p:txBody>
          <a:bodyPr wrap="square" rtlCol="0">
            <a:spAutoFit/>
          </a:bodyPr>
          <a:lstStyle/>
          <a:p>
            <a:r>
              <a:rPr lang="en-US" sz="2400" dirty="0" smtClean="0">
                <a:solidFill>
                  <a:schemeClr val="bg1"/>
                </a:solidFill>
              </a:rPr>
              <a:t>		</a:t>
            </a:r>
            <a:r>
              <a:rPr lang="ru-RU" sz="2400" dirty="0" smtClean="0">
                <a:solidFill>
                  <a:schemeClr val="bg1"/>
                </a:solidFill>
              </a:rPr>
              <a:t>ХАЛЫН ЮРИЙ ГЕННАДЬЕВИЧ, </a:t>
            </a:r>
          </a:p>
          <a:p>
            <a:r>
              <a:rPr lang="en-US" sz="2400" dirty="0">
                <a:solidFill>
                  <a:schemeClr val="bg1"/>
                </a:solidFill>
              </a:rPr>
              <a:t>	</a:t>
            </a:r>
            <a:r>
              <a:rPr lang="en-US" sz="2400" dirty="0" smtClean="0">
                <a:solidFill>
                  <a:schemeClr val="bg1"/>
                </a:solidFill>
              </a:rPr>
              <a:t>	</a:t>
            </a:r>
            <a:r>
              <a:rPr lang="ru-RU" dirty="0" smtClean="0">
                <a:solidFill>
                  <a:schemeClr val="bg1"/>
                </a:solidFill>
              </a:rPr>
              <a:t>член </a:t>
            </a:r>
            <a:r>
              <a:rPr lang="ru-RU" dirty="0">
                <a:solidFill>
                  <a:schemeClr val="bg1"/>
                </a:solidFill>
              </a:rPr>
              <a:t>Рабочей группы </a:t>
            </a:r>
            <a:r>
              <a:rPr lang="ru-RU" dirty="0" smtClean="0">
                <a:solidFill>
                  <a:schemeClr val="bg1"/>
                </a:solidFill>
              </a:rPr>
              <a:t>ЕЭК по </a:t>
            </a:r>
            <a:r>
              <a:rPr lang="ru-RU" dirty="0">
                <a:solidFill>
                  <a:schemeClr val="bg1"/>
                </a:solidFill>
              </a:rPr>
              <a:t>развитию института </a:t>
            </a:r>
            <a:r>
              <a:rPr lang="ru-RU" dirty="0" smtClean="0">
                <a:solidFill>
                  <a:schemeClr val="bg1"/>
                </a:solidFill>
              </a:rPr>
              <a:t>УЭО,</a:t>
            </a:r>
          </a:p>
          <a:p>
            <a:r>
              <a:rPr lang="en-US" dirty="0">
                <a:solidFill>
                  <a:schemeClr val="bg1"/>
                </a:solidFill>
              </a:rPr>
              <a:t>	</a:t>
            </a:r>
            <a:r>
              <a:rPr lang="en-US" dirty="0" smtClean="0">
                <a:solidFill>
                  <a:schemeClr val="bg1"/>
                </a:solidFill>
              </a:rPr>
              <a:t>	</a:t>
            </a:r>
            <a:r>
              <a:rPr lang="ru-RU" dirty="0" smtClean="0">
                <a:solidFill>
                  <a:schemeClr val="bg1"/>
                </a:solidFill>
              </a:rPr>
              <a:t>управляющий ООО «АЛМАЗ».</a:t>
            </a:r>
            <a:r>
              <a:rPr lang="ru-RU" sz="2000" dirty="0" smtClean="0"/>
              <a:t> </a:t>
            </a:r>
            <a:endParaRPr lang="ru-RU" sz="2000" dirty="0"/>
          </a:p>
        </p:txBody>
      </p:sp>
      <p:cxnSp>
        <p:nvCxnSpPr>
          <p:cNvPr id="4" name="Прямая соединительная линия 3"/>
          <p:cNvCxnSpPr/>
          <p:nvPr/>
        </p:nvCxnSpPr>
        <p:spPr>
          <a:xfrm>
            <a:off x="510639" y="5177642"/>
            <a:ext cx="8170223" cy="0"/>
          </a:xfrm>
          <a:prstGeom prst="line">
            <a:avLst/>
          </a:prstGeom>
          <a:ln w="38100">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39272" y="460571"/>
            <a:ext cx="7938286" cy="615553"/>
          </a:xfrm>
          <a:prstGeom prst="rect">
            <a:avLst/>
          </a:prstGeom>
          <a:solidFill>
            <a:schemeClr val="accent1">
              <a:lumMod val="20000"/>
              <a:lumOff val="80000"/>
            </a:schemeClr>
          </a:solidFill>
        </p:spPr>
        <p:txBody>
          <a:bodyPr wrap="square" lIns="1836000" rtlCol="0">
            <a:spAutoFit/>
          </a:bodyPr>
          <a:lstStyle/>
          <a:p>
            <a:r>
              <a:rPr lang="ru-RU" sz="1700" dirty="0" smtClean="0">
                <a:solidFill>
                  <a:schemeClr val="bg1">
                    <a:lumMod val="65000"/>
                  </a:schemeClr>
                </a:solidFill>
              </a:rPr>
              <a:t>ТРЕТИЙ ВСЕРОССИЙСКИЙ ФОРУМ</a:t>
            </a:r>
          </a:p>
          <a:p>
            <a:r>
              <a:rPr lang="ru-RU" sz="1700" dirty="0" smtClean="0">
                <a:solidFill>
                  <a:schemeClr val="bg1">
                    <a:lumMod val="65000"/>
                  </a:schemeClr>
                </a:solidFill>
              </a:rPr>
              <a:t>УПОЛНОМОЧЕННЫХ ЭКОНОМИЧЕСКИХ ОПЕРАТОРОВ</a:t>
            </a:r>
            <a:endParaRPr lang="ru-RU" sz="1700" dirty="0">
              <a:solidFill>
                <a:schemeClr val="bg1">
                  <a:lumMod val="65000"/>
                </a:schemeClr>
              </a:solidFill>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454" y="516361"/>
            <a:ext cx="1441832" cy="502381"/>
          </a:xfrm>
          <a:prstGeom prst="rect">
            <a:avLst/>
          </a:prstGeom>
        </p:spPr>
      </p:pic>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sz="half" idx="1"/>
            <p:extLst>
              <p:ext uri="{D42A27DB-BD31-4B8C-83A1-F6EECF244321}">
                <p14:modId xmlns:p14="http://schemas.microsoft.com/office/powerpoint/2010/main" val="3739812130"/>
              </p:ext>
            </p:extLst>
          </p:nvPr>
        </p:nvGraphicFramePr>
        <p:xfrm>
          <a:off x="350839" y="1255776"/>
          <a:ext cx="8419073" cy="2548128"/>
        </p:xfrm>
        <a:graphic>
          <a:graphicData uri="http://schemas.openxmlformats.org/drawingml/2006/table">
            <a:tbl>
              <a:tblPr firstRow="1" firstCol="1" bandRow="1">
                <a:tableStyleId>{5C22544A-7EE6-4342-B048-85BDC9FD1C3A}</a:tableStyleId>
              </a:tblPr>
              <a:tblGrid>
                <a:gridCol w="511282"/>
                <a:gridCol w="2551015"/>
                <a:gridCol w="1913712"/>
                <a:gridCol w="2038834"/>
                <a:gridCol w="1404230"/>
              </a:tblGrid>
              <a:tr h="1783686">
                <a:tc>
                  <a:txBody>
                    <a:bodyPr/>
                    <a:lstStyle/>
                    <a:p>
                      <a:pPr algn="ctr">
                        <a:lnSpc>
                          <a:spcPct val="115000"/>
                        </a:lnSpc>
                        <a:spcAft>
                          <a:spcPts val="0"/>
                        </a:spcAft>
                      </a:pPr>
                      <a:r>
                        <a:rPr lang="ru-RU" sz="1200" dirty="0" smtClean="0">
                          <a:effectLst/>
                          <a:latin typeface="Times New Roman" panose="02020603050405020304" pitchFamily="18" charset="0"/>
                          <a:cs typeface="Times New Roman" panose="02020603050405020304" pitchFamily="18" charset="0"/>
                        </a:rPr>
                        <a:t>№</a:t>
                      </a:r>
                    </a:p>
                    <a:p>
                      <a:pPr algn="ctr">
                        <a:lnSpc>
                          <a:spcPct val="115000"/>
                        </a:lnSpc>
                        <a:spcAft>
                          <a:spcPts val="0"/>
                        </a:spcAft>
                      </a:pPr>
                      <a:r>
                        <a:rPr lang="ru-RU" sz="1200" dirty="0" smtClean="0">
                          <a:effectLst/>
                          <a:latin typeface="Times New Roman" panose="02020603050405020304" pitchFamily="18" charset="0"/>
                          <a:cs typeface="Times New Roman" panose="02020603050405020304" pitchFamily="18" charset="0"/>
                        </a:rPr>
                        <a:t>п/п</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Фамилия, имя, </a:t>
                      </a:r>
                    </a:p>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отчество</a:t>
                      </a:r>
                    </a:p>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(при наличии)</a:t>
                      </a:r>
                    </a:p>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(в соответствии с документом, удостоверяющим личность)</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panose="02020603050405020304" pitchFamily="18" charset="0"/>
                          <a:cs typeface="Times New Roman" panose="02020603050405020304" pitchFamily="18" charset="0"/>
                        </a:rPr>
                        <a:t>Дата и место рождения</a:t>
                      </a:r>
                    </a:p>
                    <a:p>
                      <a:pPr algn="ctr">
                        <a:lnSpc>
                          <a:spcPct val="115000"/>
                        </a:lnSpc>
                        <a:spcAft>
                          <a:spcPts val="0"/>
                        </a:spcAft>
                      </a:pPr>
                      <a:r>
                        <a:rPr lang="ru-RU" sz="1200">
                          <a:effectLst/>
                          <a:latin typeface="Times New Roman" panose="02020603050405020304" pitchFamily="18" charset="0"/>
                          <a:cs typeface="Times New Roman" panose="02020603050405020304" pitchFamily="18" charset="0"/>
                        </a:rPr>
                        <a:t>(в соответствии с документом, удостоверяющим личность)</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panose="02020603050405020304" pitchFamily="18" charset="0"/>
                          <a:cs typeface="Times New Roman" panose="02020603050405020304" pitchFamily="18" charset="0"/>
                        </a:rPr>
                        <a:t>Отношение к заявителю (акционер, учредитель (участник), руководитель, главный бухгалтер)</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panose="02020603050405020304" pitchFamily="18" charset="0"/>
                          <a:cs typeface="Times New Roman" panose="02020603050405020304" pitchFamily="18" charset="0"/>
                        </a:rPr>
                        <a:t>Примечание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814">
                <a:tc>
                  <a:txBody>
                    <a:bodyPr/>
                    <a:lstStyle/>
                    <a:p>
                      <a:pPr algn="ctr">
                        <a:lnSpc>
                          <a:spcPct val="115000"/>
                        </a:lnSpc>
                        <a:spcAft>
                          <a:spcPts val="600"/>
                        </a:spcAft>
                      </a:pPr>
                      <a:r>
                        <a:rPr lang="ru-RU" sz="1200" b="0" dirty="0">
                          <a:solidFill>
                            <a:schemeClr val="tx1"/>
                          </a:solidFill>
                          <a:effectLst/>
                          <a:latin typeface="Times New Roman" panose="02020603050405020304" pitchFamily="18" charset="0"/>
                          <a:cs typeface="Times New Roman" panose="02020603050405020304" pitchFamily="18" charset="0"/>
                        </a:rPr>
                        <a:t>1</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2</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3</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a:effectLst/>
                          <a:latin typeface="Times New Roman" panose="02020603050405020304" pitchFamily="18" charset="0"/>
                          <a:cs typeface="Times New Roman" panose="02020603050405020304" pitchFamily="18" charset="0"/>
                        </a:rPr>
                        <a:t>4</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a:effectLst/>
                          <a:latin typeface="Times New Roman" panose="02020603050405020304" pitchFamily="18" charset="0"/>
                          <a:cs typeface="Times New Roman" panose="02020603050405020304" pitchFamily="18" charset="0"/>
                        </a:rPr>
                        <a:t>5</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814">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1</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814">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2</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789" marR="477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1"/>
          <p:cNvSpPr>
            <a:spLocks noChangeArrowheads="1"/>
          </p:cNvSpPr>
          <p:nvPr/>
        </p:nvSpPr>
        <p:spPr bwMode="auto">
          <a:xfrm>
            <a:off x="208988" y="273272"/>
            <a:ext cx="856092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en-US" altLang="ru-RU" sz="1400" dirty="0" smtClean="0">
                <a:latin typeface="Times New Roman" panose="02020603050405020304" pitchFamily="18" charset="0"/>
                <a:ea typeface="Calibri" panose="020F0502020204030204" pitchFamily="34" charset="0"/>
                <a:cs typeface="Times New Roman" panose="02020603050405020304" pitchFamily="18" charset="0"/>
              </a:rPr>
              <a:t>II</a:t>
            </a:r>
            <a:r>
              <a:rPr kumimoji="0" lang="en-US"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a:t>
            </a:r>
            <a:r>
              <a:rPr lang="ru-RU" altLang="ru-RU" sz="1400" dirty="0">
                <a:latin typeface="Times New Roman" panose="02020603050405020304" pitchFamily="18" charset="0"/>
                <a:ea typeface="Calibri" panose="020F0502020204030204" pitchFamily="34" charset="0"/>
                <a:cs typeface="Times New Roman" panose="02020603050405020304" pitchFamily="18" charset="0"/>
              </a:rPr>
              <a:t> Сведения о физических лицах государств-членов, являющихся акционерами </a:t>
            </a:r>
            <a:endPar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endParaRPr>
          </a:p>
          <a:p>
            <a:pPr lvl="0" algn="ctr" eaLnBrk="0" hangingPunct="0"/>
            <a:r>
              <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rPr>
              <a:t>заявителя</a:t>
            </a:r>
            <a:r>
              <a:rPr lang="ru-RU" altLang="ru-RU" sz="1400" dirty="0">
                <a:latin typeface="Times New Roman" panose="02020603050405020304" pitchFamily="18" charset="0"/>
                <a:ea typeface="Calibri" panose="020F0502020204030204" pitchFamily="34" charset="0"/>
                <a:cs typeface="Times New Roman" panose="02020603050405020304" pitchFamily="18" charset="0"/>
              </a:rPr>
              <a:t>, имеющими 10 и более процентов акций заявителя, его учредителями </a:t>
            </a:r>
            <a:endPar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endParaRPr>
          </a:p>
          <a:p>
            <a:pPr lvl="0" algn="ctr" eaLnBrk="0" hangingPunct="0"/>
            <a:r>
              <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rPr>
              <a:t>(</a:t>
            </a:r>
            <a:r>
              <a:rPr lang="ru-RU" altLang="ru-RU" sz="1400" dirty="0">
                <a:latin typeface="Times New Roman" panose="02020603050405020304" pitchFamily="18" charset="0"/>
                <a:ea typeface="Calibri" panose="020F0502020204030204" pitchFamily="34" charset="0"/>
                <a:cs typeface="Times New Roman" panose="02020603050405020304" pitchFamily="18" charset="0"/>
              </a:rPr>
              <a:t>участниками), руководителями, главными бухгалтерами</a:t>
            </a:r>
            <a:endParaRPr kumimoji="0" lang="ru-RU" altLang="ru-RU" sz="1400" b="0" i="0" u="none" strike="noStrike" cap="none" normalizeH="0" baseline="0" dirty="0" smtClean="0">
              <a:ln>
                <a:noFill/>
              </a:ln>
              <a:effectLst/>
              <a:latin typeface="Arial" panose="020B0604020202020204" pitchFamily="34" charset="0"/>
            </a:endParaRPr>
          </a:p>
        </p:txBody>
      </p:sp>
      <p:sp>
        <p:nvSpPr>
          <p:cNvPr id="4" name="Прямоугольная выноска 3"/>
          <p:cNvSpPr/>
          <p:nvPr/>
        </p:nvSpPr>
        <p:spPr>
          <a:xfrm>
            <a:off x="3514113" y="3908454"/>
            <a:ext cx="5192918" cy="801111"/>
          </a:xfrm>
          <a:prstGeom prst="wedgeRectCallout">
            <a:avLst>
              <a:gd name="adj1" fmla="val -33397"/>
              <a:gd name="adj2" fmla="val -13227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Заявителем</a:t>
            </a:r>
            <a:r>
              <a:rPr lang="ru-RU" sz="1200" dirty="0">
                <a:solidFill>
                  <a:schemeClr val="tx1"/>
                </a:solidFill>
                <a:latin typeface="Arial" panose="020B0604020202020204" pitchFamily="34" charset="0"/>
                <a:cs typeface="Arial" panose="020B0604020202020204" pitchFamily="34" charset="0"/>
              </a:rPr>
              <a:t>, являющимся юридическим лицом Российской Федерации, в графе 3 таблицы дополнительно указывается адрес регистрации по месту жительства и (или) места пребывания физических </a:t>
            </a:r>
            <a:r>
              <a:rPr lang="ru-RU" sz="1200" dirty="0" smtClean="0">
                <a:solidFill>
                  <a:schemeClr val="tx1"/>
                </a:solidFill>
                <a:latin typeface="Arial" panose="020B0604020202020204" pitchFamily="34" charset="0"/>
                <a:cs typeface="Arial" panose="020B0604020202020204" pitchFamily="34" charset="0"/>
              </a:rPr>
              <a:t>лиц согласно </a:t>
            </a:r>
            <a:r>
              <a:rPr lang="ru-RU" sz="1200" dirty="0">
                <a:solidFill>
                  <a:schemeClr val="tx1"/>
                </a:solidFill>
                <a:latin typeface="Arial" panose="020B0604020202020204" pitchFamily="34" charset="0"/>
                <a:cs typeface="Arial" panose="020B0604020202020204" pitchFamily="34" charset="0"/>
              </a:rPr>
              <a:t>документам, удостоверяющим личность.</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400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sz="half" idx="1"/>
            <p:extLst>
              <p:ext uri="{D42A27DB-BD31-4B8C-83A1-F6EECF244321}">
                <p14:modId xmlns:p14="http://schemas.microsoft.com/office/powerpoint/2010/main" val="908973910"/>
              </p:ext>
            </p:extLst>
          </p:nvPr>
        </p:nvGraphicFramePr>
        <p:xfrm>
          <a:off x="316992" y="794486"/>
          <a:ext cx="8583167" cy="5791612"/>
        </p:xfrm>
        <a:graphic>
          <a:graphicData uri="http://schemas.openxmlformats.org/drawingml/2006/table">
            <a:tbl>
              <a:tblPr firstRow="1" firstCol="1" bandRow="1">
                <a:tableStyleId>{5C22544A-7EE6-4342-B048-85BDC9FD1C3A}</a:tableStyleId>
              </a:tblPr>
              <a:tblGrid>
                <a:gridCol w="390144"/>
                <a:gridCol w="3267456"/>
                <a:gridCol w="1072896"/>
                <a:gridCol w="1280160"/>
                <a:gridCol w="1389888"/>
                <a:gridCol w="1182623"/>
              </a:tblGrid>
              <a:tr h="1631092">
                <a:tc>
                  <a:txBody>
                    <a:bodyPr/>
                    <a:lstStyle/>
                    <a:p>
                      <a:pPr marL="0" algn="ctr">
                        <a:lnSpc>
                          <a:spcPct val="115000"/>
                        </a:lnSpc>
                        <a:spcAft>
                          <a:spcPts val="0"/>
                        </a:spcAft>
                      </a:pPr>
                      <a:r>
                        <a:rPr lang="ru-RU" sz="1200" dirty="0" smtClean="0">
                          <a:effectLst/>
                          <a:latin typeface="Times New Roman" panose="02020603050405020304" pitchFamily="18" charset="0"/>
                          <a:cs typeface="Times New Roman" panose="02020603050405020304" pitchFamily="18" charset="0"/>
                        </a:rPr>
                        <a:t>№</a:t>
                      </a:r>
                    </a:p>
                    <a:p>
                      <a:pPr marL="0" algn="ctr">
                        <a:lnSpc>
                          <a:spcPct val="115000"/>
                        </a:lnSpc>
                        <a:spcAft>
                          <a:spcPts val="0"/>
                        </a:spcAft>
                      </a:pPr>
                      <a:r>
                        <a:rPr lang="ru-RU" sz="1200" dirty="0" smtClean="0">
                          <a:effectLst/>
                          <a:latin typeface="Times New Roman" panose="02020603050405020304" pitchFamily="18" charset="0"/>
                          <a:cs typeface="Times New Roman" panose="02020603050405020304" pitchFamily="18" charset="0"/>
                        </a:rPr>
                        <a:t>п/п</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15000"/>
                        </a:lnSpc>
                        <a:spcAft>
                          <a:spcPts val="0"/>
                        </a:spcAft>
                      </a:pPr>
                      <a:r>
                        <a:rPr lang="ru-RU" sz="1200" dirty="0" smtClean="0">
                          <a:effectLst/>
                          <a:latin typeface="Times New Roman" panose="02020603050405020304" pitchFamily="18" charset="0"/>
                          <a:cs typeface="Times New Roman" panose="02020603050405020304" pitchFamily="18" charset="0"/>
                        </a:rPr>
                        <a:t>Наименование </a:t>
                      </a:r>
                      <a:r>
                        <a:rPr lang="ru-RU" sz="1200" dirty="0">
                          <a:effectLst/>
                          <a:latin typeface="Times New Roman" panose="02020603050405020304" pitchFamily="18" charset="0"/>
                          <a:cs typeface="Times New Roman" panose="02020603050405020304" pitchFamily="18" charset="0"/>
                        </a:rPr>
                        <a:t>показателя</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Среднее значение показателя за 3 года</a:t>
                      </a:r>
                    </a:p>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(расчетное)</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Критерий показателя</a:t>
                      </a:r>
                    </a:p>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a:t>
                      </a:r>
                      <a:r>
                        <a:rPr lang="ru-RU" sz="1200" dirty="0" smtClean="0">
                          <a:effectLst/>
                          <a:latin typeface="Times New Roman" panose="02020603050405020304" pitchFamily="18" charset="0"/>
                          <a:cs typeface="Times New Roman" panose="02020603050405020304" pitchFamily="18" charset="0"/>
                        </a:rPr>
                        <a:t>минимальный</a:t>
                      </a:r>
                      <a:r>
                        <a:rPr lang="ru-RU" sz="1200" dirty="0">
                          <a:effectLst/>
                          <a:latin typeface="Times New Roman" panose="02020603050405020304" pitchFamily="18" charset="0"/>
                          <a:cs typeface="Times New Roman" panose="02020603050405020304" pitchFamily="18" charset="0"/>
                        </a:rPr>
                        <a:t>)</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Значимость показателя в балльной системе</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Фактическая значимость показателя</a:t>
                      </a:r>
                    </a:p>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(в баллах)</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5924">
                <a:tc>
                  <a:txBody>
                    <a:bodyPr/>
                    <a:lstStyle/>
                    <a:p>
                      <a:pPr marL="0" algn="ctr">
                        <a:lnSpc>
                          <a:spcPct val="115000"/>
                        </a:lnSpc>
                        <a:spcAft>
                          <a:spcPts val="0"/>
                        </a:spcAft>
                      </a:pPr>
                      <a:r>
                        <a:rPr lang="ru-RU" sz="1200" b="0" dirty="0">
                          <a:solidFill>
                            <a:schemeClr val="tx1"/>
                          </a:solidFill>
                          <a:effectLst/>
                          <a:latin typeface="Times New Roman" panose="02020603050405020304" pitchFamily="18" charset="0"/>
                          <a:cs typeface="Times New Roman" panose="02020603050405020304" pitchFamily="18" charset="0"/>
                        </a:rPr>
                        <a:t>1</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2</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3</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4</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5</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6</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5924">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1</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
                        <a:lnSpc>
                          <a:spcPct val="115000"/>
                        </a:lnSpc>
                        <a:spcAft>
                          <a:spcPts val="0"/>
                        </a:spcAft>
                      </a:pPr>
                      <a:r>
                        <a:rPr lang="ru-RU" sz="1200" dirty="0">
                          <a:effectLst/>
                          <a:latin typeface="Times New Roman" panose="02020603050405020304" pitchFamily="18" charset="0"/>
                          <a:cs typeface="Times New Roman" panose="02020603050405020304" pitchFamily="18" charset="0"/>
                        </a:rPr>
                        <a:t>Размер чистых активов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30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849">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2</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
                        <a:lnSpc>
                          <a:spcPct val="115000"/>
                        </a:lnSpc>
                        <a:spcAft>
                          <a:spcPts val="0"/>
                        </a:spcAft>
                      </a:pPr>
                      <a:r>
                        <a:rPr lang="ru-RU" sz="1200" dirty="0">
                          <a:effectLst/>
                          <a:latin typeface="Times New Roman" panose="02020603050405020304" pitchFamily="18" charset="0"/>
                          <a:cs typeface="Times New Roman" panose="02020603050405020304" pitchFamily="18" charset="0"/>
                        </a:rPr>
                        <a:t>Размер уставного капитала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10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849">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3</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
                        <a:lnSpc>
                          <a:spcPct val="115000"/>
                        </a:lnSpc>
                        <a:spcAft>
                          <a:spcPts val="0"/>
                        </a:spcAft>
                      </a:pPr>
                      <a:r>
                        <a:rPr lang="ru-RU" sz="1200" dirty="0">
                          <a:effectLst/>
                          <a:latin typeface="Times New Roman" panose="02020603050405020304" pitchFamily="18" charset="0"/>
                          <a:cs typeface="Times New Roman" panose="02020603050405020304" pitchFamily="18" charset="0"/>
                        </a:rPr>
                        <a:t>Остаточная стоимость основных средств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a:effectLst/>
                          <a:latin typeface="Times New Roman" panose="02020603050405020304" pitchFamily="18" charset="0"/>
                          <a:cs typeface="Times New Roman" panose="02020603050405020304" pitchFamily="18" charset="0"/>
                        </a:rPr>
                        <a:t>10</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a:effectLst/>
                          <a:latin typeface="Times New Roman" panose="02020603050405020304" pitchFamily="18" charset="0"/>
                          <a:cs typeface="Times New Roman" panose="02020603050405020304" pitchFamily="18" charset="0"/>
                        </a:rPr>
                        <a:t>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5924">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4</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
                        <a:lnSpc>
                          <a:spcPct val="115000"/>
                        </a:lnSpc>
                        <a:spcAft>
                          <a:spcPts val="0"/>
                        </a:spcAft>
                      </a:pPr>
                      <a:r>
                        <a:rPr lang="ru-RU" sz="1200" dirty="0">
                          <a:effectLst/>
                          <a:latin typeface="Times New Roman" panose="02020603050405020304" pitchFamily="18" charset="0"/>
                          <a:cs typeface="Times New Roman" panose="02020603050405020304" pitchFamily="18" charset="0"/>
                        </a:rPr>
                        <a:t>Коэффициент автономии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0,30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10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849">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5</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
                        <a:lnSpc>
                          <a:spcPct val="115000"/>
                        </a:lnSpc>
                        <a:spcAft>
                          <a:spcPts val="0"/>
                        </a:spcAft>
                      </a:pPr>
                      <a:r>
                        <a:rPr lang="ru-RU" sz="1200" dirty="0">
                          <a:effectLst/>
                          <a:latin typeface="Times New Roman" panose="02020603050405020304" pitchFamily="18" charset="0"/>
                          <a:cs typeface="Times New Roman" panose="02020603050405020304" pitchFamily="18" charset="0"/>
                        </a:rPr>
                        <a:t>Коэффициент общей (текущей) ликвидности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1,00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10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773">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6</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
                        <a:lnSpc>
                          <a:spcPct val="115000"/>
                        </a:lnSpc>
                        <a:spcAft>
                          <a:spcPts val="0"/>
                        </a:spcAft>
                      </a:pPr>
                      <a:r>
                        <a:rPr lang="ru-RU" sz="1200" dirty="0">
                          <a:effectLst/>
                          <a:latin typeface="Times New Roman" panose="02020603050405020304" pitchFamily="18" charset="0"/>
                          <a:cs typeface="Times New Roman" panose="02020603050405020304" pitchFamily="18" charset="0"/>
                        </a:rPr>
                        <a:t>Рентабельность собственного капитала, процентов</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5,00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5</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1798">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7</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
                        <a:lnSpc>
                          <a:spcPct val="115000"/>
                        </a:lnSpc>
                        <a:spcAft>
                          <a:spcPts val="0"/>
                        </a:spcAft>
                      </a:pPr>
                      <a:r>
                        <a:rPr lang="ru-RU" sz="1200" dirty="0">
                          <a:effectLst/>
                          <a:latin typeface="Times New Roman" panose="02020603050405020304" pitchFamily="18" charset="0"/>
                          <a:cs typeface="Times New Roman" panose="02020603050405020304" pitchFamily="18" charset="0"/>
                        </a:rPr>
                        <a:t>Коэффициент финансовой устойчивости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0,60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15</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9622">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8</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
                        <a:lnSpc>
                          <a:spcPct val="115000"/>
                        </a:lnSpc>
                        <a:spcAft>
                          <a:spcPts val="0"/>
                        </a:spcAft>
                      </a:pPr>
                      <a:r>
                        <a:rPr lang="ru-RU" sz="1200" dirty="0">
                          <a:effectLst/>
                          <a:latin typeface="Times New Roman" panose="02020603050405020304" pitchFamily="18" charset="0"/>
                          <a:cs typeface="Times New Roman" panose="02020603050405020304" pitchFamily="18" charset="0"/>
                        </a:rPr>
                        <a:t>Коэффициент обеспеченности текущей деятельности собственными оборотными активами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tabLst>
                          <a:tab pos="935355" algn="l"/>
                        </a:tabLst>
                      </a:pPr>
                      <a:r>
                        <a:rPr lang="ru-RU" sz="1200" dirty="0">
                          <a:effectLst/>
                          <a:latin typeface="Times New Roman" panose="02020603050405020304" pitchFamily="18" charset="0"/>
                          <a:cs typeface="Times New Roman" panose="02020603050405020304" pitchFamily="18" charset="0"/>
                        </a:rPr>
                        <a:t>0,10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5</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773">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9</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
                        <a:lnSpc>
                          <a:spcPct val="115000"/>
                        </a:lnSpc>
                        <a:spcAft>
                          <a:spcPts val="0"/>
                        </a:spcAft>
                      </a:pPr>
                      <a:r>
                        <a:rPr lang="ru-RU" sz="1200" dirty="0">
                          <a:effectLst/>
                          <a:latin typeface="Times New Roman" panose="02020603050405020304" pitchFamily="18" charset="0"/>
                          <a:cs typeface="Times New Roman" panose="02020603050405020304" pitchFamily="18" charset="0"/>
                        </a:rPr>
                        <a:t>Коэффициент маневренности собственного капитала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0,20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5</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849">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10</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nSpc>
                          <a:spcPct val="115000"/>
                        </a:lnSpc>
                        <a:spcAft>
                          <a:spcPts val="0"/>
                        </a:spcAft>
                      </a:pPr>
                      <a:r>
                        <a:rPr lang="ru-RU" sz="1200" dirty="0">
                          <a:effectLst/>
                          <a:latin typeface="Times New Roman" panose="02020603050405020304" pitchFamily="18" charset="0"/>
                          <a:cs typeface="Times New Roman" panose="02020603050405020304" pitchFamily="18" charset="0"/>
                        </a:rPr>
                        <a:t>Совокупный показатель юридического лица, претендующего на включение в реестр (минимум 50 баллов)</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TextBox 7"/>
          <p:cNvSpPr txBox="1"/>
          <p:nvPr/>
        </p:nvSpPr>
        <p:spPr>
          <a:xfrm>
            <a:off x="5067300" y="3343275"/>
            <a:ext cx="1228725" cy="276999"/>
          </a:xfrm>
          <a:prstGeom prst="rect">
            <a:avLst/>
          </a:prstGeom>
          <a:noFill/>
        </p:spPr>
        <p:txBody>
          <a:bodyPr wrap="square" rtlCol="0">
            <a:spAutoFit/>
          </a:bodyPr>
          <a:lstStyle/>
          <a:p>
            <a:pPr algn="r"/>
            <a:r>
              <a:rPr lang="ru-RU" sz="1200" b="1" dirty="0">
                <a:solidFill>
                  <a:srgbClr val="FF0000"/>
                </a:solidFill>
                <a:latin typeface="Times New Roman" panose="02020603050405020304" pitchFamily="18" charset="0"/>
                <a:cs typeface="Times New Roman" panose="02020603050405020304" pitchFamily="18" charset="0"/>
              </a:rPr>
              <a:t>6</a:t>
            </a:r>
            <a:r>
              <a:rPr lang="ru-RU" sz="1200" b="1" dirty="0" smtClean="0">
                <a:solidFill>
                  <a:srgbClr val="FF0000"/>
                </a:solidFill>
                <a:latin typeface="Times New Roman" panose="02020603050405020304" pitchFamily="18" charset="0"/>
                <a:cs typeface="Times New Roman" panose="02020603050405020304" pitchFamily="18" charset="0"/>
              </a:rPr>
              <a:t> млн руб.</a:t>
            </a:r>
            <a:endParaRPr lang="ru-RU" sz="1200" b="1" dirty="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076825" y="2743200"/>
            <a:ext cx="1228725" cy="276999"/>
          </a:xfrm>
          <a:prstGeom prst="rect">
            <a:avLst/>
          </a:prstGeom>
          <a:noFill/>
        </p:spPr>
        <p:txBody>
          <a:bodyPr wrap="square" rtlCol="0">
            <a:spAutoFit/>
          </a:bodyPr>
          <a:lstStyle/>
          <a:p>
            <a:pPr algn="r"/>
            <a:r>
              <a:rPr lang="ru-RU" sz="1200" b="1" dirty="0" smtClean="0">
                <a:solidFill>
                  <a:srgbClr val="FF0000"/>
                </a:solidFill>
                <a:latin typeface="Times New Roman" panose="02020603050405020304" pitchFamily="18" charset="0"/>
                <a:cs typeface="Times New Roman" panose="02020603050405020304" pitchFamily="18" charset="0"/>
              </a:rPr>
              <a:t>9 млн руб.</a:t>
            </a:r>
            <a:endParaRPr lang="ru-RU" sz="1200" b="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5076825" y="3038475"/>
            <a:ext cx="1228725" cy="276999"/>
          </a:xfrm>
          <a:prstGeom prst="rect">
            <a:avLst/>
          </a:prstGeom>
          <a:noFill/>
        </p:spPr>
        <p:txBody>
          <a:bodyPr wrap="square" rtlCol="0">
            <a:spAutoFit/>
          </a:bodyPr>
          <a:lstStyle/>
          <a:p>
            <a:pPr algn="r"/>
            <a:r>
              <a:rPr lang="ru-RU" sz="1200" b="1" dirty="0" smtClean="0">
                <a:solidFill>
                  <a:srgbClr val="FF0000"/>
                </a:solidFill>
                <a:latin typeface="Times New Roman" panose="02020603050405020304" pitchFamily="18" charset="0"/>
                <a:cs typeface="Times New Roman" panose="02020603050405020304" pitchFamily="18" charset="0"/>
              </a:rPr>
              <a:t>6 млн руб.</a:t>
            </a:r>
            <a:endParaRPr lang="ru-RU" sz="1200" b="1" dirty="0">
              <a:solidFill>
                <a:srgbClr val="FF0000"/>
              </a:solidFill>
              <a:latin typeface="Times New Roman" panose="02020603050405020304" pitchFamily="18" charset="0"/>
              <a:cs typeface="Times New Roman" panose="02020603050405020304" pitchFamily="18" charset="0"/>
            </a:endParaRPr>
          </a:p>
        </p:txBody>
      </p:sp>
      <p:sp>
        <p:nvSpPr>
          <p:cNvPr id="9" name="Прямоугольная выноска 8"/>
          <p:cNvSpPr/>
          <p:nvPr/>
        </p:nvSpPr>
        <p:spPr>
          <a:xfrm>
            <a:off x="1124707" y="3029284"/>
            <a:ext cx="7614157" cy="2818626"/>
          </a:xfrm>
          <a:prstGeom prst="wedgeRectCallout">
            <a:avLst>
              <a:gd name="adj1" fmla="val -6448"/>
              <a:gd name="adj2" fmla="val -7349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ru-RU" sz="1200" b="1" dirty="0" smtClean="0">
                <a:solidFill>
                  <a:schemeClr val="tx1"/>
                </a:solidFill>
                <a:latin typeface="Arial" panose="020B0604020202020204" pitchFamily="34" charset="0"/>
                <a:cs typeface="Arial" panose="020B0604020202020204" pitchFamily="34" charset="0"/>
              </a:rPr>
              <a:t>Расчет среднего значения показателя и определение значимости показателя в баллах (на примере размера чистых активов).</a:t>
            </a:r>
          </a:p>
          <a:p>
            <a:pPr algn="just"/>
            <a:r>
              <a:rPr lang="ru-RU" sz="1200" dirty="0" smtClean="0">
                <a:solidFill>
                  <a:schemeClr val="tx1"/>
                </a:solidFill>
                <a:latin typeface="Arial" panose="020B0604020202020204" pitchFamily="34" charset="0"/>
                <a:cs typeface="Arial" panose="020B0604020202020204" pitchFamily="34" charset="0"/>
              </a:rPr>
              <a:t>За 3 года, предшествующих году подачи заявления (например 2018 г.), у заявителя по данных бухгалтерской отчетности были зафиксированы следующие значения: в 2017 г. – 10 млн руб.; в 2016 г. – 12 млн руб.; в 2015 г. – 8 млн руб.</a:t>
            </a:r>
          </a:p>
          <a:p>
            <a:pPr algn="just"/>
            <a:r>
              <a:rPr lang="ru-RU" sz="1200" dirty="0" smtClean="0">
                <a:solidFill>
                  <a:schemeClr val="tx1"/>
                </a:solidFill>
                <a:latin typeface="Arial" panose="020B0604020202020204" pitchFamily="34" charset="0"/>
                <a:cs typeface="Arial" panose="020B0604020202020204" pitchFamily="34" charset="0"/>
              </a:rPr>
              <a:t> Среднее значение за 3 года равно среднему арифметическому: (10+12+8)/3=10 млн руб.</a:t>
            </a:r>
          </a:p>
          <a:p>
            <a:pPr algn="just"/>
            <a:r>
              <a:rPr lang="ru-RU" sz="1200" dirty="0" smtClean="0">
                <a:solidFill>
                  <a:schemeClr val="tx1"/>
                </a:solidFill>
                <a:latin typeface="Arial" panose="020B0604020202020204" pitchFamily="34" charset="0"/>
                <a:cs typeface="Arial" panose="020B0604020202020204" pitchFamily="34" charset="0"/>
              </a:rPr>
              <a:t>Данное значение должно быть больше или равно минимальному значению критерия.</a:t>
            </a:r>
          </a:p>
          <a:p>
            <a:pPr algn="just"/>
            <a:r>
              <a:rPr lang="ru-RU" sz="1200" dirty="0" smtClean="0">
                <a:solidFill>
                  <a:schemeClr val="tx1"/>
                </a:solidFill>
                <a:latin typeface="Arial" panose="020B0604020202020204" pitchFamily="34" charset="0"/>
                <a:cs typeface="Arial" panose="020B0604020202020204" pitchFamily="34" charset="0"/>
              </a:rPr>
              <a:t>Таким образом, значимость этого показателя согласно графе 5 таблицы раздела </a:t>
            </a:r>
            <a:r>
              <a:rPr lang="en-US" sz="1200" dirty="0" smtClean="0">
                <a:solidFill>
                  <a:schemeClr val="tx1"/>
                </a:solidFill>
                <a:latin typeface="Arial" panose="020B0604020202020204" pitchFamily="34" charset="0"/>
                <a:cs typeface="Arial" panose="020B0604020202020204" pitchFamily="34" charset="0"/>
              </a:rPr>
              <a:t>III</a:t>
            </a:r>
            <a:r>
              <a:rPr lang="ru-RU" sz="1200" dirty="0" smtClean="0">
                <a:solidFill>
                  <a:schemeClr val="tx1"/>
                </a:solidFill>
                <a:latin typeface="Arial" panose="020B0604020202020204" pitchFamily="34" charset="0"/>
                <a:cs typeface="Arial" panose="020B0604020202020204" pitchFamily="34" charset="0"/>
              </a:rPr>
              <a:t> заявления равна 30.</a:t>
            </a:r>
          </a:p>
          <a:p>
            <a:pPr algn="just"/>
            <a:r>
              <a:rPr lang="ru-RU" sz="1200" dirty="0" smtClean="0">
                <a:solidFill>
                  <a:schemeClr val="tx1"/>
                </a:solidFill>
                <a:latin typeface="Arial" panose="020B0604020202020204" pitchFamily="34" charset="0"/>
                <a:cs typeface="Arial" panose="020B0604020202020204" pitchFamily="34" charset="0"/>
              </a:rPr>
              <a:t>Данные расчета сведены в нижеприведенную таблицу:</a:t>
            </a:r>
          </a:p>
          <a:p>
            <a:pPr algn="just"/>
            <a:endParaRPr lang="ru-RU" sz="1200" dirty="0">
              <a:solidFill>
                <a:schemeClr val="tx1"/>
              </a:solidFill>
              <a:latin typeface="Arial" panose="020B0604020202020204" pitchFamily="34" charset="0"/>
              <a:cs typeface="Arial" panose="020B0604020202020204" pitchFamily="34" charset="0"/>
            </a:endParaRPr>
          </a:p>
          <a:p>
            <a:pPr algn="just"/>
            <a:endParaRPr lang="ru-RU" sz="1200" dirty="0">
              <a:solidFill>
                <a:schemeClr val="tx1"/>
              </a:solidFill>
              <a:latin typeface="Arial" panose="020B0604020202020204" pitchFamily="34" charset="0"/>
              <a:cs typeface="Arial" panose="020B0604020202020204" pitchFamily="34" charset="0"/>
            </a:endParaRPr>
          </a:p>
        </p:txBody>
      </p:sp>
      <p:sp>
        <p:nvSpPr>
          <p:cNvPr id="12" name="Прямоугольная выноска 11"/>
          <p:cNvSpPr/>
          <p:nvPr/>
        </p:nvSpPr>
        <p:spPr>
          <a:xfrm>
            <a:off x="1684717" y="3391301"/>
            <a:ext cx="5429250" cy="875509"/>
          </a:xfrm>
          <a:prstGeom prst="wedgeRectCallout">
            <a:avLst>
              <a:gd name="adj1" fmla="val 5151"/>
              <a:gd name="adj2" fmla="val -9682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1. Размер чистых активов (</a:t>
            </a:r>
            <a:r>
              <a:rPr lang="ru-RU" sz="1200" dirty="0" err="1">
                <a:solidFill>
                  <a:schemeClr val="tx1"/>
                </a:solidFill>
                <a:latin typeface="Arial" panose="020B0604020202020204" pitchFamily="34" charset="0"/>
                <a:cs typeface="Arial" panose="020B0604020202020204" pitchFamily="34" charset="0"/>
              </a:rPr>
              <a:t>Кча</a:t>
            </a:r>
            <a:r>
              <a:rPr lang="ru-RU" sz="1200" dirty="0">
                <a:solidFill>
                  <a:schemeClr val="tx1"/>
                </a:solidFill>
                <a:latin typeface="Arial" panose="020B0604020202020204" pitchFamily="34" charset="0"/>
                <a:cs typeface="Arial" panose="020B0604020202020204" pitchFamily="34" charset="0"/>
              </a:rPr>
              <a:t>) рассчитывается по следующей формуле:</a:t>
            </a:r>
          </a:p>
          <a:p>
            <a:pPr algn="ctr"/>
            <a:r>
              <a:rPr lang="ru-RU" sz="1200" dirty="0" err="1">
                <a:solidFill>
                  <a:schemeClr val="tx1"/>
                </a:solidFill>
                <a:latin typeface="Arial" panose="020B0604020202020204" pitchFamily="34" charset="0"/>
                <a:cs typeface="Arial" panose="020B0604020202020204" pitchFamily="34" charset="0"/>
              </a:rPr>
              <a:t>Кча</a:t>
            </a:r>
            <a:r>
              <a:rPr lang="ru-RU" sz="1200" dirty="0">
                <a:solidFill>
                  <a:schemeClr val="tx1"/>
                </a:solidFill>
                <a:latin typeface="Arial" panose="020B0604020202020204" pitchFamily="34" charset="0"/>
                <a:cs typeface="Arial" panose="020B0604020202020204" pitchFamily="34" charset="0"/>
              </a:rPr>
              <a:t> = </a:t>
            </a:r>
            <a:r>
              <a:rPr lang="ru-RU" sz="1200" dirty="0" smtClean="0">
                <a:solidFill>
                  <a:schemeClr val="tx1"/>
                </a:solidFill>
                <a:latin typeface="Arial" panose="020B0604020202020204" pitchFamily="34" charset="0"/>
                <a:cs typeface="Arial" panose="020B0604020202020204" pitchFamily="34" charset="0"/>
              </a:rPr>
              <a:t>стр.3600,</a:t>
            </a:r>
          </a:p>
          <a:p>
            <a:pPr algn="just"/>
            <a:r>
              <a:rPr lang="ru-RU" sz="1200" dirty="0" smtClean="0">
                <a:solidFill>
                  <a:schemeClr val="tx1"/>
                </a:solidFill>
                <a:latin typeface="Arial" panose="020B0604020202020204" pitchFamily="34" charset="0"/>
                <a:cs typeface="Arial" panose="020B0604020202020204" pitchFamily="34" charset="0"/>
              </a:rPr>
              <a:t>где 3600 - код строки </a:t>
            </a:r>
            <a:r>
              <a:rPr lang="ru-RU" sz="1200" dirty="0">
                <a:solidFill>
                  <a:schemeClr val="tx1"/>
                </a:solidFill>
                <a:latin typeface="Arial" panose="020B0604020202020204" pitchFamily="34" charset="0"/>
                <a:cs typeface="Arial" panose="020B0604020202020204" pitchFamily="34" charset="0"/>
              </a:rPr>
              <a:t>формы </a:t>
            </a:r>
            <a:r>
              <a:rPr lang="ru-RU" sz="1200" dirty="0" smtClean="0">
                <a:solidFill>
                  <a:schemeClr val="tx1"/>
                </a:solidFill>
                <a:latin typeface="Arial" panose="020B0604020202020204" pitchFamily="34" charset="0"/>
                <a:cs typeface="Arial" panose="020B0604020202020204" pitchFamily="34" charset="0"/>
              </a:rPr>
              <a:t>отчета </a:t>
            </a:r>
            <a:r>
              <a:rPr lang="ru-RU" sz="1200" dirty="0">
                <a:solidFill>
                  <a:schemeClr val="tx1"/>
                </a:solidFill>
                <a:latin typeface="Arial" panose="020B0604020202020204" pitchFamily="34" charset="0"/>
                <a:cs typeface="Arial" panose="020B0604020202020204" pitchFamily="34" charset="0"/>
              </a:rPr>
              <a:t>об изменениях </a:t>
            </a:r>
            <a:r>
              <a:rPr lang="ru-RU" sz="1200" dirty="0" smtClean="0">
                <a:solidFill>
                  <a:schemeClr val="tx1"/>
                </a:solidFill>
                <a:latin typeface="Arial" panose="020B0604020202020204" pitchFamily="34" charset="0"/>
                <a:cs typeface="Arial" panose="020B0604020202020204" pitchFamily="34" charset="0"/>
              </a:rPr>
              <a:t>капитала, утв. </a:t>
            </a:r>
            <a:r>
              <a:rPr lang="ru-RU" sz="1200" dirty="0">
                <a:solidFill>
                  <a:schemeClr val="tx1"/>
                </a:solidFill>
                <a:latin typeface="Arial" panose="020B0604020202020204" pitchFamily="34" charset="0"/>
                <a:cs typeface="Arial" panose="020B0604020202020204" pitchFamily="34" charset="0"/>
              </a:rPr>
              <a:t>приказом </a:t>
            </a:r>
            <a:r>
              <a:rPr lang="ru-RU" sz="1200" dirty="0" smtClean="0">
                <a:solidFill>
                  <a:schemeClr val="tx1"/>
                </a:solidFill>
                <a:latin typeface="Arial" panose="020B0604020202020204" pitchFamily="34" charset="0"/>
                <a:cs typeface="Arial" panose="020B0604020202020204" pitchFamily="34" charset="0"/>
              </a:rPr>
              <a:t>Минфина РФ </a:t>
            </a:r>
            <a:r>
              <a:rPr lang="ru-RU" sz="1200" dirty="0">
                <a:solidFill>
                  <a:schemeClr val="tx1"/>
                </a:solidFill>
                <a:latin typeface="Arial" panose="020B0604020202020204" pitchFamily="34" charset="0"/>
                <a:cs typeface="Arial" panose="020B0604020202020204" pitchFamily="34" charset="0"/>
              </a:rPr>
              <a:t>от </a:t>
            </a:r>
            <a:r>
              <a:rPr lang="ru-RU" sz="1200" dirty="0" smtClean="0">
                <a:solidFill>
                  <a:schemeClr val="tx1"/>
                </a:solidFill>
                <a:latin typeface="Arial" panose="020B0604020202020204" pitchFamily="34" charset="0"/>
                <a:cs typeface="Arial" panose="020B0604020202020204" pitchFamily="34" charset="0"/>
              </a:rPr>
              <a:t>02.07.2010 </a:t>
            </a:r>
            <a:r>
              <a:rPr lang="ru-RU" sz="1200" dirty="0">
                <a:solidFill>
                  <a:schemeClr val="tx1"/>
                </a:solidFill>
                <a:latin typeface="Arial" panose="020B0604020202020204" pitchFamily="34" charset="0"/>
                <a:cs typeface="Arial" panose="020B0604020202020204" pitchFamily="34" charset="0"/>
              </a:rPr>
              <a:t>г. № </a:t>
            </a:r>
            <a:r>
              <a:rPr lang="ru-RU" sz="1200" dirty="0" smtClean="0">
                <a:solidFill>
                  <a:schemeClr val="tx1"/>
                </a:solidFill>
                <a:latin typeface="Arial" panose="020B0604020202020204" pitchFamily="34" charset="0"/>
                <a:cs typeface="Arial" panose="020B0604020202020204" pitchFamily="34" charset="0"/>
              </a:rPr>
              <a:t>66н.</a:t>
            </a:r>
            <a:endParaRPr lang="ru-RU" sz="1200" dirty="0">
              <a:solidFill>
                <a:schemeClr val="tx1"/>
              </a:solidFill>
              <a:latin typeface="Arial" panose="020B0604020202020204" pitchFamily="34" charset="0"/>
              <a:cs typeface="Arial" panose="020B0604020202020204" pitchFamily="34" charset="0"/>
            </a:endParaRPr>
          </a:p>
        </p:txBody>
      </p:sp>
      <p:sp>
        <p:nvSpPr>
          <p:cNvPr id="16" name="Прямоугольная выноска 15"/>
          <p:cNvSpPr/>
          <p:nvPr/>
        </p:nvSpPr>
        <p:spPr>
          <a:xfrm>
            <a:off x="1676400" y="4591451"/>
            <a:ext cx="5429250" cy="1043792"/>
          </a:xfrm>
          <a:prstGeom prst="wedgeRectCallout">
            <a:avLst>
              <a:gd name="adj1" fmla="val 5151"/>
              <a:gd name="adj2" fmla="val -9682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5. Коэффициент общей (текущей) ликвидности (Кол) рассчитывается по следующей формуле:</a:t>
            </a:r>
          </a:p>
          <a:p>
            <a:pPr algn="ctr"/>
            <a:r>
              <a:rPr lang="ru-RU" sz="1200" dirty="0">
                <a:solidFill>
                  <a:schemeClr val="tx1"/>
                </a:solidFill>
                <a:latin typeface="Arial" panose="020B0604020202020204" pitchFamily="34" charset="0"/>
                <a:cs typeface="Arial" panose="020B0604020202020204" pitchFamily="34" charset="0"/>
              </a:rPr>
              <a:t>Кол=  (стр.1200)/(стр.1500</a:t>
            </a:r>
            <a:r>
              <a:rPr lang="ru-RU" sz="1200" dirty="0" smtClean="0">
                <a:solidFill>
                  <a:schemeClr val="tx1"/>
                </a:solidFill>
                <a:latin typeface="Arial" panose="020B0604020202020204" pitchFamily="34" charset="0"/>
                <a:cs typeface="Arial" panose="020B0604020202020204" pitchFamily="34" charset="0"/>
              </a:rPr>
              <a:t>),</a:t>
            </a:r>
          </a:p>
          <a:p>
            <a:pPr algn="just"/>
            <a:r>
              <a:rPr lang="ru-RU" sz="1200" dirty="0" smtClean="0">
                <a:solidFill>
                  <a:schemeClr val="tx1"/>
                </a:solidFill>
                <a:latin typeface="Arial" panose="020B0604020202020204" pitchFamily="34" charset="0"/>
                <a:cs typeface="Arial" panose="020B0604020202020204" pitchFamily="34" charset="0"/>
              </a:rPr>
              <a:t>где 1200, 1500 - коды строк формы бухгалтерского баланса, утв. приказом Минфина РФ от 02.07.2010 г. № 66н.</a:t>
            </a:r>
            <a:endParaRPr lang="ru-RU" sz="1200" dirty="0">
              <a:solidFill>
                <a:schemeClr val="tx1"/>
              </a:solidFill>
              <a:latin typeface="Arial" panose="020B0604020202020204" pitchFamily="34" charset="0"/>
              <a:cs typeface="Arial" panose="020B0604020202020204" pitchFamily="34" charset="0"/>
            </a:endParaRPr>
          </a:p>
        </p:txBody>
      </p:sp>
      <p:sp>
        <p:nvSpPr>
          <p:cNvPr id="15" name="Прямоугольная выноска 14"/>
          <p:cNvSpPr/>
          <p:nvPr/>
        </p:nvSpPr>
        <p:spPr>
          <a:xfrm>
            <a:off x="1676400" y="4267601"/>
            <a:ext cx="5429250" cy="1068651"/>
          </a:xfrm>
          <a:prstGeom prst="wedgeRectCallout">
            <a:avLst>
              <a:gd name="adj1" fmla="val 5151"/>
              <a:gd name="adj2" fmla="val -9682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4. Коэффициент автономии (Ка) рассчитывается по следующей формуле:</a:t>
            </a:r>
          </a:p>
          <a:p>
            <a:pPr algn="ctr"/>
            <a:r>
              <a:rPr lang="ru-RU" sz="1200" dirty="0">
                <a:solidFill>
                  <a:schemeClr val="tx1"/>
                </a:solidFill>
                <a:latin typeface="Arial" panose="020B0604020202020204" pitchFamily="34" charset="0"/>
                <a:cs typeface="Arial" panose="020B0604020202020204" pitchFamily="34" charset="0"/>
              </a:rPr>
              <a:t>Ка=(стр.1300)/(стр.1700</a:t>
            </a:r>
            <a:r>
              <a:rPr lang="ru-RU" sz="1200" dirty="0" smtClean="0">
                <a:solidFill>
                  <a:schemeClr val="tx1"/>
                </a:solidFill>
                <a:latin typeface="Arial" panose="020B0604020202020204" pitchFamily="34" charset="0"/>
                <a:cs typeface="Arial" panose="020B0604020202020204" pitchFamily="34" charset="0"/>
              </a:rPr>
              <a:t>),</a:t>
            </a:r>
          </a:p>
          <a:p>
            <a:pPr algn="just"/>
            <a:r>
              <a:rPr lang="ru-RU" sz="1200" dirty="0" smtClean="0">
                <a:solidFill>
                  <a:schemeClr val="tx1"/>
                </a:solidFill>
                <a:latin typeface="Arial" panose="020B0604020202020204" pitchFamily="34" charset="0"/>
                <a:cs typeface="Arial" panose="020B0604020202020204" pitchFamily="34" charset="0"/>
              </a:rPr>
              <a:t>где 1300, 1700 - коды строк формы бухгалтерского баланса, утв. приказом Минфина РФ от 02.07.2010 г. № 66н.</a:t>
            </a:r>
            <a:endParaRPr lang="ru-RU" sz="1200" dirty="0">
              <a:solidFill>
                <a:schemeClr val="tx1"/>
              </a:solidFill>
              <a:latin typeface="Arial" panose="020B0604020202020204" pitchFamily="34" charset="0"/>
              <a:cs typeface="Arial" panose="020B0604020202020204" pitchFamily="34" charset="0"/>
            </a:endParaRPr>
          </a:p>
        </p:txBody>
      </p:sp>
      <p:sp>
        <p:nvSpPr>
          <p:cNvPr id="14" name="Прямоугольная выноска 13"/>
          <p:cNvSpPr/>
          <p:nvPr/>
        </p:nvSpPr>
        <p:spPr>
          <a:xfrm>
            <a:off x="1685925" y="4000901"/>
            <a:ext cx="5429250" cy="1036360"/>
          </a:xfrm>
          <a:prstGeom prst="wedgeRectCallout">
            <a:avLst>
              <a:gd name="adj1" fmla="val 5151"/>
              <a:gd name="adj2" fmla="val -9682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3. Остаточная стоимость основных средств (Кос) рассчитывается  по следующей формуле:</a:t>
            </a:r>
          </a:p>
          <a:p>
            <a:pPr algn="ctr"/>
            <a:r>
              <a:rPr lang="ru-RU" sz="1200" dirty="0">
                <a:solidFill>
                  <a:schemeClr val="tx1"/>
                </a:solidFill>
                <a:latin typeface="Arial" panose="020B0604020202020204" pitchFamily="34" charset="0"/>
                <a:cs typeface="Arial" panose="020B0604020202020204" pitchFamily="34" charset="0"/>
              </a:rPr>
              <a:t>Кос= </a:t>
            </a:r>
            <a:r>
              <a:rPr lang="ru-RU" sz="1200" dirty="0" smtClean="0">
                <a:solidFill>
                  <a:schemeClr val="tx1"/>
                </a:solidFill>
                <a:latin typeface="Arial" panose="020B0604020202020204" pitchFamily="34" charset="0"/>
                <a:cs typeface="Arial" panose="020B0604020202020204" pitchFamily="34" charset="0"/>
              </a:rPr>
              <a:t>стр.1150,</a:t>
            </a:r>
          </a:p>
          <a:p>
            <a:pPr algn="just"/>
            <a:r>
              <a:rPr lang="ru-RU" sz="1200" dirty="0" smtClean="0">
                <a:solidFill>
                  <a:schemeClr val="tx1"/>
                </a:solidFill>
                <a:latin typeface="Arial" panose="020B0604020202020204" pitchFamily="34" charset="0"/>
                <a:cs typeface="Arial" panose="020B0604020202020204" pitchFamily="34" charset="0"/>
              </a:rPr>
              <a:t>где 1150 - код строки формы бухгалтерского баланса, утв. приказом Минфина РФ от 02.07.2010 г. № 66н.</a:t>
            </a:r>
            <a:endParaRPr lang="ru-RU" sz="1200" dirty="0">
              <a:solidFill>
                <a:schemeClr val="tx1"/>
              </a:solidFill>
              <a:latin typeface="Arial" panose="020B0604020202020204" pitchFamily="34" charset="0"/>
              <a:cs typeface="Arial" panose="020B0604020202020204" pitchFamily="34" charset="0"/>
            </a:endParaRPr>
          </a:p>
        </p:txBody>
      </p:sp>
      <p:sp>
        <p:nvSpPr>
          <p:cNvPr id="4" name="Скругленная прямоугольная выноска 3"/>
          <p:cNvSpPr/>
          <p:nvPr/>
        </p:nvSpPr>
        <p:spPr>
          <a:xfrm>
            <a:off x="718561" y="3690292"/>
            <a:ext cx="7541777" cy="2349579"/>
          </a:xfrm>
          <a:prstGeom prst="wedgeRoundRectCallout">
            <a:avLst>
              <a:gd name="adj1" fmla="val 33244"/>
              <a:gd name="adj2" fmla="val 64246"/>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algn="just"/>
            <a:r>
              <a:rPr lang="ru-RU" sz="1100" u="sng" dirty="0" smtClean="0">
                <a:solidFill>
                  <a:schemeClr val="tx1"/>
                </a:solidFill>
                <a:latin typeface="Calibri" panose="020F0502020204030204" pitchFamily="34" charset="0"/>
                <a:cs typeface="Calibri" panose="020F0502020204030204" pitchFamily="34" charset="0"/>
              </a:rPr>
              <a:t>Пункт 8 статьи 384 проекта ФЗ РФ «О таможенном регулировании»</a:t>
            </a:r>
          </a:p>
          <a:p>
            <a:pPr algn="just"/>
            <a:r>
              <a:rPr lang="ru-RU" sz="1100" dirty="0" smtClean="0">
                <a:solidFill>
                  <a:schemeClr val="tx1"/>
                </a:solidFill>
                <a:latin typeface="Calibri" panose="020F0502020204030204" pitchFamily="34" charset="0"/>
                <a:cs typeface="Calibri" panose="020F0502020204030204" pitchFamily="34" charset="0"/>
              </a:rPr>
              <a:t>В </a:t>
            </a:r>
            <a:r>
              <a:rPr lang="ru-RU" sz="1100" dirty="0">
                <a:solidFill>
                  <a:schemeClr val="tx1"/>
                </a:solidFill>
                <a:latin typeface="Calibri" panose="020F0502020204030204" pitchFamily="34" charset="0"/>
                <a:cs typeface="Calibri" panose="020F0502020204030204" pitchFamily="34" charset="0"/>
              </a:rPr>
              <a:t>случае, </a:t>
            </a:r>
            <a:r>
              <a:rPr lang="ru-RU" sz="1100" b="1" dirty="0">
                <a:solidFill>
                  <a:schemeClr val="tx1"/>
                </a:solidFill>
                <a:latin typeface="Calibri" panose="020F0502020204030204" pitchFamily="34" charset="0"/>
                <a:cs typeface="Calibri" panose="020F0502020204030204" pitchFamily="34" charset="0"/>
              </a:rPr>
              <a:t>если финансовая устойчивость </a:t>
            </a:r>
            <a:r>
              <a:rPr lang="ru-RU" sz="1100" dirty="0">
                <a:solidFill>
                  <a:schemeClr val="tx1"/>
                </a:solidFill>
                <a:latin typeface="Calibri" panose="020F0502020204030204" pitchFamily="34" charset="0"/>
                <a:cs typeface="Calibri" panose="020F0502020204030204" pitchFamily="34" charset="0"/>
              </a:rPr>
              <a:t>юридического лица, осуществляющего деятельность по производству товаров и (или) экспортирующего товары, </a:t>
            </a:r>
            <a:r>
              <a:rPr lang="ru-RU" sz="1100" b="1" dirty="0">
                <a:solidFill>
                  <a:schemeClr val="tx1"/>
                </a:solidFill>
                <a:latin typeface="Calibri" panose="020F0502020204030204" pitchFamily="34" charset="0"/>
                <a:cs typeface="Calibri" panose="020F0502020204030204" pitchFamily="34" charset="0"/>
              </a:rPr>
              <a:t>не соответствует значению</a:t>
            </a:r>
            <a:r>
              <a:rPr lang="ru-RU" sz="1100" dirty="0">
                <a:solidFill>
                  <a:schemeClr val="tx1"/>
                </a:solidFill>
                <a:latin typeface="Calibri" panose="020F0502020204030204" pitchFamily="34" charset="0"/>
                <a:cs typeface="Calibri" panose="020F0502020204030204" pitchFamily="34" charset="0"/>
              </a:rPr>
              <a:t>, определенному в соответствии с пунктом 7 статьи 433 Кодекса Союза, то </a:t>
            </a:r>
            <a:r>
              <a:rPr lang="ru-RU" sz="1100" b="1" dirty="0">
                <a:solidFill>
                  <a:schemeClr val="tx1"/>
                </a:solidFill>
                <a:latin typeface="Calibri" panose="020F0502020204030204" pitchFamily="34" charset="0"/>
                <a:cs typeface="Calibri" panose="020F0502020204030204" pitchFamily="34" charset="0"/>
              </a:rPr>
              <a:t>условием включения </a:t>
            </a:r>
            <a:r>
              <a:rPr lang="ru-RU" sz="1100" dirty="0">
                <a:solidFill>
                  <a:schemeClr val="tx1"/>
                </a:solidFill>
                <a:latin typeface="Calibri" panose="020F0502020204030204" pitchFamily="34" charset="0"/>
                <a:cs typeface="Calibri" panose="020F0502020204030204" pitchFamily="34" charset="0"/>
              </a:rPr>
              <a:t>такого юридического лица в реестр уполномоченных экономических операторов </a:t>
            </a:r>
            <a:r>
              <a:rPr lang="ru-RU" sz="1100" b="1" dirty="0">
                <a:solidFill>
                  <a:schemeClr val="tx1"/>
                </a:solidFill>
                <a:latin typeface="Calibri" panose="020F0502020204030204" pitchFamily="34" charset="0"/>
                <a:cs typeface="Calibri" panose="020F0502020204030204" pitchFamily="34" charset="0"/>
              </a:rPr>
              <a:t>с выдачей свидетельства второго типа </a:t>
            </a:r>
            <a:r>
              <a:rPr lang="ru-RU" sz="1100" dirty="0">
                <a:solidFill>
                  <a:schemeClr val="tx1"/>
                </a:solidFill>
                <a:latin typeface="Calibri" panose="020F0502020204030204" pitchFamily="34" charset="0"/>
                <a:cs typeface="Calibri" panose="020F0502020204030204" pitchFamily="34" charset="0"/>
              </a:rPr>
              <a:t>является предоставление </a:t>
            </a:r>
            <a:r>
              <a:rPr lang="ru-RU" sz="1100" b="1" dirty="0">
                <a:solidFill>
                  <a:schemeClr val="tx1"/>
                </a:solidFill>
                <a:latin typeface="Calibri" panose="020F0502020204030204" pitchFamily="34" charset="0"/>
                <a:cs typeface="Calibri" panose="020F0502020204030204" pitchFamily="34" charset="0"/>
              </a:rPr>
              <a:t>обеспечения</a:t>
            </a:r>
            <a:r>
              <a:rPr lang="ru-RU" sz="1100" dirty="0">
                <a:solidFill>
                  <a:schemeClr val="tx1"/>
                </a:solidFill>
                <a:latin typeface="Calibri" panose="020F0502020204030204" pitchFamily="34" charset="0"/>
                <a:cs typeface="Calibri" panose="020F0502020204030204" pitchFamily="34" charset="0"/>
              </a:rPr>
              <a:t> исполнения обязанностей уполномоченного экономического оператора </a:t>
            </a:r>
            <a:r>
              <a:rPr lang="ru-RU" sz="1100" b="1" dirty="0">
                <a:solidFill>
                  <a:schemeClr val="tx1"/>
                </a:solidFill>
                <a:latin typeface="Calibri" panose="020F0502020204030204" pitchFamily="34" charset="0"/>
                <a:cs typeface="Calibri" panose="020F0502020204030204" pitchFamily="34" charset="0"/>
              </a:rPr>
              <a:t>в размере</a:t>
            </a:r>
            <a:r>
              <a:rPr lang="ru-RU" sz="1100" dirty="0">
                <a:solidFill>
                  <a:schemeClr val="tx1"/>
                </a:solidFill>
                <a:latin typeface="Calibri" panose="020F0502020204030204" pitchFamily="34" charset="0"/>
                <a:cs typeface="Calibri" panose="020F0502020204030204" pitchFamily="34" charset="0"/>
              </a:rPr>
              <a:t>, эквивалентном </a:t>
            </a:r>
            <a:r>
              <a:rPr lang="ru-RU" sz="1100" b="1" dirty="0">
                <a:solidFill>
                  <a:schemeClr val="tx1"/>
                </a:solidFill>
                <a:latin typeface="Calibri" panose="020F0502020204030204" pitchFamily="34" charset="0"/>
                <a:cs typeface="Calibri" panose="020F0502020204030204" pitchFamily="34" charset="0"/>
              </a:rPr>
              <a:t>не менее чем 150 тысячам евро </a:t>
            </a:r>
            <a:r>
              <a:rPr lang="ru-RU" sz="1100" dirty="0">
                <a:solidFill>
                  <a:schemeClr val="tx1"/>
                </a:solidFill>
                <a:latin typeface="Calibri" panose="020F0502020204030204" pitchFamily="34" charset="0"/>
                <a:cs typeface="Calibri" panose="020F0502020204030204" pitchFamily="34" charset="0"/>
              </a:rPr>
              <a:t>по курсу валют, действующему на день регистрации таможенным органом заявления, и соблюдение одного из следующих условий:</a:t>
            </a:r>
          </a:p>
          <a:p>
            <a:pPr algn="just"/>
            <a:r>
              <a:rPr lang="ru-RU" sz="1100" dirty="0" smtClean="0">
                <a:solidFill>
                  <a:schemeClr val="tx1"/>
                </a:solidFill>
                <a:latin typeface="Calibri" panose="020F0502020204030204" pitchFamily="34" charset="0"/>
                <a:cs typeface="Calibri" panose="020F0502020204030204" pitchFamily="34" charset="0"/>
              </a:rPr>
              <a:t>      основным </a:t>
            </a:r>
            <a:r>
              <a:rPr lang="ru-RU" sz="1100" dirty="0">
                <a:solidFill>
                  <a:schemeClr val="tx1"/>
                </a:solidFill>
                <a:latin typeface="Calibri" panose="020F0502020204030204" pitchFamily="34" charset="0"/>
                <a:cs typeface="Calibri" panose="020F0502020204030204" pitchFamily="34" charset="0"/>
              </a:rPr>
              <a:t>видом деятельности юридического лица является производство автотранспортных средств, прицепов и полуприцепов в количестве не менее 10 000 штук ежегодно;</a:t>
            </a:r>
          </a:p>
          <a:p>
            <a:pPr algn="just"/>
            <a:r>
              <a:rPr lang="ru-RU" sz="1100" dirty="0" smtClean="0">
                <a:solidFill>
                  <a:schemeClr val="tx1"/>
                </a:solidFill>
                <a:latin typeface="Calibri" panose="020F0502020204030204" pitchFamily="34" charset="0"/>
                <a:cs typeface="Calibri" panose="020F0502020204030204" pitchFamily="34" charset="0"/>
              </a:rPr>
              <a:t>      основным </a:t>
            </a:r>
            <a:r>
              <a:rPr lang="ru-RU" sz="1100" dirty="0">
                <a:solidFill>
                  <a:schemeClr val="tx1"/>
                </a:solidFill>
                <a:latin typeface="Calibri" panose="020F0502020204030204" pitchFamily="34" charset="0"/>
                <a:cs typeface="Calibri" panose="020F0502020204030204" pitchFamily="34" charset="0"/>
              </a:rPr>
              <a:t>видом деятельности юридического лица является деятельность, показатели и критерии которой соответствуют значениям, установленным Правительством Российской Федерации.</a:t>
            </a:r>
          </a:p>
        </p:txBody>
      </p:sp>
      <p:sp>
        <p:nvSpPr>
          <p:cNvPr id="13" name="Прямоугольная выноска 12"/>
          <p:cNvSpPr/>
          <p:nvPr/>
        </p:nvSpPr>
        <p:spPr>
          <a:xfrm>
            <a:off x="1676400" y="3753251"/>
            <a:ext cx="5429250" cy="1036779"/>
          </a:xfrm>
          <a:prstGeom prst="wedgeRectCallout">
            <a:avLst>
              <a:gd name="adj1" fmla="val 5151"/>
              <a:gd name="adj2" fmla="val -9682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2</a:t>
            </a:r>
            <a:r>
              <a:rPr lang="ru-RU" sz="1200" dirty="0">
                <a:solidFill>
                  <a:schemeClr val="tx1"/>
                </a:solidFill>
                <a:latin typeface="Arial" panose="020B0604020202020204" pitchFamily="34" charset="0"/>
                <a:cs typeface="Arial" panose="020B0604020202020204" pitchFamily="34" charset="0"/>
              </a:rPr>
              <a:t>. Размер уставного капитала (Кук) рассчитывается по следующей формуле:</a:t>
            </a:r>
          </a:p>
          <a:p>
            <a:pPr algn="ctr"/>
            <a:r>
              <a:rPr lang="ru-RU" sz="1200" dirty="0">
                <a:solidFill>
                  <a:schemeClr val="tx1"/>
                </a:solidFill>
                <a:latin typeface="Arial" panose="020B0604020202020204" pitchFamily="34" charset="0"/>
                <a:cs typeface="Arial" panose="020B0604020202020204" pitchFamily="34" charset="0"/>
              </a:rPr>
              <a:t>Кук = </a:t>
            </a:r>
            <a:r>
              <a:rPr lang="ru-RU" sz="1200" dirty="0" smtClean="0">
                <a:solidFill>
                  <a:schemeClr val="tx1"/>
                </a:solidFill>
                <a:latin typeface="Arial" panose="020B0604020202020204" pitchFamily="34" charset="0"/>
                <a:cs typeface="Arial" panose="020B0604020202020204" pitchFamily="34" charset="0"/>
              </a:rPr>
              <a:t>стр.1310,</a:t>
            </a:r>
          </a:p>
          <a:p>
            <a:pPr algn="just"/>
            <a:r>
              <a:rPr lang="ru-RU" sz="1200" dirty="0" smtClean="0">
                <a:solidFill>
                  <a:schemeClr val="tx1"/>
                </a:solidFill>
                <a:latin typeface="Arial" panose="020B0604020202020204" pitchFamily="34" charset="0"/>
                <a:cs typeface="Arial" panose="020B0604020202020204" pitchFamily="34" charset="0"/>
              </a:rPr>
              <a:t>где 1310 - код строки </a:t>
            </a:r>
            <a:r>
              <a:rPr lang="ru-RU" sz="1200" dirty="0">
                <a:solidFill>
                  <a:schemeClr val="tx1"/>
                </a:solidFill>
                <a:latin typeface="Arial" panose="020B0604020202020204" pitchFamily="34" charset="0"/>
                <a:cs typeface="Arial" panose="020B0604020202020204" pitchFamily="34" charset="0"/>
              </a:rPr>
              <a:t>формы бухгалтерского </a:t>
            </a:r>
            <a:r>
              <a:rPr lang="ru-RU" sz="1200" dirty="0" smtClean="0">
                <a:solidFill>
                  <a:schemeClr val="tx1"/>
                </a:solidFill>
                <a:latin typeface="Arial" panose="020B0604020202020204" pitchFamily="34" charset="0"/>
                <a:cs typeface="Arial" panose="020B0604020202020204" pitchFamily="34" charset="0"/>
              </a:rPr>
              <a:t>баланса, утв. </a:t>
            </a:r>
            <a:r>
              <a:rPr lang="ru-RU" sz="1200" dirty="0">
                <a:solidFill>
                  <a:schemeClr val="tx1"/>
                </a:solidFill>
                <a:latin typeface="Arial" panose="020B0604020202020204" pitchFamily="34" charset="0"/>
                <a:cs typeface="Arial" panose="020B0604020202020204" pitchFamily="34" charset="0"/>
              </a:rPr>
              <a:t>приказом </a:t>
            </a:r>
            <a:r>
              <a:rPr lang="ru-RU" sz="1200" dirty="0" smtClean="0">
                <a:solidFill>
                  <a:schemeClr val="tx1"/>
                </a:solidFill>
                <a:latin typeface="Arial" panose="020B0604020202020204" pitchFamily="34" charset="0"/>
                <a:cs typeface="Arial" panose="020B0604020202020204" pitchFamily="34" charset="0"/>
              </a:rPr>
              <a:t>Минфина РФ </a:t>
            </a:r>
            <a:r>
              <a:rPr lang="ru-RU" sz="1200" dirty="0">
                <a:solidFill>
                  <a:schemeClr val="tx1"/>
                </a:solidFill>
                <a:latin typeface="Arial" panose="020B0604020202020204" pitchFamily="34" charset="0"/>
                <a:cs typeface="Arial" panose="020B0604020202020204" pitchFamily="34" charset="0"/>
              </a:rPr>
              <a:t>от </a:t>
            </a:r>
            <a:r>
              <a:rPr lang="ru-RU" sz="1200" dirty="0" smtClean="0">
                <a:solidFill>
                  <a:schemeClr val="tx1"/>
                </a:solidFill>
                <a:latin typeface="Arial" panose="020B0604020202020204" pitchFamily="34" charset="0"/>
                <a:cs typeface="Arial" panose="020B0604020202020204" pitchFamily="34" charset="0"/>
              </a:rPr>
              <a:t>02.07.2010 </a:t>
            </a:r>
            <a:r>
              <a:rPr lang="ru-RU" sz="1200" dirty="0">
                <a:solidFill>
                  <a:schemeClr val="tx1"/>
                </a:solidFill>
                <a:latin typeface="Arial" panose="020B0604020202020204" pitchFamily="34" charset="0"/>
                <a:cs typeface="Arial" panose="020B0604020202020204" pitchFamily="34" charset="0"/>
              </a:rPr>
              <a:t>г. № </a:t>
            </a:r>
            <a:r>
              <a:rPr lang="ru-RU" sz="1200" dirty="0" smtClean="0">
                <a:solidFill>
                  <a:schemeClr val="tx1"/>
                </a:solidFill>
                <a:latin typeface="Arial" panose="020B0604020202020204" pitchFamily="34" charset="0"/>
                <a:cs typeface="Arial" panose="020B0604020202020204" pitchFamily="34" charset="0"/>
              </a:rPr>
              <a:t>66н.</a:t>
            </a:r>
            <a:endParaRPr lang="ru-RU" sz="1200" dirty="0">
              <a:solidFill>
                <a:schemeClr val="tx1"/>
              </a:solidFill>
              <a:latin typeface="Arial" panose="020B0604020202020204" pitchFamily="34" charset="0"/>
              <a:cs typeface="Arial" panose="020B0604020202020204" pitchFamily="34" charset="0"/>
            </a:endParaRPr>
          </a:p>
        </p:txBody>
      </p:sp>
      <p:sp>
        <p:nvSpPr>
          <p:cNvPr id="5" name="Rectangle 1"/>
          <p:cNvSpPr>
            <a:spLocks noChangeArrowheads="1"/>
          </p:cNvSpPr>
          <p:nvPr/>
        </p:nvSpPr>
        <p:spPr bwMode="auto">
          <a:xfrm>
            <a:off x="208988" y="271266"/>
            <a:ext cx="856092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en-US" altLang="ru-RU" sz="1400" dirty="0" smtClean="0">
                <a:latin typeface="Times New Roman" panose="02020603050405020304" pitchFamily="18" charset="0"/>
                <a:ea typeface="Calibri" panose="020F0502020204030204" pitchFamily="34" charset="0"/>
                <a:cs typeface="Times New Roman" panose="02020603050405020304" pitchFamily="18" charset="0"/>
              </a:rPr>
              <a:t>III</a:t>
            </a:r>
            <a:r>
              <a:rPr kumimoji="0" lang="en-US"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a:t>
            </a:r>
            <a:r>
              <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altLang="ru-RU" sz="1400" dirty="0">
                <a:latin typeface="Times New Roman" panose="02020603050405020304" pitchFamily="18" charset="0"/>
                <a:ea typeface="Calibri" panose="020F0502020204030204" pitchFamily="34" charset="0"/>
                <a:cs typeface="Times New Roman" panose="02020603050405020304" pitchFamily="18" charset="0"/>
              </a:rPr>
              <a:t>Сведения о значениях показателей финансовой устойчивости и совокупного </a:t>
            </a:r>
            <a:endPar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endParaRPr>
          </a:p>
          <a:p>
            <a:pPr lvl="0" algn="ctr" eaLnBrk="0" hangingPunct="0"/>
            <a:r>
              <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rPr>
              <a:t>показателя </a:t>
            </a:r>
            <a:r>
              <a:rPr lang="ru-RU" altLang="ru-RU" sz="1400" dirty="0">
                <a:latin typeface="Times New Roman" panose="02020603050405020304" pitchFamily="18" charset="0"/>
                <a:ea typeface="Calibri" panose="020F0502020204030204" pitchFamily="34" charset="0"/>
                <a:cs typeface="Times New Roman" panose="02020603050405020304" pitchFamily="18" charset="0"/>
              </a:rPr>
              <a:t>финансовой устойчивости</a:t>
            </a:r>
            <a:endParaRPr kumimoji="0" lang="ru-RU" altLang="ru-RU" sz="1400" b="0" i="0" u="none" strike="noStrike" cap="none" normalizeH="0" baseline="0" dirty="0" smtClean="0">
              <a:ln>
                <a:noFill/>
              </a:ln>
              <a:effectLst/>
              <a:latin typeface="Arial" panose="020B0604020202020204" pitchFamily="34" charset="0"/>
            </a:endParaRPr>
          </a:p>
        </p:txBody>
      </p:sp>
      <p:graphicFrame>
        <p:nvGraphicFramePr>
          <p:cNvPr id="11" name="Таблица 10"/>
          <p:cNvGraphicFramePr>
            <a:graphicFrameLocks noGrp="1"/>
          </p:cNvGraphicFramePr>
          <p:nvPr>
            <p:extLst>
              <p:ext uri="{D42A27DB-BD31-4B8C-83A1-F6EECF244321}">
                <p14:modId xmlns:p14="http://schemas.microsoft.com/office/powerpoint/2010/main" val="3612263017"/>
              </p:ext>
            </p:extLst>
          </p:nvPr>
        </p:nvGraphicFramePr>
        <p:xfrm>
          <a:off x="1190175" y="4774920"/>
          <a:ext cx="7343775" cy="982940"/>
        </p:xfrm>
        <a:graphic>
          <a:graphicData uri="http://schemas.openxmlformats.org/drawingml/2006/table">
            <a:tbl>
              <a:tblPr firstRow="1" bandRow="1">
                <a:tableStyleId>{5C22544A-7EE6-4342-B048-85BDC9FD1C3A}</a:tableStyleId>
              </a:tblPr>
              <a:tblGrid>
                <a:gridCol w="1468755"/>
                <a:gridCol w="1468755"/>
                <a:gridCol w="1468755"/>
                <a:gridCol w="1468755"/>
                <a:gridCol w="1468755"/>
              </a:tblGrid>
              <a:tr h="374293">
                <a:tc>
                  <a:txBody>
                    <a:bodyPr/>
                    <a:lstStyle/>
                    <a:p>
                      <a:pPr algn="ctr"/>
                      <a:r>
                        <a:rPr lang="ru-RU" sz="1000" b="0" dirty="0" smtClean="0">
                          <a:solidFill>
                            <a:schemeClr val="tx1"/>
                          </a:solidFill>
                          <a:latin typeface="Arial" panose="020B0604020202020204" pitchFamily="34" charset="0"/>
                          <a:cs typeface="Arial" panose="020B0604020202020204" pitchFamily="34" charset="0"/>
                        </a:rPr>
                        <a:t>Значение за 1-й год</a:t>
                      </a:r>
                    </a:p>
                    <a:p>
                      <a:pPr algn="ctr"/>
                      <a:r>
                        <a:rPr lang="ru-RU" sz="1000" b="0" dirty="0" smtClean="0">
                          <a:solidFill>
                            <a:schemeClr val="tx1"/>
                          </a:solidFill>
                          <a:latin typeface="Arial" panose="020B0604020202020204" pitchFamily="34" charset="0"/>
                          <a:cs typeface="Arial" panose="020B0604020202020204" pitchFamily="34" charset="0"/>
                        </a:rPr>
                        <a:t>(отчетный)</a:t>
                      </a:r>
                      <a:endParaRPr lang="ru-RU"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000" b="0" dirty="0" smtClean="0">
                          <a:solidFill>
                            <a:schemeClr val="tx1"/>
                          </a:solidFill>
                          <a:latin typeface="Arial" panose="020B0604020202020204" pitchFamily="34" charset="0"/>
                          <a:cs typeface="Arial" panose="020B0604020202020204" pitchFamily="34" charset="0"/>
                        </a:rPr>
                        <a:t>Значение за 2-й год</a:t>
                      </a:r>
                    </a:p>
                    <a:p>
                      <a:pPr algn="ctr"/>
                      <a:r>
                        <a:rPr lang="ru-RU" sz="1000" b="0" dirty="0" smtClean="0">
                          <a:solidFill>
                            <a:schemeClr val="tx1"/>
                          </a:solidFill>
                          <a:latin typeface="Arial" panose="020B0604020202020204" pitchFamily="34" charset="0"/>
                          <a:cs typeface="Arial" panose="020B0604020202020204" pitchFamily="34" charset="0"/>
                        </a:rPr>
                        <a:t>(предыдущий)</a:t>
                      </a:r>
                      <a:endParaRPr lang="ru-RU"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000" b="0" dirty="0" smtClean="0">
                          <a:solidFill>
                            <a:schemeClr val="tx1"/>
                          </a:solidFill>
                          <a:latin typeface="Arial" panose="020B0604020202020204" pitchFamily="34" charset="0"/>
                          <a:cs typeface="Arial" panose="020B0604020202020204" pitchFamily="34" charset="0"/>
                        </a:rPr>
                        <a:t>Значение за 3-й год</a:t>
                      </a:r>
                    </a:p>
                    <a:p>
                      <a:pPr algn="ctr"/>
                      <a:r>
                        <a:rPr lang="ru-RU" sz="1000" b="0" dirty="0" smtClean="0">
                          <a:solidFill>
                            <a:schemeClr val="tx1"/>
                          </a:solidFill>
                          <a:latin typeface="Arial" panose="020B0604020202020204" pitchFamily="34" charset="0"/>
                          <a:cs typeface="Arial" panose="020B0604020202020204" pitchFamily="34" charset="0"/>
                        </a:rPr>
                        <a:t>(предшествующий предыдущему)</a:t>
                      </a:r>
                      <a:endParaRPr lang="ru-RU"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000" b="0" dirty="0" smtClean="0">
                          <a:solidFill>
                            <a:schemeClr val="tx1"/>
                          </a:solidFill>
                          <a:latin typeface="Arial" panose="020B0604020202020204" pitchFamily="34" charset="0"/>
                          <a:cs typeface="Arial" panose="020B0604020202020204" pitchFamily="34" charset="0"/>
                        </a:rPr>
                        <a:t>Среднее значение за 3 года</a:t>
                      </a:r>
                      <a:endParaRPr lang="ru-RU"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000" b="0" dirty="0" smtClean="0">
                          <a:solidFill>
                            <a:schemeClr val="tx1"/>
                          </a:solidFill>
                          <a:latin typeface="Arial" panose="020B0604020202020204" pitchFamily="34" charset="0"/>
                          <a:cs typeface="Arial" panose="020B0604020202020204" pitchFamily="34" charset="0"/>
                        </a:rPr>
                        <a:t>Значимость в баллах</a:t>
                      </a:r>
                      <a:endParaRPr lang="ru-RU"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4300">
                <a:tc>
                  <a:txBody>
                    <a:bodyPr/>
                    <a:lstStyle/>
                    <a:p>
                      <a:pPr algn="ctr"/>
                      <a:r>
                        <a:rPr lang="ru-RU" sz="1000" b="0" dirty="0" smtClean="0">
                          <a:solidFill>
                            <a:schemeClr val="tx1"/>
                          </a:solidFill>
                          <a:latin typeface="Arial" panose="020B0604020202020204" pitchFamily="34" charset="0"/>
                          <a:cs typeface="Arial" panose="020B0604020202020204" pitchFamily="34" charset="0"/>
                        </a:rPr>
                        <a:t>10 млн руб.</a:t>
                      </a:r>
                      <a:endParaRPr lang="ru-RU"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000" b="0" dirty="0" smtClean="0">
                          <a:solidFill>
                            <a:schemeClr val="tx1"/>
                          </a:solidFill>
                          <a:latin typeface="Arial" panose="020B0604020202020204" pitchFamily="34" charset="0"/>
                          <a:cs typeface="Arial" panose="020B0604020202020204" pitchFamily="34" charset="0"/>
                        </a:rPr>
                        <a:t>12 млн руб.</a:t>
                      </a:r>
                      <a:endParaRPr lang="ru-RU"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000" b="0" dirty="0" smtClean="0">
                          <a:solidFill>
                            <a:schemeClr val="tx1"/>
                          </a:solidFill>
                          <a:latin typeface="Arial" panose="020B0604020202020204" pitchFamily="34" charset="0"/>
                          <a:cs typeface="Arial" panose="020B0604020202020204" pitchFamily="34" charset="0"/>
                        </a:rPr>
                        <a:t>8 млн руб.</a:t>
                      </a:r>
                      <a:endParaRPr lang="ru-RU"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000" b="0" dirty="0" smtClean="0">
                          <a:solidFill>
                            <a:schemeClr val="tx1"/>
                          </a:solidFill>
                          <a:latin typeface="Arial" panose="020B0604020202020204" pitchFamily="34" charset="0"/>
                          <a:cs typeface="Arial" panose="020B0604020202020204" pitchFamily="34" charset="0"/>
                        </a:rPr>
                        <a:t>10 млн руб.</a:t>
                      </a:r>
                      <a:endParaRPr lang="ru-RU"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000" b="0" dirty="0" smtClean="0">
                          <a:solidFill>
                            <a:schemeClr val="tx1"/>
                          </a:solidFill>
                          <a:latin typeface="Arial" panose="020B0604020202020204" pitchFamily="34" charset="0"/>
                          <a:cs typeface="Arial" panose="020B0604020202020204" pitchFamily="34" charset="0"/>
                        </a:rPr>
                        <a:t>30</a:t>
                      </a:r>
                      <a:endParaRPr lang="ru-RU"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Овал 1"/>
          <p:cNvSpPr/>
          <p:nvPr/>
        </p:nvSpPr>
        <p:spPr>
          <a:xfrm>
            <a:off x="6230867" y="6247051"/>
            <a:ext cx="1497027" cy="396509"/>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ая выноска 16"/>
          <p:cNvSpPr/>
          <p:nvPr/>
        </p:nvSpPr>
        <p:spPr>
          <a:xfrm>
            <a:off x="1676400" y="5058176"/>
            <a:ext cx="5429250" cy="1145494"/>
          </a:xfrm>
          <a:prstGeom prst="wedgeRectCallout">
            <a:avLst>
              <a:gd name="adj1" fmla="val 5151"/>
              <a:gd name="adj2" fmla="val -9682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6. Рентабельность собственного капитала (</a:t>
            </a:r>
            <a:r>
              <a:rPr lang="ru-RU" sz="1200" dirty="0" err="1">
                <a:solidFill>
                  <a:schemeClr val="tx1"/>
                </a:solidFill>
                <a:latin typeface="Arial" panose="020B0604020202020204" pitchFamily="34" charset="0"/>
                <a:cs typeface="Arial" panose="020B0604020202020204" pitchFamily="34" charset="0"/>
              </a:rPr>
              <a:t>Крск</a:t>
            </a:r>
            <a:r>
              <a:rPr lang="ru-RU" sz="1200" dirty="0">
                <a:solidFill>
                  <a:schemeClr val="tx1"/>
                </a:solidFill>
                <a:latin typeface="Arial" panose="020B0604020202020204" pitchFamily="34" charset="0"/>
                <a:cs typeface="Arial" panose="020B0604020202020204" pitchFamily="34" charset="0"/>
              </a:rPr>
              <a:t>) рассчитывается по следующей формуле:</a:t>
            </a:r>
          </a:p>
          <a:p>
            <a:pPr algn="ctr"/>
            <a:r>
              <a:rPr lang="ru-RU" sz="1200" dirty="0" err="1">
                <a:solidFill>
                  <a:schemeClr val="tx1"/>
                </a:solidFill>
                <a:latin typeface="Arial" panose="020B0604020202020204" pitchFamily="34" charset="0"/>
                <a:cs typeface="Arial" panose="020B0604020202020204" pitchFamily="34" charset="0"/>
              </a:rPr>
              <a:t>Крск</a:t>
            </a:r>
            <a:r>
              <a:rPr lang="ru-RU" sz="1200" dirty="0">
                <a:solidFill>
                  <a:schemeClr val="tx1"/>
                </a:solidFill>
                <a:latin typeface="Arial" panose="020B0604020202020204" pitchFamily="34" charset="0"/>
                <a:cs typeface="Arial" panose="020B0604020202020204" pitchFamily="34" charset="0"/>
              </a:rPr>
              <a:t>=(</a:t>
            </a:r>
            <a:r>
              <a:rPr lang="ru-RU" sz="1200" dirty="0" smtClean="0">
                <a:solidFill>
                  <a:schemeClr val="tx1"/>
                </a:solidFill>
                <a:latin typeface="Arial" panose="020B0604020202020204" pitchFamily="34" charset="0"/>
                <a:cs typeface="Arial" panose="020B0604020202020204" pitchFamily="34" charset="0"/>
              </a:rPr>
              <a:t>стр.2400)/((</a:t>
            </a:r>
            <a:r>
              <a:rPr lang="ru-RU" sz="1200" dirty="0">
                <a:solidFill>
                  <a:schemeClr val="tx1"/>
                </a:solidFill>
                <a:latin typeface="Arial" panose="020B0604020202020204" pitchFamily="34" charset="0"/>
                <a:cs typeface="Arial" panose="020B0604020202020204" pitchFamily="34" charset="0"/>
              </a:rPr>
              <a:t>стр.1300(</a:t>
            </a:r>
            <a:r>
              <a:rPr lang="ru-RU" sz="1200" dirty="0" err="1">
                <a:solidFill>
                  <a:schemeClr val="tx1"/>
                </a:solidFill>
                <a:latin typeface="Arial" panose="020B0604020202020204" pitchFamily="34" charset="0"/>
                <a:cs typeface="Arial" panose="020B0604020202020204" pitchFamily="34" charset="0"/>
              </a:rPr>
              <a:t>отч.г</a:t>
            </a:r>
            <a:r>
              <a:rPr lang="ru-RU" sz="1200" dirty="0">
                <a:solidFill>
                  <a:schemeClr val="tx1"/>
                </a:solidFill>
                <a:latin typeface="Arial" panose="020B0604020202020204" pitchFamily="34" charset="0"/>
                <a:cs typeface="Arial" panose="020B0604020202020204" pitchFamily="34" charset="0"/>
              </a:rPr>
              <a:t>)+стр.1300(</a:t>
            </a:r>
            <a:r>
              <a:rPr lang="ru-RU" sz="1200" dirty="0" err="1">
                <a:solidFill>
                  <a:schemeClr val="tx1"/>
                </a:solidFill>
                <a:latin typeface="Arial" panose="020B0604020202020204" pitchFamily="34" charset="0"/>
                <a:cs typeface="Arial" panose="020B0604020202020204" pitchFamily="34" charset="0"/>
              </a:rPr>
              <a:t>пред.г</a:t>
            </a:r>
            <a:r>
              <a:rPr lang="ru-RU" sz="1200" dirty="0">
                <a:solidFill>
                  <a:schemeClr val="tx1"/>
                </a:solidFill>
                <a:latin typeface="Arial" panose="020B0604020202020204" pitchFamily="34" charset="0"/>
                <a:cs typeface="Arial" panose="020B0604020202020204" pitchFamily="34" charset="0"/>
              </a:rPr>
              <a:t>))/2)  х </a:t>
            </a:r>
            <a:r>
              <a:rPr lang="ru-RU" sz="1200" dirty="0" smtClean="0">
                <a:solidFill>
                  <a:schemeClr val="tx1"/>
                </a:solidFill>
                <a:latin typeface="Arial" panose="020B0604020202020204" pitchFamily="34" charset="0"/>
                <a:cs typeface="Arial" panose="020B0604020202020204" pitchFamily="34" charset="0"/>
              </a:rPr>
              <a:t>100,</a:t>
            </a:r>
          </a:p>
          <a:p>
            <a:pPr algn="just"/>
            <a:r>
              <a:rPr lang="ru-RU" sz="1200" dirty="0" smtClean="0">
                <a:solidFill>
                  <a:schemeClr val="tx1"/>
                </a:solidFill>
                <a:latin typeface="Arial" panose="020B0604020202020204" pitchFamily="34" charset="0"/>
                <a:cs typeface="Arial" panose="020B0604020202020204" pitchFamily="34" charset="0"/>
              </a:rPr>
              <a:t>где 2400 – код строки формы отчета о финансовых результатах, а</a:t>
            </a:r>
          </a:p>
          <a:p>
            <a:pPr algn="just"/>
            <a:r>
              <a:rPr lang="ru-RU" sz="1200" dirty="0">
                <a:solidFill>
                  <a:schemeClr val="tx1"/>
                </a:solidFill>
                <a:latin typeface="Arial" panose="020B0604020202020204" pitchFamily="34" charset="0"/>
                <a:cs typeface="Arial" panose="020B0604020202020204" pitchFamily="34" charset="0"/>
              </a:rPr>
              <a:t> </a:t>
            </a:r>
            <a:r>
              <a:rPr lang="ru-RU" sz="1200" dirty="0" smtClean="0">
                <a:solidFill>
                  <a:schemeClr val="tx1"/>
                </a:solidFill>
                <a:latin typeface="Arial" panose="020B0604020202020204" pitchFamily="34" charset="0"/>
                <a:cs typeface="Arial" panose="020B0604020202020204" pitchFamily="34" charset="0"/>
              </a:rPr>
              <a:t>     1300, - код строки формы бухгалтерского баланса, </a:t>
            </a:r>
          </a:p>
          <a:p>
            <a:pPr algn="just"/>
            <a:r>
              <a:rPr lang="ru-RU" sz="1200" dirty="0" smtClean="0">
                <a:solidFill>
                  <a:schemeClr val="tx1"/>
                </a:solidFill>
                <a:latin typeface="Arial" panose="020B0604020202020204" pitchFamily="34" charset="0"/>
                <a:cs typeface="Arial" panose="020B0604020202020204" pitchFamily="34" charset="0"/>
              </a:rPr>
              <a:t>утв. приказом Минфина РФ от 02.07.2010 г. № 66н.</a:t>
            </a:r>
            <a:endParaRPr lang="ru-RU" sz="1200" dirty="0">
              <a:solidFill>
                <a:schemeClr val="tx1"/>
              </a:solidFill>
              <a:latin typeface="Arial" panose="020B0604020202020204" pitchFamily="34" charset="0"/>
              <a:cs typeface="Arial" panose="020B0604020202020204" pitchFamily="34" charset="0"/>
            </a:endParaRPr>
          </a:p>
        </p:txBody>
      </p:sp>
      <p:sp>
        <p:nvSpPr>
          <p:cNvPr id="18" name="Прямоугольная выноска 17"/>
          <p:cNvSpPr/>
          <p:nvPr/>
        </p:nvSpPr>
        <p:spPr>
          <a:xfrm>
            <a:off x="1676400" y="5505851"/>
            <a:ext cx="5429250" cy="1010229"/>
          </a:xfrm>
          <a:prstGeom prst="wedgeRectCallout">
            <a:avLst>
              <a:gd name="adj1" fmla="val 5151"/>
              <a:gd name="adj2" fmla="val -9682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7. Коэффициент финансовой устойчивости (</a:t>
            </a:r>
            <a:r>
              <a:rPr lang="ru-RU" sz="1200" dirty="0" err="1">
                <a:solidFill>
                  <a:schemeClr val="tx1"/>
                </a:solidFill>
                <a:latin typeface="Arial" panose="020B0604020202020204" pitchFamily="34" charset="0"/>
                <a:cs typeface="Arial" panose="020B0604020202020204" pitchFamily="34" charset="0"/>
              </a:rPr>
              <a:t>Кфу</a:t>
            </a:r>
            <a:r>
              <a:rPr lang="ru-RU" sz="1200" dirty="0">
                <a:solidFill>
                  <a:schemeClr val="tx1"/>
                </a:solidFill>
                <a:latin typeface="Arial" panose="020B0604020202020204" pitchFamily="34" charset="0"/>
                <a:cs typeface="Arial" panose="020B0604020202020204" pitchFamily="34" charset="0"/>
              </a:rPr>
              <a:t>) рассчитывается по следующей формуле:</a:t>
            </a:r>
          </a:p>
          <a:p>
            <a:pPr algn="ctr"/>
            <a:r>
              <a:rPr lang="ru-RU" sz="1200" dirty="0" err="1">
                <a:solidFill>
                  <a:schemeClr val="tx1"/>
                </a:solidFill>
                <a:latin typeface="Arial" panose="020B0604020202020204" pitchFamily="34" charset="0"/>
                <a:cs typeface="Arial" panose="020B0604020202020204" pitchFamily="34" charset="0"/>
              </a:rPr>
              <a:t>Кфу</a:t>
            </a:r>
            <a:r>
              <a:rPr lang="ru-RU" sz="1200" dirty="0">
                <a:solidFill>
                  <a:schemeClr val="tx1"/>
                </a:solidFill>
                <a:latin typeface="Arial" panose="020B0604020202020204" pitchFamily="34" charset="0"/>
                <a:cs typeface="Arial" panose="020B0604020202020204" pitchFamily="34" charset="0"/>
              </a:rPr>
              <a:t>=  (стр.1300+стр.1400)/(стр.1700</a:t>
            </a:r>
            <a:r>
              <a:rPr lang="ru-RU" sz="1200" dirty="0" smtClean="0">
                <a:solidFill>
                  <a:schemeClr val="tx1"/>
                </a:solidFill>
                <a:latin typeface="Arial" panose="020B0604020202020204" pitchFamily="34" charset="0"/>
                <a:cs typeface="Arial" panose="020B0604020202020204" pitchFamily="34" charset="0"/>
              </a:rPr>
              <a:t>),</a:t>
            </a:r>
          </a:p>
          <a:p>
            <a:pPr algn="just"/>
            <a:r>
              <a:rPr lang="ru-RU" sz="1200" dirty="0" smtClean="0">
                <a:solidFill>
                  <a:schemeClr val="tx1"/>
                </a:solidFill>
                <a:latin typeface="Arial" panose="020B0604020202020204" pitchFamily="34" charset="0"/>
                <a:cs typeface="Arial" panose="020B0604020202020204" pitchFamily="34" charset="0"/>
              </a:rPr>
              <a:t>где 1300, 1400 и 1700 - коды строк формы бухгалтерского баланса, утв. приказом Минфина РФ от 02.07.2010 г. № 66н.</a:t>
            </a:r>
            <a:endParaRPr lang="ru-RU" sz="1200" dirty="0">
              <a:solidFill>
                <a:schemeClr val="tx1"/>
              </a:solidFill>
              <a:latin typeface="Arial" panose="020B0604020202020204" pitchFamily="34" charset="0"/>
              <a:cs typeface="Arial" panose="020B0604020202020204" pitchFamily="34" charset="0"/>
            </a:endParaRPr>
          </a:p>
        </p:txBody>
      </p:sp>
      <p:sp>
        <p:nvSpPr>
          <p:cNvPr id="19" name="Прямоугольная выноска 18"/>
          <p:cNvSpPr/>
          <p:nvPr/>
        </p:nvSpPr>
        <p:spPr>
          <a:xfrm>
            <a:off x="836932" y="5505893"/>
            <a:ext cx="5429250" cy="689417"/>
          </a:xfrm>
          <a:prstGeom prst="wedgeRectCallout">
            <a:avLst>
              <a:gd name="adj1" fmla="val 79263"/>
              <a:gd name="adj2" fmla="val 7232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10. Совокупный показатель (</a:t>
            </a:r>
            <a:r>
              <a:rPr lang="ru-RU" sz="1200" dirty="0" err="1" smtClean="0">
                <a:solidFill>
                  <a:schemeClr val="tx1"/>
                </a:solidFill>
                <a:latin typeface="Arial" panose="020B0604020202020204" pitchFamily="34" charset="0"/>
                <a:cs typeface="Arial" panose="020B0604020202020204" pitchFamily="34" charset="0"/>
              </a:rPr>
              <a:t>СПуэо</a:t>
            </a:r>
            <a:r>
              <a:rPr lang="ru-RU" sz="1200" dirty="0" smtClean="0">
                <a:solidFill>
                  <a:schemeClr val="tx1"/>
                </a:solidFill>
                <a:latin typeface="Arial" panose="020B0604020202020204" pitchFamily="34" charset="0"/>
                <a:cs typeface="Arial" panose="020B0604020202020204" pitchFamily="34" charset="0"/>
              </a:rPr>
              <a:t>) </a:t>
            </a:r>
            <a:r>
              <a:rPr lang="ru-RU" sz="1200" dirty="0">
                <a:solidFill>
                  <a:schemeClr val="tx1"/>
                </a:solidFill>
                <a:latin typeface="Arial" panose="020B0604020202020204" pitchFamily="34" charset="0"/>
                <a:cs typeface="Arial" panose="020B0604020202020204" pitchFamily="34" charset="0"/>
              </a:rPr>
              <a:t>(в баллах) рассчитывается  по следующей формуле:</a:t>
            </a:r>
          </a:p>
          <a:p>
            <a:pPr algn="ctr"/>
            <a:r>
              <a:rPr lang="ru-RU" sz="1200" dirty="0" err="1">
                <a:solidFill>
                  <a:schemeClr val="tx1"/>
                </a:solidFill>
                <a:latin typeface="Arial" panose="020B0604020202020204" pitchFamily="34" charset="0"/>
                <a:cs typeface="Arial" panose="020B0604020202020204" pitchFamily="34" charset="0"/>
              </a:rPr>
              <a:t>СПуэо</a:t>
            </a:r>
            <a:r>
              <a:rPr lang="ru-RU" sz="1200" dirty="0">
                <a:solidFill>
                  <a:schemeClr val="tx1"/>
                </a:solidFill>
                <a:latin typeface="Arial" panose="020B0604020202020204" pitchFamily="34" charset="0"/>
                <a:cs typeface="Arial" panose="020B0604020202020204" pitchFamily="34" charset="0"/>
              </a:rPr>
              <a:t>= </a:t>
            </a:r>
            <a:r>
              <a:rPr lang="ru-RU" sz="1200" dirty="0" err="1">
                <a:solidFill>
                  <a:schemeClr val="tx1"/>
                </a:solidFill>
                <a:latin typeface="Arial" panose="020B0604020202020204" pitchFamily="34" charset="0"/>
                <a:cs typeface="Arial" panose="020B0604020202020204" pitchFamily="34" charset="0"/>
              </a:rPr>
              <a:t>Кча+Кук+Кос</a:t>
            </a:r>
            <a:r>
              <a:rPr lang="ru-RU" sz="1200" dirty="0">
                <a:solidFill>
                  <a:schemeClr val="tx1"/>
                </a:solidFill>
                <a:latin typeface="Arial" panose="020B0604020202020204" pitchFamily="34" charset="0"/>
                <a:cs typeface="Arial" panose="020B0604020202020204" pitchFamily="34" charset="0"/>
              </a:rPr>
              <a:t>+ Ка+ Кол+ </a:t>
            </a:r>
            <a:r>
              <a:rPr lang="ru-RU" sz="1200" dirty="0" err="1">
                <a:solidFill>
                  <a:schemeClr val="tx1"/>
                </a:solidFill>
                <a:latin typeface="Arial" panose="020B0604020202020204" pitchFamily="34" charset="0"/>
                <a:cs typeface="Arial" panose="020B0604020202020204" pitchFamily="34" charset="0"/>
              </a:rPr>
              <a:t>Крск</a:t>
            </a:r>
            <a:r>
              <a:rPr lang="ru-RU" sz="1200" dirty="0">
                <a:solidFill>
                  <a:schemeClr val="tx1"/>
                </a:solidFill>
                <a:latin typeface="Arial" panose="020B0604020202020204" pitchFamily="34" charset="0"/>
                <a:cs typeface="Arial" panose="020B0604020202020204" pitchFamily="34" charset="0"/>
              </a:rPr>
              <a:t>+ </a:t>
            </a:r>
            <a:r>
              <a:rPr lang="ru-RU" sz="1200" dirty="0" err="1" smtClean="0">
                <a:solidFill>
                  <a:schemeClr val="tx1"/>
                </a:solidFill>
                <a:latin typeface="Arial" panose="020B0604020202020204" pitchFamily="34" charset="0"/>
                <a:cs typeface="Arial" panose="020B0604020202020204" pitchFamily="34" charset="0"/>
              </a:rPr>
              <a:t>Кфу+Котд+Кмск</a:t>
            </a:r>
            <a:r>
              <a:rPr lang="ru-RU" sz="1200" dirty="0" smtClean="0">
                <a:solidFill>
                  <a:schemeClr val="tx1"/>
                </a:solidFill>
                <a:latin typeface="Arial" panose="020B0604020202020204" pitchFamily="34" charset="0"/>
                <a:cs typeface="Arial" panose="020B0604020202020204" pitchFamily="34" charset="0"/>
              </a:rPr>
              <a:t>.</a:t>
            </a:r>
            <a:endParaRPr lang="ru-RU" sz="1200" dirty="0">
              <a:solidFill>
                <a:schemeClr val="tx1"/>
              </a:solidFill>
              <a:latin typeface="Arial" panose="020B0604020202020204" pitchFamily="34" charset="0"/>
              <a:cs typeface="Arial" panose="020B0604020202020204" pitchFamily="34" charset="0"/>
            </a:endParaRPr>
          </a:p>
        </p:txBody>
      </p:sp>
      <p:sp>
        <p:nvSpPr>
          <p:cNvPr id="20" name="Прямоугольная выноска 19"/>
          <p:cNvSpPr/>
          <p:nvPr/>
        </p:nvSpPr>
        <p:spPr>
          <a:xfrm>
            <a:off x="3190875" y="4510486"/>
            <a:ext cx="5429250" cy="1092380"/>
          </a:xfrm>
          <a:prstGeom prst="wedgeRectCallout">
            <a:avLst>
              <a:gd name="adj1" fmla="val -24674"/>
              <a:gd name="adj2" fmla="val 7447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9. Коэффициент маневренности собственного капитала (</a:t>
            </a:r>
            <a:r>
              <a:rPr lang="ru-RU" sz="1200" dirty="0" err="1">
                <a:solidFill>
                  <a:schemeClr val="tx1"/>
                </a:solidFill>
                <a:latin typeface="Arial" panose="020B0604020202020204" pitchFamily="34" charset="0"/>
                <a:cs typeface="Arial" panose="020B0604020202020204" pitchFamily="34" charset="0"/>
              </a:rPr>
              <a:t>Кмск</a:t>
            </a:r>
            <a:r>
              <a:rPr lang="ru-RU" sz="1200" dirty="0">
                <a:solidFill>
                  <a:schemeClr val="tx1"/>
                </a:solidFill>
                <a:latin typeface="Arial" panose="020B0604020202020204" pitchFamily="34" charset="0"/>
                <a:cs typeface="Arial" panose="020B0604020202020204" pitchFamily="34" charset="0"/>
              </a:rPr>
              <a:t>) рассчитывается по следующей формуле:</a:t>
            </a:r>
          </a:p>
          <a:p>
            <a:pPr algn="ctr"/>
            <a:r>
              <a:rPr lang="ru-RU" sz="1200" dirty="0" err="1">
                <a:solidFill>
                  <a:schemeClr val="tx1"/>
                </a:solidFill>
                <a:latin typeface="Arial" panose="020B0604020202020204" pitchFamily="34" charset="0"/>
                <a:cs typeface="Arial" panose="020B0604020202020204" pitchFamily="34" charset="0"/>
              </a:rPr>
              <a:t>Кмск</a:t>
            </a:r>
            <a:r>
              <a:rPr lang="ru-RU" sz="1200" dirty="0">
                <a:solidFill>
                  <a:schemeClr val="tx1"/>
                </a:solidFill>
                <a:latin typeface="Arial" panose="020B0604020202020204" pitchFamily="34" charset="0"/>
                <a:cs typeface="Arial" panose="020B0604020202020204" pitchFamily="34" charset="0"/>
              </a:rPr>
              <a:t>=  (стр.1200-стр.1500)/(стр.1300</a:t>
            </a:r>
            <a:r>
              <a:rPr lang="ru-RU" sz="1200" dirty="0" smtClean="0">
                <a:solidFill>
                  <a:schemeClr val="tx1"/>
                </a:solidFill>
                <a:latin typeface="Arial" panose="020B0604020202020204" pitchFamily="34" charset="0"/>
                <a:cs typeface="Arial" panose="020B0604020202020204" pitchFamily="34" charset="0"/>
              </a:rPr>
              <a:t>),</a:t>
            </a:r>
          </a:p>
          <a:p>
            <a:pPr algn="just"/>
            <a:r>
              <a:rPr lang="ru-RU" sz="1200" dirty="0" smtClean="0">
                <a:solidFill>
                  <a:schemeClr val="tx1"/>
                </a:solidFill>
                <a:latin typeface="Arial" panose="020B0604020202020204" pitchFamily="34" charset="0"/>
                <a:cs typeface="Arial" panose="020B0604020202020204" pitchFamily="34" charset="0"/>
              </a:rPr>
              <a:t>где 1200, 1300, 1500 - коды строк формы бухгалтерского баланса, утв. приказом Минфина РФ от 02.07.2010 г. № 66н.</a:t>
            </a:r>
            <a:endParaRPr lang="ru-RU" sz="1200" dirty="0">
              <a:solidFill>
                <a:schemeClr val="tx1"/>
              </a:solidFill>
              <a:latin typeface="Arial" panose="020B0604020202020204" pitchFamily="34" charset="0"/>
              <a:cs typeface="Arial" panose="020B0604020202020204" pitchFamily="34" charset="0"/>
            </a:endParaRPr>
          </a:p>
        </p:txBody>
      </p:sp>
      <p:sp>
        <p:nvSpPr>
          <p:cNvPr id="21" name="Прямоугольная выноска 20"/>
          <p:cNvSpPr/>
          <p:nvPr/>
        </p:nvSpPr>
        <p:spPr>
          <a:xfrm>
            <a:off x="3190875" y="3943349"/>
            <a:ext cx="5429250" cy="1012483"/>
          </a:xfrm>
          <a:prstGeom prst="wedgeRectCallout">
            <a:avLst>
              <a:gd name="adj1" fmla="val -24674"/>
              <a:gd name="adj2" fmla="val 7447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8. Коэффициент обеспеченности текущей деятельности собственными оборотными активами (</a:t>
            </a:r>
            <a:r>
              <a:rPr lang="ru-RU" sz="1200" dirty="0" err="1">
                <a:solidFill>
                  <a:schemeClr val="tx1"/>
                </a:solidFill>
                <a:latin typeface="Arial" panose="020B0604020202020204" pitchFamily="34" charset="0"/>
                <a:cs typeface="Arial" panose="020B0604020202020204" pitchFamily="34" charset="0"/>
              </a:rPr>
              <a:t>Котд</a:t>
            </a:r>
            <a:r>
              <a:rPr lang="ru-RU" sz="1200" dirty="0">
                <a:solidFill>
                  <a:schemeClr val="tx1"/>
                </a:solidFill>
                <a:latin typeface="Arial" panose="020B0604020202020204" pitchFamily="34" charset="0"/>
                <a:cs typeface="Arial" panose="020B0604020202020204" pitchFamily="34" charset="0"/>
              </a:rPr>
              <a:t>) рассчитывается  по следующей формуле:</a:t>
            </a:r>
          </a:p>
          <a:p>
            <a:pPr algn="ctr"/>
            <a:r>
              <a:rPr lang="ru-RU" sz="1200" dirty="0" err="1">
                <a:solidFill>
                  <a:schemeClr val="tx1"/>
                </a:solidFill>
                <a:latin typeface="Arial" panose="020B0604020202020204" pitchFamily="34" charset="0"/>
                <a:cs typeface="Arial" panose="020B0604020202020204" pitchFamily="34" charset="0"/>
              </a:rPr>
              <a:t>Котд</a:t>
            </a:r>
            <a:r>
              <a:rPr lang="ru-RU" sz="1200" dirty="0">
                <a:solidFill>
                  <a:schemeClr val="tx1"/>
                </a:solidFill>
                <a:latin typeface="Arial" panose="020B0604020202020204" pitchFamily="34" charset="0"/>
                <a:cs typeface="Arial" panose="020B0604020202020204" pitchFamily="34" charset="0"/>
              </a:rPr>
              <a:t>=  (стр.1200-стр.1500)/(стр.1200</a:t>
            </a:r>
            <a:r>
              <a:rPr lang="ru-RU" sz="1200" dirty="0" smtClean="0">
                <a:solidFill>
                  <a:schemeClr val="tx1"/>
                </a:solidFill>
                <a:latin typeface="Arial" panose="020B0604020202020204" pitchFamily="34" charset="0"/>
                <a:cs typeface="Arial" panose="020B0604020202020204" pitchFamily="34" charset="0"/>
              </a:rPr>
              <a:t>),</a:t>
            </a:r>
          </a:p>
          <a:p>
            <a:pPr algn="just"/>
            <a:r>
              <a:rPr lang="ru-RU" sz="1200" dirty="0" smtClean="0">
                <a:solidFill>
                  <a:schemeClr val="tx1"/>
                </a:solidFill>
                <a:latin typeface="Arial" panose="020B0604020202020204" pitchFamily="34" charset="0"/>
                <a:cs typeface="Arial" panose="020B0604020202020204" pitchFamily="34" charset="0"/>
              </a:rPr>
              <a:t>где 1200, 1500 - коды строк формы бухгалтерского баланса, утв. приказом Минфина РФ от 02.07.2010 г. № 66н.</a:t>
            </a:r>
            <a:endParaRPr lang="ru-RU" sz="1200" dirty="0">
              <a:solidFill>
                <a:schemeClr val="tx1"/>
              </a:solidFill>
              <a:latin typeface="Arial" panose="020B0604020202020204" pitchFamily="34" charset="0"/>
              <a:cs typeface="Arial" panose="020B0604020202020204" pitchFamily="34" charset="0"/>
            </a:endParaRPr>
          </a:p>
        </p:txBody>
      </p:sp>
      <p:sp>
        <p:nvSpPr>
          <p:cNvPr id="22" name="Прямоугольная выноска 21"/>
          <p:cNvSpPr/>
          <p:nvPr/>
        </p:nvSpPr>
        <p:spPr>
          <a:xfrm>
            <a:off x="4948634" y="2782664"/>
            <a:ext cx="3746612" cy="790767"/>
          </a:xfrm>
          <a:prstGeom prst="wedgeRectCallout">
            <a:avLst>
              <a:gd name="adj1" fmla="val -59015"/>
              <a:gd name="adj2" fmla="val 8131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При расчете относительных показателей за каждый год, а также их средних значений, применяется округление результата до второго знака после запятой по правилам математики. </a:t>
            </a:r>
            <a:endParaRPr lang="ru-RU"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83052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400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4000"/>
                            </p:stCondLst>
                            <p:childTnLst>
                              <p:par>
                                <p:cTn id="8" presetID="1" presetClass="entr" presetSubtype="0" fill="hold" grpId="0" nodeType="afterEffect">
                                  <p:stCondLst>
                                    <p:cond delay="0"/>
                                  </p:stCondLst>
                                  <p:childTnLst>
                                    <p:set>
                                      <p:cBhvr>
                                        <p:cTn id="9" dur="1" fill="hold">
                                          <p:stCondLst>
                                            <p:cond delay="0"/>
                                          </p:stCondLst>
                                        </p:cTn>
                                        <p:tgtEl>
                                          <p:spTgt spid="7"/>
                                        </p:tgtEl>
                                        <p:attrNameLst>
                                          <p:attrName>style.visibility</p:attrName>
                                        </p:attrNameLst>
                                      </p:cBhvr>
                                      <p:to>
                                        <p:strVal val="visible"/>
                                      </p:to>
                                    </p:set>
                                  </p:childTnLst>
                                </p:cTn>
                              </p:par>
                            </p:childTnLst>
                          </p:cTn>
                        </p:par>
                        <p:par>
                          <p:cTn id="10" fill="hold">
                            <p:stCondLst>
                              <p:cond delay="4000"/>
                            </p:stCondLst>
                            <p:childTnLst>
                              <p:par>
                                <p:cTn id="11" presetID="1"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11"/>
                                        </p:tgtEl>
                                        <p:attrNameLst>
                                          <p:attrName>style.visibility</p:attrName>
                                        </p:attrNameLst>
                                      </p:cBhvr>
                                      <p:to>
                                        <p:strVal val="hidden"/>
                                      </p:to>
                                    </p:set>
                                  </p:childTnLst>
                                </p:cTn>
                              </p:par>
                            </p:childTnLst>
                          </p:cTn>
                        </p:par>
                        <p:par>
                          <p:cTn id="25" fill="hold">
                            <p:stCondLst>
                              <p:cond delay="0"/>
                            </p:stCondLst>
                            <p:childTnLst>
                              <p:par>
                                <p:cTn id="26" presetID="22" presetClass="exit" presetSubtype="4" fill="hold" grpId="1" nodeType="afterEffect">
                                  <p:stCondLst>
                                    <p:cond delay="0"/>
                                  </p:stCondLst>
                                  <p:childTnLst>
                                    <p:animEffect transition="out" filter="wipe(down)">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childTnLst>
                          </p:cTn>
                        </p:par>
                        <p:par>
                          <p:cTn id="29" fill="hold">
                            <p:stCondLst>
                              <p:cond delay="500"/>
                            </p:stCondLst>
                            <p:childTnLst>
                              <p:par>
                                <p:cTn id="30" presetID="22" presetClass="entr" presetSubtype="1" fill="hold" grpId="0" nodeType="afterEffect">
                                  <p:stCondLst>
                                    <p:cond delay="1000"/>
                                  </p:stCondLst>
                                  <p:childTnLst>
                                    <p:set>
                                      <p:cBhvr>
                                        <p:cTn id="31" dur="1" fill="hold">
                                          <p:stCondLst>
                                            <p:cond delay="0"/>
                                          </p:stCondLst>
                                        </p:cTn>
                                        <p:tgtEl>
                                          <p:spTgt spid="22"/>
                                        </p:tgtEl>
                                        <p:attrNameLst>
                                          <p:attrName>style.visibility</p:attrName>
                                        </p:attrNameLst>
                                      </p:cBhvr>
                                      <p:to>
                                        <p:strVal val="visible"/>
                                      </p:to>
                                    </p:set>
                                    <p:animEffect transition="in" filter="wipe(up)">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xit" presetSubtype="4" fill="hold" grpId="1" nodeType="clickEffect">
                                  <p:stCondLst>
                                    <p:cond delay="0"/>
                                  </p:stCondLst>
                                  <p:childTnLst>
                                    <p:animEffect transition="out" filter="wipe(down)">
                                      <p:cBhvr>
                                        <p:cTn id="36" dur="500"/>
                                        <p:tgtEl>
                                          <p:spTgt spid="22"/>
                                        </p:tgtEl>
                                      </p:cBhvr>
                                    </p:animEffect>
                                    <p:set>
                                      <p:cBhvr>
                                        <p:cTn id="37" dur="1" fill="hold">
                                          <p:stCondLst>
                                            <p:cond delay="499"/>
                                          </p:stCondLst>
                                        </p:cTn>
                                        <p:tgtEl>
                                          <p:spTgt spid="2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up)">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xit" presetSubtype="4" fill="hold" grpId="1" nodeType="clickEffect">
                                  <p:stCondLst>
                                    <p:cond delay="0"/>
                                  </p:stCondLst>
                                  <p:childTnLst>
                                    <p:animEffect transition="out" filter="wipe(down)">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childTnLst>
                          </p:cTn>
                        </p:par>
                        <p:par>
                          <p:cTn id="48" fill="hold">
                            <p:stCondLst>
                              <p:cond delay="500"/>
                            </p:stCondLst>
                            <p:childTnLst>
                              <p:par>
                                <p:cTn id="49" presetID="22" presetClass="entr" presetSubtype="1" fill="hold" grpId="0" nodeType="afterEffect">
                                  <p:stCondLst>
                                    <p:cond delay="500"/>
                                  </p:stCondLst>
                                  <p:childTnLst>
                                    <p:set>
                                      <p:cBhvr>
                                        <p:cTn id="50" dur="1" fill="hold">
                                          <p:stCondLst>
                                            <p:cond delay="0"/>
                                          </p:stCondLst>
                                        </p:cTn>
                                        <p:tgtEl>
                                          <p:spTgt spid="13"/>
                                        </p:tgtEl>
                                        <p:attrNameLst>
                                          <p:attrName>style.visibility</p:attrName>
                                        </p:attrNameLst>
                                      </p:cBhvr>
                                      <p:to>
                                        <p:strVal val="visible"/>
                                      </p:to>
                                    </p:set>
                                    <p:animEffect transition="in" filter="wipe(up)">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xit" presetSubtype="4" fill="hold" grpId="1" nodeType="clickEffect">
                                  <p:stCondLst>
                                    <p:cond delay="0"/>
                                  </p:stCondLst>
                                  <p:childTnLst>
                                    <p:animEffect transition="out" filter="wipe(down)">
                                      <p:cBhvr>
                                        <p:cTn id="55" dur="500"/>
                                        <p:tgtEl>
                                          <p:spTgt spid="13"/>
                                        </p:tgtEl>
                                      </p:cBhvr>
                                    </p:animEffect>
                                    <p:set>
                                      <p:cBhvr>
                                        <p:cTn id="56" dur="1" fill="hold">
                                          <p:stCondLst>
                                            <p:cond delay="499"/>
                                          </p:stCondLst>
                                        </p:cTn>
                                        <p:tgtEl>
                                          <p:spTgt spid="13"/>
                                        </p:tgtEl>
                                        <p:attrNameLst>
                                          <p:attrName>style.visibility</p:attrName>
                                        </p:attrNameLst>
                                      </p:cBhvr>
                                      <p:to>
                                        <p:strVal val="hidden"/>
                                      </p:to>
                                    </p:set>
                                  </p:childTnLst>
                                </p:cTn>
                              </p:par>
                            </p:childTnLst>
                          </p:cTn>
                        </p:par>
                        <p:par>
                          <p:cTn id="57" fill="hold">
                            <p:stCondLst>
                              <p:cond delay="500"/>
                            </p:stCondLst>
                            <p:childTnLst>
                              <p:par>
                                <p:cTn id="58" presetID="22" presetClass="entr" presetSubtype="1" fill="hold" grpId="0" nodeType="afterEffect">
                                  <p:stCondLst>
                                    <p:cond delay="500"/>
                                  </p:stCondLst>
                                  <p:childTnLst>
                                    <p:set>
                                      <p:cBhvr>
                                        <p:cTn id="59" dur="1" fill="hold">
                                          <p:stCondLst>
                                            <p:cond delay="0"/>
                                          </p:stCondLst>
                                        </p:cTn>
                                        <p:tgtEl>
                                          <p:spTgt spid="14"/>
                                        </p:tgtEl>
                                        <p:attrNameLst>
                                          <p:attrName>style.visibility</p:attrName>
                                        </p:attrNameLst>
                                      </p:cBhvr>
                                      <p:to>
                                        <p:strVal val="visible"/>
                                      </p:to>
                                    </p:set>
                                    <p:animEffect transition="in" filter="wipe(up)">
                                      <p:cBhvr>
                                        <p:cTn id="60" dur="500"/>
                                        <p:tgtEl>
                                          <p:spTgt spid="1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xit" presetSubtype="4" fill="hold" grpId="1" nodeType="clickEffect">
                                  <p:stCondLst>
                                    <p:cond delay="0"/>
                                  </p:stCondLst>
                                  <p:childTnLst>
                                    <p:animEffect transition="out" filter="wipe(down)">
                                      <p:cBhvr>
                                        <p:cTn id="64" dur="500"/>
                                        <p:tgtEl>
                                          <p:spTgt spid="14"/>
                                        </p:tgtEl>
                                      </p:cBhvr>
                                    </p:animEffect>
                                    <p:set>
                                      <p:cBhvr>
                                        <p:cTn id="65" dur="1" fill="hold">
                                          <p:stCondLst>
                                            <p:cond delay="499"/>
                                          </p:stCondLst>
                                        </p:cTn>
                                        <p:tgtEl>
                                          <p:spTgt spid="14"/>
                                        </p:tgtEl>
                                        <p:attrNameLst>
                                          <p:attrName>style.visibility</p:attrName>
                                        </p:attrNameLst>
                                      </p:cBhvr>
                                      <p:to>
                                        <p:strVal val="hidden"/>
                                      </p:to>
                                    </p:set>
                                  </p:childTnLst>
                                </p:cTn>
                              </p:par>
                            </p:childTnLst>
                          </p:cTn>
                        </p:par>
                        <p:par>
                          <p:cTn id="66" fill="hold">
                            <p:stCondLst>
                              <p:cond delay="500"/>
                            </p:stCondLst>
                            <p:childTnLst>
                              <p:par>
                                <p:cTn id="67" presetID="22" presetClass="entr" presetSubtype="1" fill="hold" grpId="0" nodeType="afterEffect">
                                  <p:stCondLst>
                                    <p:cond delay="500"/>
                                  </p:stCondLst>
                                  <p:childTnLst>
                                    <p:set>
                                      <p:cBhvr>
                                        <p:cTn id="68" dur="1" fill="hold">
                                          <p:stCondLst>
                                            <p:cond delay="0"/>
                                          </p:stCondLst>
                                        </p:cTn>
                                        <p:tgtEl>
                                          <p:spTgt spid="15"/>
                                        </p:tgtEl>
                                        <p:attrNameLst>
                                          <p:attrName>style.visibility</p:attrName>
                                        </p:attrNameLst>
                                      </p:cBhvr>
                                      <p:to>
                                        <p:strVal val="visible"/>
                                      </p:to>
                                    </p:set>
                                    <p:animEffect transition="in" filter="wipe(up)">
                                      <p:cBhvr>
                                        <p:cTn id="69" dur="500"/>
                                        <p:tgtEl>
                                          <p:spTgt spid="15"/>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xit" presetSubtype="4" fill="hold" grpId="1" nodeType="clickEffect">
                                  <p:stCondLst>
                                    <p:cond delay="0"/>
                                  </p:stCondLst>
                                  <p:childTnLst>
                                    <p:animEffect transition="out" filter="wipe(down)">
                                      <p:cBhvr>
                                        <p:cTn id="73" dur="500"/>
                                        <p:tgtEl>
                                          <p:spTgt spid="15"/>
                                        </p:tgtEl>
                                      </p:cBhvr>
                                    </p:animEffect>
                                    <p:set>
                                      <p:cBhvr>
                                        <p:cTn id="74" dur="1" fill="hold">
                                          <p:stCondLst>
                                            <p:cond delay="499"/>
                                          </p:stCondLst>
                                        </p:cTn>
                                        <p:tgtEl>
                                          <p:spTgt spid="15"/>
                                        </p:tgtEl>
                                        <p:attrNameLst>
                                          <p:attrName>style.visibility</p:attrName>
                                        </p:attrNameLst>
                                      </p:cBhvr>
                                      <p:to>
                                        <p:strVal val="hidden"/>
                                      </p:to>
                                    </p:set>
                                  </p:childTnLst>
                                </p:cTn>
                              </p:par>
                            </p:childTnLst>
                          </p:cTn>
                        </p:par>
                        <p:par>
                          <p:cTn id="75" fill="hold">
                            <p:stCondLst>
                              <p:cond delay="500"/>
                            </p:stCondLst>
                            <p:childTnLst>
                              <p:par>
                                <p:cTn id="76" presetID="22" presetClass="entr" presetSubtype="1" fill="hold" grpId="0" nodeType="afterEffect">
                                  <p:stCondLst>
                                    <p:cond delay="500"/>
                                  </p:stCondLst>
                                  <p:childTnLst>
                                    <p:set>
                                      <p:cBhvr>
                                        <p:cTn id="77" dur="1" fill="hold">
                                          <p:stCondLst>
                                            <p:cond delay="0"/>
                                          </p:stCondLst>
                                        </p:cTn>
                                        <p:tgtEl>
                                          <p:spTgt spid="16"/>
                                        </p:tgtEl>
                                        <p:attrNameLst>
                                          <p:attrName>style.visibility</p:attrName>
                                        </p:attrNameLst>
                                      </p:cBhvr>
                                      <p:to>
                                        <p:strVal val="visible"/>
                                      </p:to>
                                    </p:set>
                                    <p:animEffect transition="in" filter="wipe(up)">
                                      <p:cBhvr>
                                        <p:cTn id="78" dur="500"/>
                                        <p:tgtEl>
                                          <p:spTgt spid="1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xit" presetSubtype="4" fill="hold" grpId="1" nodeType="clickEffect">
                                  <p:stCondLst>
                                    <p:cond delay="0"/>
                                  </p:stCondLst>
                                  <p:childTnLst>
                                    <p:animEffect transition="out" filter="wipe(down)">
                                      <p:cBhvr>
                                        <p:cTn id="82" dur="500"/>
                                        <p:tgtEl>
                                          <p:spTgt spid="16"/>
                                        </p:tgtEl>
                                      </p:cBhvr>
                                    </p:animEffect>
                                    <p:set>
                                      <p:cBhvr>
                                        <p:cTn id="83" dur="1" fill="hold">
                                          <p:stCondLst>
                                            <p:cond delay="499"/>
                                          </p:stCondLst>
                                        </p:cTn>
                                        <p:tgtEl>
                                          <p:spTgt spid="16"/>
                                        </p:tgtEl>
                                        <p:attrNameLst>
                                          <p:attrName>style.visibility</p:attrName>
                                        </p:attrNameLst>
                                      </p:cBhvr>
                                      <p:to>
                                        <p:strVal val="hidden"/>
                                      </p:to>
                                    </p:set>
                                  </p:childTnLst>
                                </p:cTn>
                              </p:par>
                            </p:childTnLst>
                          </p:cTn>
                        </p:par>
                        <p:par>
                          <p:cTn id="84" fill="hold">
                            <p:stCondLst>
                              <p:cond delay="500"/>
                            </p:stCondLst>
                            <p:childTnLst>
                              <p:par>
                                <p:cTn id="85" presetID="22" presetClass="entr" presetSubtype="1" fill="hold" grpId="0" nodeType="afterEffect">
                                  <p:stCondLst>
                                    <p:cond delay="500"/>
                                  </p:stCondLst>
                                  <p:childTnLst>
                                    <p:set>
                                      <p:cBhvr>
                                        <p:cTn id="86" dur="1" fill="hold">
                                          <p:stCondLst>
                                            <p:cond delay="0"/>
                                          </p:stCondLst>
                                        </p:cTn>
                                        <p:tgtEl>
                                          <p:spTgt spid="17"/>
                                        </p:tgtEl>
                                        <p:attrNameLst>
                                          <p:attrName>style.visibility</p:attrName>
                                        </p:attrNameLst>
                                      </p:cBhvr>
                                      <p:to>
                                        <p:strVal val="visible"/>
                                      </p:to>
                                    </p:set>
                                    <p:animEffect transition="in" filter="wipe(up)">
                                      <p:cBhvr>
                                        <p:cTn id="87" dur="500"/>
                                        <p:tgtEl>
                                          <p:spTgt spid="17"/>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xit" presetSubtype="4" fill="hold" grpId="1" nodeType="clickEffect">
                                  <p:stCondLst>
                                    <p:cond delay="0"/>
                                  </p:stCondLst>
                                  <p:childTnLst>
                                    <p:animEffect transition="out" filter="wipe(down)">
                                      <p:cBhvr>
                                        <p:cTn id="91" dur="500"/>
                                        <p:tgtEl>
                                          <p:spTgt spid="17"/>
                                        </p:tgtEl>
                                      </p:cBhvr>
                                    </p:animEffect>
                                    <p:set>
                                      <p:cBhvr>
                                        <p:cTn id="92" dur="1" fill="hold">
                                          <p:stCondLst>
                                            <p:cond delay="499"/>
                                          </p:stCondLst>
                                        </p:cTn>
                                        <p:tgtEl>
                                          <p:spTgt spid="17"/>
                                        </p:tgtEl>
                                        <p:attrNameLst>
                                          <p:attrName>style.visibility</p:attrName>
                                        </p:attrNameLst>
                                      </p:cBhvr>
                                      <p:to>
                                        <p:strVal val="hidden"/>
                                      </p:to>
                                    </p:set>
                                  </p:childTnLst>
                                </p:cTn>
                              </p:par>
                            </p:childTnLst>
                          </p:cTn>
                        </p:par>
                        <p:par>
                          <p:cTn id="93" fill="hold">
                            <p:stCondLst>
                              <p:cond delay="500"/>
                            </p:stCondLst>
                            <p:childTnLst>
                              <p:par>
                                <p:cTn id="94" presetID="22" presetClass="entr" presetSubtype="1" fill="hold" grpId="0" nodeType="afterEffect">
                                  <p:stCondLst>
                                    <p:cond delay="500"/>
                                  </p:stCondLst>
                                  <p:childTnLst>
                                    <p:set>
                                      <p:cBhvr>
                                        <p:cTn id="95" dur="1" fill="hold">
                                          <p:stCondLst>
                                            <p:cond delay="0"/>
                                          </p:stCondLst>
                                        </p:cTn>
                                        <p:tgtEl>
                                          <p:spTgt spid="18"/>
                                        </p:tgtEl>
                                        <p:attrNameLst>
                                          <p:attrName>style.visibility</p:attrName>
                                        </p:attrNameLst>
                                      </p:cBhvr>
                                      <p:to>
                                        <p:strVal val="visible"/>
                                      </p:to>
                                    </p:set>
                                    <p:animEffect transition="in" filter="wipe(up)">
                                      <p:cBhvr>
                                        <p:cTn id="96" dur="500"/>
                                        <p:tgtEl>
                                          <p:spTgt spid="18"/>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xit" presetSubtype="4" fill="hold" grpId="1" nodeType="clickEffect">
                                  <p:stCondLst>
                                    <p:cond delay="0"/>
                                  </p:stCondLst>
                                  <p:childTnLst>
                                    <p:animEffect transition="out" filter="wipe(down)">
                                      <p:cBhvr>
                                        <p:cTn id="100" dur="500"/>
                                        <p:tgtEl>
                                          <p:spTgt spid="18"/>
                                        </p:tgtEl>
                                      </p:cBhvr>
                                    </p:animEffect>
                                    <p:set>
                                      <p:cBhvr>
                                        <p:cTn id="101" dur="1" fill="hold">
                                          <p:stCondLst>
                                            <p:cond delay="499"/>
                                          </p:stCondLst>
                                        </p:cTn>
                                        <p:tgtEl>
                                          <p:spTgt spid="18"/>
                                        </p:tgtEl>
                                        <p:attrNameLst>
                                          <p:attrName>style.visibility</p:attrName>
                                        </p:attrNameLst>
                                      </p:cBhvr>
                                      <p:to>
                                        <p:strVal val="hidden"/>
                                      </p:to>
                                    </p:set>
                                  </p:childTnLst>
                                </p:cTn>
                              </p:par>
                            </p:childTnLst>
                          </p:cTn>
                        </p:par>
                        <p:par>
                          <p:cTn id="102" fill="hold">
                            <p:stCondLst>
                              <p:cond delay="500"/>
                            </p:stCondLst>
                            <p:childTnLst>
                              <p:par>
                                <p:cTn id="103" presetID="22" presetClass="entr" presetSubtype="1" fill="hold" grpId="0" nodeType="afterEffect">
                                  <p:stCondLst>
                                    <p:cond delay="0"/>
                                  </p:stCondLst>
                                  <p:childTnLst>
                                    <p:set>
                                      <p:cBhvr>
                                        <p:cTn id="104" dur="1" fill="hold">
                                          <p:stCondLst>
                                            <p:cond delay="0"/>
                                          </p:stCondLst>
                                        </p:cTn>
                                        <p:tgtEl>
                                          <p:spTgt spid="21"/>
                                        </p:tgtEl>
                                        <p:attrNameLst>
                                          <p:attrName>style.visibility</p:attrName>
                                        </p:attrNameLst>
                                      </p:cBhvr>
                                      <p:to>
                                        <p:strVal val="visible"/>
                                      </p:to>
                                    </p:set>
                                    <p:animEffect transition="in" filter="wipe(up)">
                                      <p:cBhvr>
                                        <p:cTn id="105" dur="500"/>
                                        <p:tgtEl>
                                          <p:spTgt spid="21"/>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xit" presetSubtype="4" fill="hold" grpId="1" nodeType="clickEffect">
                                  <p:stCondLst>
                                    <p:cond delay="0"/>
                                  </p:stCondLst>
                                  <p:childTnLst>
                                    <p:animEffect transition="out" filter="wipe(down)">
                                      <p:cBhvr>
                                        <p:cTn id="109" dur="500"/>
                                        <p:tgtEl>
                                          <p:spTgt spid="21"/>
                                        </p:tgtEl>
                                      </p:cBhvr>
                                    </p:animEffect>
                                    <p:set>
                                      <p:cBhvr>
                                        <p:cTn id="110" dur="1" fill="hold">
                                          <p:stCondLst>
                                            <p:cond delay="499"/>
                                          </p:stCondLst>
                                        </p:cTn>
                                        <p:tgtEl>
                                          <p:spTgt spid="21"/>
                                        </p:tgtEl>
                                        <p:attrNameLst>
                                          <p:attrName>style.visibility</p:attrName>
                                        </p:attrNameLst>
                                      </p:cBhvr>
                                      <p:to>
                                        <p:strVal val="hidden"/>
                                      </p:to>
                                    </p:set>
                                  </p:childTnLst>
                                </p:cTn>
                              </p:par>
                            </p:childTnLst>
                          </p:cTn>
                        </p:par>
                        <p:par>
                          <p:cTn id="111" fill="hold">
                            <p:stCondLst>
                              <p:cond delay="500"/>
                            </p:stCondLst>
                            <p:childTnLst>
                              <p:par>
                                <p:cTn id="112" presetID="22" presetClass="entr" presetSubtype="1" fill="hold" grpId="0" nodeType="afterEffect">
                                  <p:stCondLst>
                                    <p:cond delay="0"/>
                                  </p:stCondLst>
                                  <p:childTnLst>
                                    <p:set>
                                      <p:cBhvr>
                                        <p:cTn id="113" dur="1" fill="hold">
                                          <p:stCondLst>
                                            <p:cond delay="0"/>
                                          </p:stCondLst>
                                        </p:cTn>
                                        <p:tgtEl>
                                          <p:spTgt spid="20"/>
                                        </p:tgtEl>
                                        <p:attrNameLst>
                                          <p:attrName>style.visibility</p:attrName>
                                        </p:attrNameLst>
                                      </p:cBhvr>
                                      <p:to>
                                        <p:strVal val="visible"/>
                                      </p:to>
                                    </p:set>
                                    <p:animEffect transition="in" filter="wipe(up)">
                                      <p:cBhvr>
                                        <p:cTn id="114" dur="500"/>
                                        <p:tgtEl>
                                          <p:spTgt spid="20"/>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xit" presetSubtype="4" fill="hold" grpId="1" nodeType="clickEffect">
                                  <p:stCondLst>
                                    <p:cond delay="0"/>
                                  </p:stCondLst>
                                  <p:childTnLst>
                                    <p:animEffect transition="out" filter="wipe(down)">
                                      <p:cBhvr>
                                        <p:cTn id="118" dur="500"/>
                                        <p:tgtEl>
                                          <p:spTgt spid="20"/>
                                        </p:tgtEl>
                                      </p:cBhvr>
                                    </p:animEffect>
                                    <p:set>
                                      <p:cBhvr>
                                        <p:cTn id="119" dur="1" fill="hold">
                                          <p:stCondLst>
                                            <p:cond delay="499"/>
                                          </p:stCondLst>
                                        </p:cTn>
                                        <p:tgtEl>
                                          <p:spTgt spid="20"/>
                                        </p:tgtEl>
                                        <p:attrNameLst>
                                          <p:attrName>style.visibility</p:attrName>
                                        </p:attrNameLst>
                                      </p:cBhvr>
                                      <p:to>
                                        <p:strVal val="hidden"/>
                                      </p:to>
                                    </p:set>
                                  </p:childTnLst>
                                </p:cTn>
                              </p:par>
                            </p:childTnLst>
                          </p:cTn>
                        </p:par>
                        <p:par>
                          <p:cTn id="120" fill="hold">
                            <p:stCondLst>
                              <p:cond delay="500"/>
                            </p:stCondLst>
                            <p:childTnLst>
                              <p:par>
                                <p:cTn id="121" presetID="22" presetClass="entr" presetSubtype="4" fill="hold" grpId="0" nodeType="afterEffect">
                                  <p:stCondLst>
                                    <p:cond delay="0"/>
                                  </p:stCondLst>
                                  <p:childTnLst>
                                    <p:set>
                                      <p:cBhvr>
                                        <p:cTn id="122" dur="1" fill="hold">
                                          <p:stCondLst>
                                            <p:cond delay="0"/>
                                          </p:stCondLst>
                                        </p:cTn>
                                        <p:tgtEl>
                                          <p:spTgt spid="19"/>
                                        </p:tgtEl>
                                        <p:attrNameLst>
                                          <p:attrName>style.visibility</p:attrName>
                                        </p:attrNameLst>
                                      </p:cBhvr>
                                      <p:to>
                                        <p:strVal val="visible"/>
                                      </p:to>
                                    </p:set>
                                    <p:animEffect transition="in" filter="wipe(down)">
                                      <p:cBhvr>
                                        <p:cTn id="123" dur="500"/>
                                        <p:tgtEl>
                                          <p:spTgt spid="19"/>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xit" presetSubtype="1" fill="hold" grpId="1" nodeType="clickEffect">
                                  <p:stCondLst>
                                    <p:cond delay="0"/>
                                  </p:stCondLst>
                                  <p:childTnLst>
                                    <p:animEffect transition="out" filter="wipe(up)">
                                      <p:cBhvr>
                                        <p:cTn id="127" dur="500"/>
                                        <p:tgtEl>
                                          <p:spTgt spid="19"/>
                                        </p:tgtEl>
                                      </p:cBhvr>
                                    </p:animEffect>
                                    <p:set>
                                      <p:cBhvr>
                                        <p:cTn id="128" dur="1" fill="hold">
                                          <p:stCondLst>
                                            <p:cond delay="499"/>
                                          </p:stCondLst>
                                        </p:cTn>
                                        <p:tgtEl>
                                          <p:spTgt spid="19"/>
                                        </p:tgtEl>
                                        <p:attrNameLst>
                                          <p:attrName>style.visibility</p:attrName>
                                        </p:attrNameLst>
                                      </p:cBhvr>
                                      <p:to>
                                        <p:strVal val="hidden"/>
                                      </p:to>
                                    </p:set>
                                  </p:childTnLst>
                                </p:cTn>
                              </p:par>
                            </p:childTnLst>
                          </p:cTn>
                        </p:par>
                        <p:par>
                          <p:cTn id="129" fill="hold">
                            <p:stCondLst>
                              <p:cond delay="500"/>
                            </p:stCondLst>
                            <p:childTnLst>
                              <p:par>
                                <p:cTn id="130" presetID="1" presetClass="entr" presetSubtype="0" fill="hold" grpId="4" nodeType="afterEffect">
                                  <p:stCondLst>
                                    <p:cond delay="500"/>
                                  </p:stCondLst>
                                  <p:childTnLst>
                                    <p:set>
                                      <p:cBhvr>
                                        <p:cTn id="131" dur="1" fill="hold">
                                          <p:stCondLst>
                                            <p:cond delay="499"/>
                                          </p:stCondLst>
                                        </p:cTn>
                                        <p:tgtEl>
                                          <p:spTgt spid="2"/>
                                        </p:tgtEl>
                                        <p:attrNameLst>
                                          <p:attrName>style.visibility</p:attrName>
                                        </p:attrNameLst>
                                      </p:cBhvr>
                                      <p:to>
                                        <p:strVal val="visible"/>
                                      </p:to>
                                    </p:set>
                                  </p:childTnLst>
                                </p:cTn>
                              </p:par>
                            </p:childTnLst>
                          </p:cTn>
                        </p:par>
                        <p:par>
                          <p:cTn id="132" fill="hold">
                            <p:stCondLst>
                              <p:cond delay="1500"/>
                            </p:stCondLst>
                            <p:childTnLst>
                              <p:par>
                                <p:cTn id="133" presetID="26" presetClass="emph" presetSubtype="0" fill="hold" grpId="0" nodeType="afterEffect">
                                  <p:stCondLst>
                                    <p:cond delay="0"/>
                                  </p:stCondLst>
                                  <p:childTnLst>
                                    <p:animEffect transition="out" filter="fade">
                                      <p:cBhvr>
                                        <p:cTn id="134" dur="500" tmFilter="0, 0; .2, .5; .8, .5; 1, 0"/>
                                        <p:tgtEl>
                                          <p:spTgt spid="2"/>
                                        </p:tgtEl>
                                      </p:cBhvr>
                                    </p:animEffect>
                                    <p:animScale>
                                      <p:cBhvr>
                                        <p:cTn id="135" dur="250" autoRev="1" fill="hold"/>
                                        <p:tgtEl>
                                          <p:spTgt spid="2"/>
                                        </p:tgtEl>
                                      </p:cBhvr>
                                      <p:by x="105000" y="105000"/>
                                    </p:animScale>
                                  </p:childTnLst>
                                </p:cTn>
                              </p:par>
                            </p:childTnLst>
                          </p:cTn>
                        </p:par>
                        <p:par>
                          <p:cTn id="136" fill="hold">
                            <p:stCondLst>
                              <p:cond delay="2000"/>
                            </p:stCondLst>
                            <p:childTnLst>
                              <p:par>
                                <p:cTn id="137" presetID="26" presetClass="emph" presetSubtype="0" fill="hold" grpId="1" nodeType="afterEffect">
                                  <p:stCondLst>
                                    <p:cond delay="0"/>
                                  </p:stCondLst>
                                  <p:childTnLst>
                                    <p:animEffect transition="out" filter="fade">
                                      <p:cBhvr>
                                        <p:cTn id="138" dur="500" tmFilter="0, 0; .2, .5; .8, .5; 1, 0"/>
                                        <p:tgtEl>
                                          <p:spTgt spid="2"/>
                                        </p:tgtEl>
                                      </p:cBhvr>
                                    </p:animEffect>
                                    <p:animScale>
                                      <p:cBhvr>
                                        <p:cTn id="139" dur="250" autoRev="1" fill="hold"/>
                                        <p:tgtEl>
                                          <p:spTgt spid="2"/>
                                        </p:tgtEl>
                                      </p:cBhvr>
                                      <p:by x="105000" y="105000"/>
                                    </p:animScale>
                                  </p:childTnLst>
                                </p:cTn>
                              </p:par>
                            </p:childTnLst>
                          </p:cTn>
                        </p:par>
                        <p:par>
                          <p:cTn id="140" fill="hold">
                            <p:stCondLst>
                              <p:cond delay="2500"/>
                            </p:stCondLst>
                            <p:childTnLst>
                              <p:par>
                                <p:cTn id="141" presetID="26" presetClass="emph" presetSubtype="0" fill="hold" grpId="2" nodeType="afterEffect">
                                  <p:stCondLst>
                                    <p:cond delay="0"/>
                                  </p:stCondLst>
                                  <p:childTnLst>
                                    <p:animEffect transition="out" filter="fade">
                                      <p:cBhvr>
                                        <p:cTn id="142" dur="500" tmFilter="0, 0; .2, .5; .8, .5; 1, 0"/>
                                        <p:tgtEl>
                                          <p:spTgt spid="2"/>
                                        </p:tgtEl>
                                      </p:cBhvr>
                                    </p:animEffect>
                                    <p:animScale>
                                      <p:cBhvr>
                                        <p:cTn id="143" dur="250" autoRev="1" fill="hold"/>
                                        <p:tgtEl>
                                          <p:spTgt spid="2"/>
                                        </p:tgtEl>
                                      </p:cBhvr>
                                      <p:by x="105000" y="105000"/>
                                    </p:animScale>
                                  </p:childTnLst>
                                </p:cTn>
                              </p:par>
                            </p:childTnLst>
                          </p:cTn>
                        </p:par>
                        <p:par>
                          <p:cTn id="144" fill="hold">
                            <p:stCondLst>
                              <p:cond delay="3000"/>
                            </p:stCondLst>
                            <p:childTnLst>
                              <p:par>
                                <p:cTn id="145" presetID="1" presetClass="exit" presetSubtype="0" fill="hold" grpId="3" nodeType="afterEffect">
                                  <p:stCondLst>
                                    <p:cond delay="0"/>
                                  </p:stCondLst>
                                  <p:childTnLst>
                                    <p:set>
                                      <p:cBhvr>
                                        <p:cTn id="146" dur="1" fill="hold">
                                          <p:stCondLst>
                                            <p:cond delay="0"/>
                                          </p:stCondLst>
                                        </p:cTn>
                                        <p:tgtEl>
                                          <p:spTgt spid="2"/>
                                        </p:tgtEl>
                                        <p:attrNameLst>
                                          <p:attrName>style.visibility</p:attrName>
                                        </p:attrNameLst>
                                      </p:cBhvr>
                                      <p:to>
                                        <p:strVal val="hidden"/>
                                      </p:to>
                                    </p:set>
                                  </p:childTnLst>
                                </p:cTn>
                              </p:par>
                            </p:childTnLst>
                          </p:cTn>
                        </p:par>
                        <p:par>
                          <p:cTn id="147" fill="hold">
                            <p:stCondLst>
                              <p:cond delay="3000"/>
                            </p:stCondLst>
                            <p:childTnLst>
                              <p:par>
                                <p:cTn id="148" presetID="22" presetClass="entr" presetSubtype="4" fill="hold" grpId="0" nodeType="afterEffect">
                                  <p:stCondLst>
                                    <p:cond delay="500"/>
                                  </p:stCondLst>
                                  <p:childTnLst>
                                    <p:set>
                                      <p:cBhvr>
                                        <p:cTn id="149" dur="1" fill="hold">
                                          <p:stCondLst>
                                            <p:cond delay="0"/>
                                          </p:stCondLst>
                                        </p:cTn>
                                        <p:tgtEl>
                                          <p:spTgt spid="4"/>
                                        </p:tgtEl>
                                        <p:attrNameLst>
                                          <p:attrName>style.visibility</p:attrName>
                                        </p:attrNameLst>
                                      </p:cBhvr>
                                      <p:to>
                                        <p:strVal val="visible"/>
                                      </p:to>
                                    </p:set>
                                    <p:animEffect transition="in" filter="wipe(down)">
                                      <p:cBhvr>
                                        <p:cTn id="1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P spid="7" grpId="0"/>
      <p:bldP spid="9" grpId="0" animBg="1"/>
      <p:bldP spid="9" grpId="1" animBg="1"/>
      <p:bldP spid="12" grpId="0" animBg="1"/>
      <p:bldP spid="12" grpId="1" animBg="1"/>
      <p:bldP spid="16" grpId="0" animBg="1"/>
      <p:bldP spid="16" grpId="1" animBg="1"/>
      <p:bldP spid="15" grpId="0" animBg="1"/>
      <p:bldP spid="15" grpId="1" animBg="1"/>
      <p:bldP spid="14" grpId="0" animBg="1"/>
      <p:bldP spid="14" grpId="1" animBg="1"/>
      <p:bldP spid="4" grpId="0" animBg="1"/>
      <p:bldP spid="13" grpId="0" animBg="1"/>
      <p:bldP spid="13" grpId="1" animBg="1"/>
      <p:bldP spid="2" grpId="0" animBg="1"/>
      <p:bldP spid="2" grpId="1" animBg="1"/>
      <p:bldP spid="2" grpId="2" animBg="1"/>
      <p:bldP spid="2" grpId="3" animBg="1"/>
      <p:bldP spid="2" grpId="4"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p:cNvSpPr>
            <a:spLocks noChangeArrowheads="1"/>
          </p:cNvSpPr>
          <p:nvPr/>
        </p:nvSpPr>
        <p:spPr bwMode="auto">
          <a:xfrm>
            <a:off x="184604" y="338804"/>
            <a:ext cx="856092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ru-RU" altLang="ru-RU" sz="1400" dirty="0">
                <a:latin typeface="Times New Roman" panose="02020603050405020304" pitchFamily="18" charset="0"/>
                <a:ea typeface="Calibri" panose="020F0502020204030204" pitchFamily="34" charset="0"/>
                <a:cs typeface="Times New Roman" panose="02020603050405020304" pitchFamily="18" charset="0"/>
              </a:rPr>
              <a:t>IV. Сведения о сооружениях, помещениях (частях помещений) и (или) открытых </a:t>
            </a:r>
            <a:endPar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endParaRPr>
          </a:p>
          <a:p>
            <a:pPr lvl="0" algn="ctr" eaLnBrk="0" hangingPunct="0"/>
            <a:r>
              <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rPr>
              <a:t>площадках </a:t>
            </a:r>
            <a:r>
              <a:rPr lang="ru-RU" altLang="ru-RU" sz="1400" dirty="0">
                <a:latin typeface="Times New Roman" panose="02020603050405020304" pitchFamily="18" charset="0"/>
                <a:ea typeface="Calibri" panose="020F0502020204030204" pitchFamily="34" charset="0"/>
                <a:cs typeface="Times New Roman" panose="02020603050405020304" pitchFamily="18" charset="0"/>
              </a:rPr>
              <a:t>(частях открытых площадок), предназначенных для временного хранения </a:t>
            </a:r>
            <a:endPar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endParaRPr>
          </a:p>
          <a:p>
            <a:pPr lvl="0" algn="ctr" eaLnBrk="0" hangingPunct="0"/>
            <a:r>
              <a:rPr lang="ru-RU" altLang="ru-RU" sz="1400" dirty="0" smtClean="0">
                <a:latin typeface="Times New Roman" panose="02020603050405020304" pitchFamily="18" charset="0"/>
                <a:ea typeface="Calibri" panose="020F0502020204030204" pitchFamily="34" charset="0"/>
                <a:cs typeface="Times New Roman" panose="02020603050405020304" pitchFamily="18" charset="0"/>
              </a:rPr>
              <a:t>товаров</a:t>
            </a:r>
            <a:endParaRPr kumimoji="0" lang="ru-RU" altLang="ru-RU" sz="1400" b="0" i="0" u="none" strike="noStrike" cap="none" normalizeH="0" baseline="0" dirty="0" smtClean="0">
              <a:ln>
                <a:noFill/>
              </a:ln>
              <a:effectLst/>
              <a:latin typeface="Arial" panose="020B0604020202020204" pitchFamily="34" charset="0"/>
            </a:endParaRPr>
          </a:p>
        </p:txBody>
      </p:sp>
      <p:sp>
        <p:nvSpPr>
          <p:cNvPr id="10" name="Rectangle 1"/>
          <p:cNvSpPr>
            <a:spLocks noChangeArrowheads="1"/>
          </p:cNvSpPr>
          <p:nvPr/>
        </p:nvSpPr>
        <p:spPr bwMode="auto">
          <a:xfrm>
            <a:off x="184604" y="4032163"/>
            <a:ext cx="856092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ru-RU" altLang="ru-RU" sz="1400" dirty="0">
                <a:latin typeface="Times New Roman" panose="02020603050405020304" pitchFamily="18" charset="0"/>
                <a:ea typeface="Calibri" panose="020F0502020204030204" pitchFamily="34" charset="0"/>
                <a:cs typeface="Times New Roman" panose="02020603050405020304" pitchFamily="18" charset="0"/>
              </a:rPr>
              <a:t>V. Сведения об обособленных подразделениях и (или) филиалах</a:t>
            </a:r>
            <a:endParaRPr kumimoji="0" lang="ru-RU" altLang="ru-RU" sz="1400" b="0" i="0" u="none" strike="noStrike" cap="none" normalizeH="0" baseline="0" dirty="0" smtClean="0">
              <a:ln>
                <a:noFill/>
              </a:ln>
              <a:effectLst/>
              <a:latin typeface="Arial" panose="020B0604020202020204"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691827768"/>
              </p:ext>
            </p:extLst>
          </p:nvPr>
        </p:nvGraphicFramePr>
        <p:xfrm>
          <a:off x="293561" y="1077468"/>
          <a:ext cx="8451967" cy="1863352"/>
        </p:xfrm>
        <a:graphic>
          <a:graphicData uri="http://schemas.openxmlformats.org/drawingml/2006/table">
            <a:tbl>
              <a:tblPr firstRow="1" firstCol="1" bandRow="1">
                <a:tableStyleId>{5C22544A-7EE6-4342-B048-85BDC9FD1C3A}</a:tableStyleId>
              </a:tblPr>
              <a:tblGrid>
                <a:gridCol w="514428"/>
                <a:gridCol w="2558604"/>
                <a:gridCol w="3587461"/>
                <a:gridCol w="1791474"/>
              </a:tblGrid>
              <a:tr h="1155121">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п/п</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Адрес местонахождения объекта</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a:effectLst/>
                          <a:latin typeface="Times New Roman" panose="02020603050405020304" pitchFamily="18" charset="0"/>
                          <a:cs typeface="Times New Roman" panose="02020603050405020304" pitchFamily="18" charset="0"/>
                        </a:rPr>
                        <a:t>Номер и дата документа, подтверждающего нахождение в собственности, хозяйственном ведении, оперативном управлении или аренде </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panose="02020603050405020304" pitchFamily="18" charset="0"/>
                          <a:cs typeface="Times New Roman" panose="02020603050405020304" pitchFamily="18" charset="0"/>
                        </a:rPr>
                        <a:t>Срок действия документа  (договора аренды)</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077">
                <a:tc>
                  <a:txBody>
                    <a:bodyPr/>
                    <a:lstStyle/>
                    <a:p>
                      <a:pPr algn="ctr">
                        <a:lnSpc>
                          <a:spcPct val="115000"/>
                        </a:lnSpc>
                        <a:spcAft>
                          <a:spcPts val="600"/>
                        </a:spcAft>
                      </a:pPr>
                      <a:r>
                        <a:rPr lang="ru-RU" sz="1200" b="0" dirty="0">
                          <a:solidFill>
                            <a:schemeClr val="tx1"/>
                          </a:solidFill>
                          <a:effectLst/>
                          <a:latin typeface="Times New Roman" panose="02020603050405020304" pitchFamily="18" charset="0"/>
                          <a:cs typeface="Times New Roman" panose="02020603050405020304" pitchFamily="18" charset="0"/>
                        </a:rPr>
                        <a:t>1</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2</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a:effectLst/>
                          <a:latin typeface="Times New Roman" panose="02020603050405020304" pitchFamily="18" charset="0"/>
                          <a:cs typeface="Times New Roman" panose="02020603050405020304" pitchFamily="18" charset="0"/>
                        </a:rPr>
                        <a:t>3</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a:effectLst/>
                          <a:latin typeface="Times New Roman" panose="02020603050405020304" pitchFamily="18" charset="0"/>
                          <a:cs typeface="Times New Roman" panose="02020603050405020304" pitchFamily="18" charset="0"/>
                        </a:rPr>
                        <a:t>4</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077">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1</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077">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2</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990264790"/>
              </p:ext>
            </p:extLst>
          </p:nvPr>
        </p:nvGraphicFramePr>
        <p:xfrm>
          <a:off x="293560" y="4406787"/>
          <a:ext cx="8451967" cy="1794415"/>
        </p:xfrm>
        <a:graphic>
          <a:graphicData uri="http://schemas.openxmlformats.org/drawingml/2006/table">
            <a:tbl>
              <a:tblPr firstRow="1" firstCol="1" bandRow="1">
                <a:tableStyleId>{5C22544A-7EE6-4342-B048-85BDC9FD1C3A}</a:tableStyleId>
              </a:tblPr>
              <a:tblGrid>
                <a:gridCol w="514758"/>
                <a:gridCol w="4224629"/>
                <a:gridCol w="3712580"/>
              </a:tblGrid>
              <a:tr h="1053124">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п/п</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Наименование обособленного подразделения и (или) филиала (полное</a:t>
                      </a:r>
                      <a:br>
                        <a:rPr lang="ru-RU" sz="1200" dirty="0">
                          <a:effectLst/>
                          <a:latin typeface="Times New Roman" panose="02020603050405020304" pitchFamily="18" charset="0"/>
                          <a:cs typeface="Times New Roman" panose="02020603050405020304" pitchFamily="18" charset="0"/>
                        </a:rPr>
                      </a:br>
                      <a:r>
                        <a:rPr lang="ru-RU" sz="1200" dirty="0">
                          <a:effectLst/>
                          <a:latin typeface="Times New Roman" panose="02020603050405020304" pitchFamily="18" charset="0"/>
                          <a:cs typeface="Times New Roman" panose="02020603050405020304" pitchFamily="18" charset="0"/>
                        </a:rPr>
                        <a:t>и краткое – при наличии)</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a:effectLst/>
                          <a:latin typeface="Times New Roman" panose="02020603050405020304" pitchFamily="18" charset="0"/>
                          <a:cs typeface="Times New Roman" panose="02020603050405020304" pitchFamily="18" charset="0"/>
                        </a:rPr>
                        <a:t>Номер обособленного подразделения и (или) филиала, присвоенный налоговым органом (органом государственных доходов) государства-члена</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7097">
                <a:tc>
                  <a:txBody>
                    <a:bodyPr/>
                    <a:lstStyle/>
                    <a:p>
                      <a:pPr algn="ctr">
                        <a:lnSpc>
                          <a:spcPct val="115000"/>
                        </a:lnSpc>
                        <a:spcAft>
                          <a:spcPts val="0"/>
                        </a:spcAft>
                      </a:pPr>
                      <a:r>
                        <a:rPr lang="ru-RU" sz="1200" b="0" dirty="0">
                          <a:solidFill>
                            <a:schemeClr val="tx1"/>
                          </a:solidFill>
                          <a:effectLst/>
                          <a:latin typeface="Times New Roman" panose="02020603050405020304" pitchFamily="18" charset="0"/>
                          <a:cs typeface="Times New Roman" panose="02020603050405020304" pitchFamily="18" charset="0"/>
                        </a:rPr>
                        <a:t>1</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2</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3</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7097">
                <a:tc>
                  <a:txBody>
                    <a:bodyPr/>
                    <a:lstStyle/>
                    <a:p>
                      <a:pPr algn="ctr">
                        <a:lnSpc>
                          <a:spcPct val="115000"/>
                        </a:lnSpc>
                        <a:spcAft>
                          <a:spcPts val="600"/>
                        </a:spcAft>
                      </a:pPr>
                      <a:r>
                        <a:rPr lang="en-US" sz="1200" dirty="0">
                          <a:effectLst/>
                          <a:latin typeface="Times New Roman" panose="02020603050405020304" pitchFamily="18" charset="0"/>
                          <a:cs typeface="Times New Roman" panose="02020603050405020304" pitchFamily="18" charset="0"/>
                        </a:rPr>
                        <a:t>1</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7097">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2</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Прямоугольная выноска 5"/>
          <p:cNvSpPr/>
          <p:nvPr/>
        </p:nvSpPr>
        <p:spPr>
          <a:xfrm>
            <a:off x="470688" y="3060100"/>
            <a:ext cx="6108138" cy="942356"/>
          </a:xfrm>
          <a:prstGeom prst="wedgeRectCallout">
            <a:avLst>
              <a:gd name="adj1" fmla="val -40010"/>
              <a:gd name="adj2" fmla="val -100518"/>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Раздел IV заявления </a:t>
            </a:r>
            <a:r>
              <a:rPr lang="ru-RU" sz="1200" b="1" dirty="0">
                <a:solidFill>
                  <a:schemeClr val="tx1"/>
                </a:solidFill>
                <a:latin typeface="Arial" panose="020B0604020202020204" pitchFamily="34" charset="0"/>
                <a:cs typeface="Arial" panose="020B0604020202020204" pitchFamily="34" charset="0"/>
              </a:rPr>
              <a:t>заполняется</a:t>
            </a:r>
            <a:r>
              <a:rPr lang="ru-RU" sz="1200" dirty="0">
                <a:solidFill>
                  <a:schemeClr val="tx1"/>
                </a:solidFill>
                <a:latin typeface="Arial" panose="020B0604020202020204" pitchFamily="34" charset="0"/>
                <a:cs typeface="Arial" panose="020B0604020202020204" pitchFamily="34" charset="0"/>
              </a:rPr>
              <a:t> заявителем при подаче </a:t>
            </a:r>
            <a:r>
              <a:rPr lang="ru-RU" sz="1200" b="1" dirty="0">
                <a:solidFill>
                  <a:schemeClr val="tx1"/>
                </a:solidFill>
                <a:latin typeface="Arial" panose="020B0604020202020204" pitchFamily="34" charset="0"/>
                <a:cs typeface="Arial" panose="020B0604020202020204" pitchFamily="34" charset="0"/>
              </a:rPr>
              <a:t>заявления</a:t>
            </a:r>
            <a:r>
              <a:rPr lang="ru-RU" sz="1200" dirty="0">
                <a:solidFill>
                  <a:schemeClr val="tx1"/>
                </a:solidFill>
                <a:latin typeface="Arial" panose="020B0604020202020204" pitchFamily="34" charset="0"/>
                <a:cs typeface="Arial" panose="020B0604020202020204" pitchFamily="34" charset="0"/>
              </a:rPr>
              <a:t> о включении в реестр с выдачей </a:t>
            </a:r>
            <a:r>
              <a:rPr lang="ru-RU" sz="1200" b="1" dirty="0">
                <a:solidFill>
                  <a:schemeClr val="tx1"/>
                </a:solidFill>
                <a:latin typeface="Arial" panose="020B0604020202020204" pitchFamily="34" charset="0"/>
                <a:cs typeface="Arial" panose="020B0604020202020204" pitchFamily="34" charset="0"/>
              </a:rPr>
              <a:t>свидетельства второго или третьего типа</a:t>
            </a:r>
            <a:r>
              <a:rPr lang="ru-RU" sz="1200" dirty="0">
                <a:solidFill>
                  <a:schemeClr val="tx1"/>
                </a:solidFill>
                <a:latin typeface="Arial" panose="020B0604020202020204" pitchFamily="34" charset="0"/>
                <a:cs typeface="Arial" panose="020B0604020202020204" pitchFamily="34" charset="0"/>
              </a:rPr>
              <a:t>.</a:t>
            </a:r>
          </a:p>
          <a:p>
            <a:pPr algn="just"/>
            <a:r>
              <a:rPr lang="ru-RU" sz="1200" dirty="0">
                <a:solidFill>
                  <a:schemeClr val="tx1"/>
                </a:solidFill>
                <a:latin typeface="Arial" panose="020B0604020202020204" pitchFamily="34" charset="0"/>
                <a:cs typeface="Arial" panose="020B0604020202020204" pitchFamily="34" charset="0"/>
              </a:rPr>
              <a:t>В случае если объекты находятся у заявителя в аренде, в графе 4 таблицы указывается срок, на который заключен договор аренды</a:t>
            </a:r>
            <a:r>
              <a:rPr lang="ru-RU" sz="1200" dirty="0" smtClean="0">
                <a:solidFill>
                  <a:schemeClr val="tx1"/>
                </a:solidFill>
                <a:latin typeface="Arial" panose="020B0604020202020204" pitchFamily="34" charset="0"/>
                <a:cs typeface="Arial" panose="020B0604020202020204" pitchFamily="34" charset="0"/>
              </a:rPr>
              <a:t>, в </a:t>
            </a:r>
            <a:r>
              <a:rPr lang="ru-RU" sz="1200" dirty="0">
                <a:solidFill>
                  <a:schemeClr val="tx1"/>
                </a:solidFill>
                <a:latin typeface="Arial" panose="020B0604020202020204" pitchFamily="34" charset="0"/>
                <a:cs typeface="Arial" panose="020B0604020202020204" pitchFamily="34" charset="0"/>
              </a:rPr>
              <a:t>иных случаях проставляется знак прочерка </a:t>
            </a:r>
            <a:r>
              <a:rPr lang="ru-RU" sz="1200" dirty="0" smtClean="0">
                <a:solidFill>
                  <a:schemeClr val="tx1"/>
                </a:solidFill>
                <a:latin typeface="Arial" panose="020B0604020202020204" pitchFamily="34" charset="0"/>
                <a:cs typeface="Arial" panose="020B0604020202020204" pitchFamily="34" charset="0"/>
              </a:rPr>
              <a:t>«</a:t>
            </a:r>
            <a:r>
              <a:rPr lang="ru-RU" sz="1200" dirty="0" smtClean="0">
                <a:solidFill>
                  <a:schemeClr val="tx1"/>
                </a:solidFill>
                <a:latin typeface="Arial" panose="020B0604020202020204" pitchFamily="34" charset="0"/>
                <a:cs typeface="Arial" panose="020B0604020202020204" pitchFamily="34" charset="0"/>
                <a:sym typeface="Symbol" panose="05050102010706020507" pitchFamily="18" charset="2"/>
              </a:rPr>
              <a:t></a:t>
            </a:r>
            <a:r>
              <a:rPr lang="ru-RU" sz="1200" dirty="0" smtClean="0">
                <a:solidFill>
                  <a:schemeClr val="tx1"/>
                </a:solidFill>
                <a:latin typeface="Arial" panose="020B0604020202020204" pitchFamily="34" charset="0"/>
                <a:cs typeface="Arial" panose="020B0604020202020204" pitchFamily="34" charset="0"/>
              </a:rPr>
              <a:t>».</a:t>
            </a:r>
            <a:endParaRPr lang="ru-RU" sz="1200" dirty="0">
              <a:solidFill>
                <a:schemeClr val="tx1"/>
              </a:solidFill>
              <a:latin typeface="Arial" panose="020B0604020202020204" pitchFamily="34" charset="0"/>
              <a:cs typeface="Arial" panose="020B0604020202020204" pitchFamily="34" charset="0"/>
            </a:endParaRPr>
          </a:p>
        </p:txBody>
      </p:sp>
      <p:sp>
        <p:nvSpPr>
          <p:cNvPr id="7" name="Прямоугольная выноска 6"/>
          <p:cNvSpPr/>
          <p:nvPr/>
        </p:nvSpPr>
        <p:spPr>
          <a:xfrm>
            <a:off x="3417452" y="2940820"/>
            <a:ext cx="5429250" cy="994789"/>
          </a:xfrm>
          <a:prstGeom prst="wedgeRectCallout">
            <a:avLst>
              <a:gd name="adj1" fmla="val -73061"/>
              <a:gd name="adj2" fmla="val 6547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При наличии у заявителя обособленных подразделений и (или) филиалов сведения о них и номерах, присвоенных им налоговыми органами </a:t>
            </a:r>
            <a:r>
              <a:rPr lang="ru-RU" sz="1200" dirty="0" smtClean="0">
                <a:solidFill>
                  <a:schemeClr val="tx1"/>
                </a:solidFill>
                <a:latin typeface="Arial" panose="020B0604020202020204" pitchFamily="34" charset="0"/>
                <a:cs typeface="Arial" panose="020B0604020202020204" pitchFamily="34" charset="0"/>
              </a:rPr>
              <a:t>государств-членов, </a:t>
            </a:r>
            <a:r>
              <a:rPr lang="ru-RU" sz="1200" dirty="0">
                <a:solidFill>
                  <a:schemeClr val="tx1"/>
                </a:solidFill>
                <a:latin typeface="Arial" panose="020B0604020202020204" pitchFamily="34" charset="0"/>
                <a:cs typeface="Arial" panose="020B0604020202020204" pitchFamily="34" charset="0"/>
              </a:rPr>
              <a:t>указываются в разделе V заявления. При отсутствии обособленных подразделений и (или) филиалов в разделе V заявления во всех графах таблицы проставляется знак прочерка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400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xit" presetSubtype="1" fill="hold" grpId="1" nodeType="clickEffect">
                                  <p:stCondLst>
                                    <p:cond delay="0"/>
                                  </p:stCondLst>
                                  <p:childTnLst>
                                    <p:animEffect transition="out" filter="wipe(up)">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
          <p:cNvSpPr>
            <a:spLocks noChangeArrowheads="1"/>
          </p:cNvSpPr>
          <p:nvPr/>
        </p:nvSpPr>
        <p:spPr bwMode="auto">
          <a:xfrm>
            <a:off x="221180" y="257067"/>
            <a:ext cx="856092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ru-RU" altLang="ru-RU" sz="1400" dirty="0">
                <a:latin typeface="Times New Roman" panose="02020603050405020304" pitchFamily="18" charset="0"/>
                <a:ea typeface="Calibri" panose="020F0502020204030204" pitchFamily="34" charset="0"/>
                <a:cs typeface="Times New Roman" panose="02020603050405020304" pitchFamily="18" charset="0"/>
              </a:rPr>
              <a:t>VI. Документы, подтверждающие сведения, указанные в настоящем заявлении</a:t>
            </a:r>
            <a:endParaRPr kumimoji="0" lang="ru-RU" altLang="ru-RU" sz="1400" b="0" i="0" u="none" strike="noStrike" cap="none" normalizeH="0" baseline="0" dirty="0" smtClean="0">
              <a:ln>
                <a:noFill/>
              </a:ln>
              <a:effectLst/>
              <a:latin typeface="Arial" panose="020B0604020202020204"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515844490"/>
              </p:ext>
            </p:extLst>
          </p:nvPr>
        </p:nvGraphicFramePr>
        <p:xfrm>
          <a:off x="221180" y="564844"/>
          <a:ext cx="8560924" cy="5126623"/>
        </p:xfrm>
        <a:graphic>
          <a:graphicData uri="http://schemas.openxmlformats.org/drawingml/2006/table">
            <a:tbl>
              <a:tblPr firstRow="1" firstCol="1" bandRow="1">
                <a:tableStyleId>{5C22544A-7EE6-4342-B048-85BDC9FD1C3A}</a:tableStyleId>
              </a:tblPr>
              <a:tblGrid>
                <a:gridCol w="521172"/>
                <a:gridCol w="6610646"/>
                <a:gridCol w="1429106"/>
              </a:tblGrid>
              <a:tr h="322644">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п/п</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Наименования документов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Количество листов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12">
                <a:tc>
                  <a:txBody>
                    <a:bodyPr/>
                    <a:lstStyle/>
                    <a:p>
                      <a:pPr algn="ctr">
                        <a:lnSpc>
                          <a:spcPct val="115000"/>
                        </a:lnSpc>
                        <a:spcAft>
                          <a:spcPts val="0"/>
                        </a:spcAft>
                      </a:pPr>
                      <a:r>
                        <a:rPr lang="ru-RU" sz="1200" b="0" dirty="0">
                          <a:solidFill>
                            <a:schemeClr val="tx1"/>
                          </a:solidFill>
                          <a:effectLst/>
                          <a:latin typeface="Times New Roman" panose="02020603050405020304" pitchFamily="18" charset="0"/>
                          <a:cs typeface="Times New Roman" panose="02020603050405020304" pitchFamily="18" charset="0"/>
                        </a:rPr>
                        <a:t>1</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2</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3</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12">
                <a:tc>
                  <a:txBody>
                    <a:bodyPr/>
                    <a:lstStyle/>
                    <a:p>
                      <a:pPr algn="ctr">
                        <a:lnSpc>
                          <a:spcPct val="115000"/>
                        </a:lnSpc>
                        <a:spcAft>
                          <a:spcPts val="600"/>
                        </a:spcAft>
                      </a:pPr>
                      <a:r>
                        <a:rPr lang="en-US" sz="1200" dirty="0">
                          <a:effectLst/>
                          <a:latin typeface="Times New Roman" panose="02020603050405020304" pitchFamily="18" charset="0"/>
                          <a:cs typeface="Times New Roman" panose="02020603050405020304" pitchFamily="18" charset="0"/>
                        </a:rPr>
                        <a:t>1</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600"/>
                        </a:spcAft>
                      </a:pPr>
                      <a:r>
                        <a:rPr lang="ru-RU" sz="1200" dirty="0">
                          <a:effectLst/>
                          <a:latin typeface="Times New Roman" panose="02020603050405020304" pitchFamily="18" charset="0"/>
                          <a:cs typeface="Times New Roman" panose="02020603050405020304" pitchFamily="18" charset="0"/>
                        </a:rPr>
                        <a:t>Копии учредительных документов юридического лица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5604">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2</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600"/>
                        </a:spcAft>
                      </a:pPr>
                      <a:r>
                        <a:rPr lang="ru-RU" sz="1200" dirty="0">
                          <a:effectLst/>
                          <a:latin typeface="Times New Roman" panose="02020603050405020304" pitchFamily="18" charset="0"/>
                          <a:cs typeface="Times New Roman" panose="02020603050405020304" pitchFamily="18" charset="0"/>
                        </a:rPr>
                        <a:t>Документ, подтверждающий отсутствие у заявителя задолженности (недоимки) в соответствии с законодательством о налогах и сборах (налоговым законодательством) государства-члена, в котором зарегистрирован заявитель</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7908">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3</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600"/>
                        </a:spcAft>
                      </a:pPr>
                      <a:r>
                        <a:rPr lang="ru-RU" sz="1200" dirty="0">
                          <a:effectLst/>
                          <a:latin typeface="Times New Roman" panose="02020603050405020304" pitchFamily="18" charset="0"/>
                          <a:cs typeface="Times New Roman" panose="02020603050405020304" pitchFamily="18" charset="0"/>
                        </a:rPr>
                        <a:t>Документы (копии документов), подтверждающие расчет значений показателей финансовой устойчивости и совокупного показателя финансовой устойчивости</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r>
                        <a:rPr lang="ru-RU"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3300">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4</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600"/>
                        </a:spcAft>
                      </a:pPr>
                      <a:r>
                        <a:rPr lang="ru-RU" sz="1200" dirty="0">
                          <a:effectLst/>
                          <a:latin typeface="Times New Roman" panose="02020603050405020304" pitchFamily="18" charset="0"/>
                          <a:cs typeface="Times New Roman" panose="02020603050405020304" pitchFamily="18" charset="0"/>
                        </a:rPr>
                        <a:t>Документы, выданные компетентным органом государства-члена и подтверждающие отсутствие фактов привлечения к уголовной ответственности физических лиц государств-членов, являющихся акционерами заявителя, имеющими 10 и более процентов акций заявителя, его учредителями (участниками), руководителями, главными бухгалтерами</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92519">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5</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600"/>
                        </a:spcAft>
                      </a:pPr>
                      <a:r>
                        <a:rPr lang="ru-RU" sz="1200" dirty="0">
                          <a:effectLst/>
                          <a:latin typeface="Times New Roman" panose="02020603050405020304" pitchFamily="18" charset="0"/>
                          <a:cs typeface="Times New Roman" panose="02020603050405020304" pitchFamily="18" charset="0"/>
                        </a:rPr>
                        <a:t>Документы, подтверждающие наличие у заявителя системы учета товаров, отвечающей установленным законодательством государства-члена о таможенном регулировании требованиям, позволяющей сопоставлять сведения, представленные таможенным органам при совершении таможенных операций, со сведениями о </a:t>
                      </a:r>
                      <a:r>
                        <a:rPr lang="ru-RU" sz="1200" dirty="0" smtClean="0">
                          <a:effectLst/>
                          <a:latin typeface="Times New Roman" panose="02020603050405020304" pitchFamily="18" charset="0"/>
                          <a:cs typeface="Times New Roman" panose="02020603050405020304" pitchFamily="18" charset="0"/>
                        </a:rPr>
                        <a:t>проведении </a:t>
                      </a:r>
                      <a:r>
                        <a:rPr lang="ru-RU" sz="1200" dirty="0">
                          <a:effectLst/>
                          <a:latin typeface="Times New Roman" panose="02020603050405020304" pitchFamily="18" charset="0"/>
                          <a:cs typeface="Times New Roman" panose="02020603050405020304" pitchFamily="18" charset="0"/>
                        </a:rPr>
                        <a:t>хозяйственных операций и обеспечивающей </a:t>
                      </a:r>
                      <a:r>
                        <a:rPr lang="ru-RU" sz="1200" dirty="0" smtClean="0">
                          <a:effectLst/>
                          <a:latin typeface="Times New Roman" panose="02020603050405020304" pitchFamily="18" charset="0"/>
                          <a:cs typeface="Times New Roman" panose="02020603050405020304" pitchFamily="18" charset="0"/>
                        </a:rPr>
                        <a:t>доступ (</a:t>
                      </a:r>
                      <a:r>
                        <a:rPr lang="ru-RU" sz="1200" dirty="0">
                          <a:effectLst/>
                          <a:latin typeface="Times New Roman" panose="02020603050405020304" pitchFamily="18" charset="0"/>
                          <a:cs typeface="Times New Roman" panose="02020603050405020304" pitchFamily="18" charset="0"/>
                        </a:rPr>
                        <a:t>в том числе удаленный) таможенных органов к таким сведениям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70996">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6</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600"/>
                        </a:spcAft>
                      </a:pPr>
                      <a:r>
                        <a:rPr lang="ru-RU" sz="1200" dirty="0">
                          <a:effectLst/>
                          <a:latin typeface="Times New Roman" panose="02020603050405020304" pitchFamily="18" charset="0"/>
                          <a:cs typeface="Times New Roman" panose="02020603050405020304" pitchFamily="18" charset="0"/>
                        </a:rPr>
                        <a:t>Копии документов, подтверждающих наличие у заявителя, претендующего на получение свидетельства второго или третьего типа, сооружений, помещений (частей помещений) и (или) открытых площадок (частей открытых площадок), предназначенных для временного хранения товаров, завершения действия таможенной процедуры таможенного транзита и (или) проведения таможенного контроля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12">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7</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600"/>
                        </a:spcAft>
                      </a:pPr>
                      <a:r>
                        <a:rPr lang="ru-RU" sz="1200" dirty="0">
                          <a:effectLst/>
                          <a:latin typeface="Times New Roman" panose="02020603050405020304" pitchFamily="18" charset="0"/>
                          <a:cs typeface="Times New Roman" panose="02020603050405020304" pitchFamily="18" charset="0"/>
                        </a:rPr>
                        <a:t>Иные документы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10" marR="4051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1"/>
          <p:cNvSpPr>
            <a:spLocks noChangeArrowheads="1"/>
          </p:cNvSpPr>
          <p:nvPr/>
        </p:nvSpPr>
        <p:spPr bwMode="auto">
          <a:xfrm>
            <a:off x="221180" y="5846957"/>
            <a:ext cx="856092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lang="ru-RU" altLang="ru-RU" sz="1200" dirty="0" smtClean="0">
                <a:latin typeface="Times New Roman" panose="02020603050405020304" pitchFamily="18" charset="0"/>
                <a:ea typeface="Calibri" panose="020F0502020204030204" pitchFamily="34" charset="0"/>
                <a:cs typeface="Times New Roman" panose="02020603050405020304" pitchFamily="18" charset="0"/>
              </a:rPr>
              <a:t>______________________</a:t>
            </a:r>
            <a:r>
              <a:rPr lang="ru-RU" alt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altLang="ru-RU" sz="1200" dirty="0" smtClean="0">
                <a:latin typeface="Times New Roman" panose="02020603050405020304" pitchFamily="18" charset="0"/>
                <a:ea typeface="Calibri" panose="020F0502020204030204" pitchFamily="34" charset="0"/>
                <a:cs typeface="Times New Roman" panose="02020603050405020304" pitchFamily="18" charset="0"/>
              </a:rPr>
              <a:t>                           ______________________                               ______________________</a:t>
            </a:r>
          </a:p>
          <a:p>
            <a:pPr eaLnBrk="0" hangingPunct="0"/>
            <a:r>
              <a:rPr lang="ru-RU" altLang="ru-RU" sz="11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altLang="ru-RU" sz="1100" dirty="0">
                <a:latin typeface="Times New Roman" panose="02020603050405020304" pitchFamily="18" charset="0"/>
                <a:ea typeface="Calibri" panose="020F0502020204030204" pitchFamily="34" charset="0"/>
                <a:cs typeface="Times New Roman" panose="02020603050405020304" pitchFamily="18" charset="0"/>
              </a:rPr>
              <a:t>должность руководителя </a:t>
            </a:r>
            <a:r>
              <a:rPr lang="ru-RU" altLang="ru-RU" sz="11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altLang="ru-RU" sz="1100" dirty="0">
                <a:latin typeface="Times New Roman" panose="02020603050405020304" pitchFamily="18" charset="0"/>
                <a:ea typeface="Calibri" panose="020F0502020204030204" pitchFamily="34" charset="0"/>
                <a:cs typeface="Times New Roman" panose="02020603050405020304" pitchFamily="18" charset="0"/>
              </a:rPr>
              <a:t>подпись </a:t>
            </a:r>
            <a:r>
              <a:rPr lang="ru-RU" altLang="ru-RU" sz="1100" dirty="0" smtClean="0">
                <a:latin typeface="Times New Roman" panose="02020603050405020304" pitchFamily="18" charset="0"/>
                <a:ea typeface="Calibri" panose="020F0502020204030204" pitchFamily="34" charset="0"/>
                <a:cs typeface="Times New Roman" panose="02020603050405020304" pitchFamily="18" charset="0"/>
              </a:rPr>
              <a:t>заявителя)                                                (</a:t>
            </a:r>
            <a:r>
              <a:rPr lang="ru-RU" altLang="ru-RU" sz="1100" dirty="0">
                <a:latin typeface="Times New Roman" panose="02020603050405020304" pitchFamily="18" charset="0"/>
                <a:ea typeface="Calibri" panose="020F0502020204030204" pitchFamily="34" charset="0"/>
                <a:cs typeface="Times New Roman" panose="02020603050405020304" pitchFamily="18" charset="0"/>
              </a:rPr>
              <a:t>Ф. И. О. заявителя)</a:t>
            </a:r>
          </a:p>
          <a:p>
            <a:pPr lvl="0" eaLnBrk="0" hangingPunct="0"/>
            <a:r>
              <a:rPr lang="ru-RU" altLang="ru-RU" sz="1100" dirty="0" smtClean="0">
                <a:latin typeface="Times New Roman" panose="02020603050405020304" pitchFamily="18" charset="0"/>
                <a:ea typeface="Calibri" panose="020F0502020204030204" pitchFamily="34" charset="0"/>
                <a:cs typeface="Times New Roman" panose="02020603050405020304" pitchFamily="18" charset="0"/>
              </a:rPr>
              <a:t>             заявителя)</a:t>
            </a:r>
            <a:r>
              <a:rPr lang="ru-RU" altLang="ru-RU" sz="1200" dirty="0">
                <a:latin typeface="Times New Roman" panose="02020603050405020304" pitchFamily="18" charset="0"/>
                <a:ea typeface="Calibri" panose="020F0502020204030204" pitchFamily="34" charset="0"/>
                <a:cs typeface="Times New Roman" panose="02020603050405020304" pitchFamily="18" charset="0"/>
              </a:rPr>
              <a:t>		</a:t>
            </a:r>
          </a:p>
          <a:p>
            <a:pPr lvl="0" eaLnBrk="0" hangingPunct="0"/>
            <a:r>
              <a:rPr lang="ru-RU" altLang="ru-RU" sz="1200" dirty="0">
                <a:latin typeface="Times New Roman" panose="02020603050405020304" pitchFamily="18" charset="0"/>
                <a:ea typeface="Calibri" panose="020F0502020204030204" pitchFamily="34" charset="0"/>
                <a:cs typeface="Times New Roman" panose="02020603050405020304" pitchFamily="18" charset="0"/>
              </a:rPr>
              <a:t>«__» _________ 20__ г.		</a:t>
            </a:r>
          </a:p>
        </p:txBody>
      </p:sp>
      <p:sp>
        <p:nvSpPr>
          <p:cNvPr id="5" name="Прямоугольная выноска 4"/>
          <p:cNvSpPr/>
          <p:nvPr/>
        </p:nvSpPr>
        <p:spPr>
          <a:xfrm>
            <a:off x="7299016" y="1445302"/>
            <a:ext cx="1570752" cy="2677656"/>
          </a:xfrm>
          <a:prstGeom prst="wedgeRectCallout">
            <a:avLst>
              <a:gd name="adj1" fmla="val -11070"/>
              <a:gd name="adj2" fmla="val -6891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ru-RU" sz="1200" dirty="0" smtClean="0">
                <a:solidFill>
                  <a:schemeClr val="tx1"/>
                </a:solidFill>
                <a:latin typeface="Arial" panose="020B0604020202020204" pitchFamily="34" charset="0"/>
                <a:cs typeface="Arial" panose="020B0604020202020204" pitchFamily="34" charset="0"/>
              </a:rPr>
              <a:t>В </a:t>
            </a:r>
            <a:r>
              <a:rPr lang="ru-RU" sz="1200" dirty="0">
                <a:solidFill>
                  <a:schemeClr val="tx1"/>
                </a:solidFill>
                <a:latin typeface="Arial" panose="020B0604020202020204" pitchFamily="34" charset="0"/>
                <a:cs typeface="Arial" panose="020B0604020202020204" pitchFamily="34" charset="0"/>
              </a:rPr>
              <a:t>графе 3 таблицы указывается количество листов документов, подтверждающих сведения, указанные в заявлении, либо знак прочерка </a:t>
            </a:r>
            <a:r>
              <a:rPr lang="ru-RU" sz="1200" dirty="0" smtClean="0">
                <a:solidFill>
                  <a:schemeClr val="tx1"/>
                </a:solidFill>
                <a:latin typeface="Arial" panose="020B0604020202020204" pitchFamily="34" charset="0"/>
                <a:cs typeface="Arial" panose="020B0604020202020204" pitchFamily="34" charset="0"/>
              </a:rPr>
              <a:t>«</a:t>
            </a:r>
            <a:r>
              <a:rPr lang="ru-RU" sz="1200" dirty="0" smtClean="0">
                <a:solidFill>
                  <a:schemeClr val="tx1"/>
                </a:solidFill>
                <a:latin typeface="Arial" panose="020B0604020202020204" pitchFamily="34" charset="0"/>
                <a:cs typeface="Arial" panose="020B0604020202020204" pitchFamily="34" charset="0"/>
                <a:sym typeface="Symbol" panose="05050102010706020507" pitchFamily="18" charset="2"/>
              </a:rPr>
              <a:t></a:t>
            </a:r>
            <a:r>
              <a:rPr lang="ru-RU" sz="1200" dirty="0" smtClean="0">
                <a:solidFill>
                  <a:schemeClr val="tx1"/>
                </a:solidFill>
                <a:latin typeface="Arial" panose="020B0604020202020204" pitchFamily="34" charset="0"/>
                <a:cs typeface="Arial" panose="020B0604020202020204" pitchFamily="34" charset="0"/>
              </a:rPr>
              <a:t>» </a:t>
            </a:r>
            <a:r>
              <a:rPr lang="ru-RU" sz="1200" dirty="0">
                <a:solidFill>
                  <a:schemeClr val="tx1"/>
                </a:solidFill>
                <a:latin typeface="Arial" panose="020B0604020202020204" pitchFamily="34" charset="0"/>
                <a:cs typeface="Arial" panose="020B0604020202020204" pitchFamily="34" charset="0"/>
              </a:rPr>
              <a:t>в случае, если соответствующие документы не прилагаются к </a:t>
            </a:r>
            <a:r>
              <a:rPr lang="ru-RU" sz="1200" dirty="0" smtClean="0">
                <a:solidFill>
                  <a:schemeClr val="tx1"/>
                </a:solidFill>
                <a:latin typeface="Arial" panose="020B0604020202020204" pitchFamily="34" charset="0"/>
                <a:cs typeface="Arial" panose="020B0604020202020204" pitchFamily="34" charset="0"/>
              </a:rPr>
              <a:t>заявлению.</a:t>
            </a:r>
            <a:endParaRPr lang="ru-RU" sz="1200" dirty="0">
              <a:solidFill>
                <a:schemeClr val="tx1"/>
              </a:solidFill>
              <a:latin typeface="Arial" panose="020B0604020202020204" pitchFamily="34" charset="0"/>
              <a:cs typeface="Arial" panose="020B0604020202020204" pitchFamily="34" charset="0"/>
            </a:endParaRPr>
          </a:p>
        </p:txBody>
      </p:sp>
      <p:sp>
        <p:nvSpPr>
          <p:cNvPr id="6" name="Прямоугольная выноска 5"/>
          <p:cNvSpPr/>
          <p:nvPr/>
        </p:nvSpPr>
        <p:spPr>
          <a:xfrm>
            <a:off x="308844" y="2089057"/>
            <a:ext cx="2944154" cy="403291"/>
          </a:xfrm>
          <a:prstGeom prst="wedgeRectCallout">
            <a:avLst>
              <a:gd name="adj1" fmla="val -37968"/>
              <a:gd name="adj2" fmla="val -10466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При наличии, по желанию заявителя.</a:t>
            </a:r>
            <a:endParaRPr lang="ru-RU" sz="1200" dirty="0">
              <a:solidFill>
                <a:schemeClr val="tx1"/>
              </a:solidFill>
              <a:latin typeface="Arial" panose="020B0604020202020204" pitchFamily="34" charset="0"/>
              <a:cs typeface="Arial" panose="020B0604020202020204" pitchFamily="34" charset="0"/>
            </a:endParaRPr>
          </a:p>
        </p:txBody>
      </p:sp>
      <p:sp>
        <p:nvSpPr>
          <p:cNvPr id="7" name="Прямоугольная выноска 6"/>
          <p:cNvSpPr/>
          <p:nvPr/>
        </p:nvSpPr>
        <p:spPr>
          <a:xfrm>
            <a:off x="308844" y="2575941"/>
            <a:ext cx="2944154" cy="450480"/>
          </a:xfrm>
          <a:prstGeom prst="wedgeRectCallout">
            <a:avLst>
              <a:gd name="adj1" fmla="val -37968"/>
              <a:gd name="adj2" fmla="val -10466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Только для юридических лиц Республики Беларусь.</a:t>
            </a:r>
            <a:endParaRPr lang="ru-RU" sz="1200" dirty="0">
              <a:solidFill>
                <a:schemeClr val="tx1"/>
              </a:solidFill>
              <a:latin typeface="Arial" panose="020B0604020202020204" pitchFamily="34" charset="0"/>
              <a:cs typeface="Arial" panose="020B0604020202020204" pitchFamily="34" charset="0"/>
            </a:endParaRPr>
          </a:p>
        </p:txBody>
      </p:sp>
      <p:sp>
        <p:nvSpPr>
          <p:cNvPr id="10" name="Прямоугольная выноска 9"/>
          <p:cNvSpPr/>
          <p:nvPr/>
        </p:nvSpPr>
        <p:spPr>
          <a:xfrm>
            <a:off x="308844" y="3354546"/>
            <a:ext cx="2944154" cy="450480"/>
          </a:xfrm>
          <a:prstGeom prst="wedgeRectCallout">
            <a:avLst>
              <a:gd name="adj1" fmla="val -37968"/>
              <a:gd name="adj2" fmla="val -10466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При наличии, по желанию </a:t>
            </a:r>
            <a:r>
              <a:rPr lang="ru-RU" sz="1200" dirty="0" smtClean="0">
                <a:solidFill>
                  <a:schemeClr val="tx1"/>
                </a:solidFill>
                <a:latin typeface="Arial" panose="020B0604020202020204" pitchFamily="34" charset="0"/>
                <a:cs typeface="Arial" panose="020B0604020202020204" pitchFamily="34" charset="0"/>
              </a:rPr>
              <a:t>заявителя.</a:t>
            </a:r>
            <a:endParaRPr lang="ru-RU" sz="1200" dirty="0">
              <a:solidFill>
                <a:schemeClr val="tx1"/>
              </a:solidFill>
              <a:latin typeface="Arial" panose="020B0604020202020204" pitchFamily="34" charset="0"/>
              <a:cs typeface="Arial" panose="020B0604020202020204" pitchFamily="34" charset="0"/>
            </a:endParaRPr>
          </a:p>
        </p:txBody>
      </p:sp>
      <p:sp>
        <p:nvSpPr>
          <p:cNvPr id="11" name="Прямоугольная выноска 10"/>
          <p:cNvSpPr/>
          <p:nvPr/>
        </p:nvSpPr>
        <p:spPr>
          <a:xfrm>
            <a:off x="308844" y="4653108"/>
            <a:ext cx="3381124" cy="700912"/>
          </a:xfrm>
          <a:prstGeom prst="wedgeRectCallout">
            <a:avLst>
              <a:gd name="adj1" fmla="val -40122"/>
              <a:gd name="adj2" fmla="val -1023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Если будет предусмотрено Федеральным законом РФ «О таможенном регулировании» (в проекте закона нет).</a:t>
            </a:r>
            <a:endParaRPr lang="ru-RU"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47048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par>
                          <p:cTn id="13" fill="hold">
                            <p:stCondLst>
                              <p:cond delay="500"/>
                            </p:stCondLst>
                            <p:childTnLst>
                              <p:par>
                                <p:cTn id="14" presetID="22" presetClass="entr" presetSubtype="1" fill="hold" grpId="0" nodeType="afterEffect">
                                  <p:stCondLst>
                                    <p:cond delay="50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xit" presetSubtype="4" fill="hold" grpId="1" nodeType="clickEffect">
                                  <p:stCondLst>
                                    <p:cond delay="0"/>
                                  </p:stCondLst>
                                  <p:childTnLst>
                                    <p:animEffect transition="out" filter="wipe(down)">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par>
                          <p:cTn id="22" fill="hold">
                            <p:stCondLst>
                              <p:cond delay="500"/>
                            </p:stCondLst>
                            <p:childTnLst>
                              <p:par>
                                <p:cTn id="23" presetID="22" presetClass="entr" presetSubtype="1" fill="hold" grpId="0" nodeType="afterEffect">
                                  <p:stCondLst>
                                    <p:cond delay="50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xit" presetSubtype="4" fill="hold" grpId="1" nodeType="clickEffect">
                                  <p:stCondLst>
                                    <p:cond delay="0"/>
                                  </p:stCondLst>
                                  <p:childTnLst>
                                    <p:animEffect transition="out" filter="wipe(down)">
                                      <p:cBhvr>
                                        <p:cTn id="29" dur="500"/>
                                        <p:tgtEl>
                                          <p:spTgt spid="10"/>
                                        </p:tgtEl>
                                      </p:cBhvr>
                                    </p:animEffect>
                                    <p:set>
                                      <p:cBhvr>
                                        <p:cTn id="30" dur="1" fill="hold">
                                          <p:stCondLst>
                                            <p:cond delay="499"/>
                                          </p:stCondLst>
                                        </p:cTn>
                                        <p:tgtEl>
                                          <p:spTgt spid="10"/>
                                        </p:tgtEl>
                                        <p:attrNameLst>
                                          <p:attrName>style.visibility</p:attrName>
                                        </p:attrNameLst>
                                      </p:cBhvr>
                                      <p:to>
                                        <p:strVal val="hidden"/>
                                      </p:to>
                                    </p:set>
                                  </p:childTnLst>
                                </p:cTn>
                              </p:par>
                            </p:childTnLst>
                          </p:cTn>
                        </p:par>
                        <p:par>
                          <p:cTn id="31" fill="hold">
                            <p:stCondLst>
                              <p:cond delay="500"/>
                            </p:stCondLst>
                            <p:childTnLst>
                              <p:par>
                                <p:cTn id="32" presetID="22" presetClass="entr" presetSubtype="1" fill="hold" grpId="0" nodeType="afterEffect">
                                  <p:stCondLst>
                                    <p:cond delay="500"/>
                                  </p:stCondLst>
                                  <p:childTnLst>
                                    <p:set>
                                      <p:cBhvr>
                                        <p:cTn id="33" dur="1" fill="hold">
                                          <p:stCondLst>
                                            <p:cond delay="0"/>
                                          </p:stCondLst>
                                        </p:cTn>
                                        <p:tgtEl>
                                          <p:spTgt spid="11"/>
                                        </p:tgtEl>
                                        <p:attrNameLst>
                                          <p:attrName>style.visibility</p:attrName>
                                        </p:attrNameLst>
                                      </p:cBhvr>
                                      <p:to>
                                        <p:strVal val="visible"/>
                                      </p:to>
                                    </p:set>
                                    <p:animEffect transition="in" filter="wipe(up)">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xit" presetSubtype="4" fill="hold" grpId="1" nodeType="clickEffect">
                                  <p:stCondLst>
                                    <p:cond delay="0"/>
                                  </p:stCondLst>
                                  <p:childTnLst>
                                    <p:animEffect transition="out" filter="wipe(down)">
                                      <p:cBhvr>
                                        <p:cTn id="38" dur="500"/>
                                        <p:tgtEl>
                                          <p:spTgt spid="11"/>
                                        </p:tgtEl>
                                      </p:cBhvr>
                                    </p:animEffect>
                                    <p:set>
                                      <p:cBhvr>
                                        <p:cTn id="39" dur="1" fill="hold">
                                          <p:stCondLst>
                                            <p:cond delay="499"/>
                                          </p:stCondLst>
                                        </p:cTn>
                                        <p:tgtEl>
                                          <p:spTgt spid="11"/>
                                        </p:tgtEl>
                                        <p:attrNameLst>
                                          <p:attrName>style.visibility</p:attrName>
                                        </p:attrNameLst>
                                      </p:cBhvr>
                                      <p:to>
                                        <p:strVal val="hidden"/>
                                      </p:to>
                                    </p:set>
                                  </p:childTnLst>
                                </p:cTn>
                              </p:par>
                            </p:childTnLst>
                          </p:cTn>
                        </p:par>
                        <p:par>
                          <p:cTn id="40" fill="hold">
                            <p:stCondLst>
                              <p:cond delay="500"/>
                            </p:stCondLst>
                            <p:childTnLst>
                              <p:par>
                                <p:cTn id="41" presetID="22" presetClass="entr" presetSubtype="1" fill="hold" grpId="0" nodeType="afterEffect">
                                  <p:stCondLst>
                                    <p:cond delay="500"/>
                                  </p:stCondLst>
                                  <p:childTnLst>
                                    <p:set>
                                      <p:cBhvr>
                                        <p:cTn id="42" dur="1" fill="hold">
                                          <p:stCondLst>
                                            <p:cond delay="0"/>
                                          </p:stCondLst>
                                        </p:cTn>
                                        <p:tgtEl>
                                          <p:spTgt spid="5"/>
                                        </p:tgtEl>
                                        <p:attrNameLst>
                                          <p:attrName>style.visibility</p:attrName>
                                        </p:attrNameLst>
                                      </p:cBhvr>
                                      <p:to>
                                        <p:strVal val="visible"/>
                                      </p:to>
                                    </p:set>
                                    <p:animEffect transition="in" filter="wipe(up)">
                                      <p:cBhvr>
                                        <p:cTn id="43" dur="500"/>
                                        <p:tgtEl>
                                          <p:spTgt spid="5"/>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xit" presetSubtype="4" fill="hold" grpId="1" nodeType="clickEffect">
                                  <p:stCondLst>
                                    <p:cond delay="0"/>
                                  </p:stCondLst>
                                  <p:childTnLst>
                                    <p:animEffect transition="out" filter="wipe(down)">
                                      <p:cBhvr>
                                        <p:cTn id="47" dur="500"/>
                                        <p:tgtEl>
                                          <p:spTgt spid="5"/>
                                        </p:tgtEl>
                                      </p:cBhvr>
                                    </p:animEffect>
                                    <p:set>
                                      <p:cBhvr>
                                        <p:cTn id="48"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10" grpId="0" animBg="1"/>
      <p:bldP spid="10" grpId="1" animBg="1"/>
      <p:bldP spid="11" grpId="0" animBg="1"/>
      <p:bldP spid="11"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053548"/>
            <a:ext cx="8219661" cy="5570756"/>
          </a:xfrm>
          <a:prstGeom prst="rect">
            <a:avLst/>
          </a:prstGeom>
          <a:solidFill>
            <a:schemeClr val="bg1"/>
          </a:solidFill>
        </p:spPr>
        <p:txBody>
          <a:bodyPr wrap="square" rtlCol="0">
            <a:spAutoFit/>
          </a:bodyPr>
          <a:lstStyle/>
          <a:p>
            <a:pPr marL="228600" indent="-228600" algn="just">
              <a:buAutoNum type="arabicParenR"/>
            </a:pPr>
            <a:r>
              <a:rPr lang="ru-RU" sz="1200" dirty="0" smtClean="0"/>
              <a:t>юридическое </a:t>
            </a:r>
            <a:r>
              <a:rPr lang="ru-RU" sz="1200" dirty="0"/>
              <a:t>лицо на дату подачи заявления о включении в реестр уполномоченных экономических операторов и в период рассмотрения данного заявления не должно находиться в стадии реорганизации (за исключением реорганизации в форме преобразования), ликвидации либо банкротства</a:t>
            </a:r>
            <a:r>
              <a:rPr lang="ru-RU" sz="1200" dirty="0" smtClean="0"/>
              <a:t>;</a:t>
            </a:r>
          </a:p>
          <a:p>
            <a:pPr algn="just"/>
            <a:endParaRPr lang="ru-RU" sz="1200" dirty="0"/>
          </a:p>
          <a:p>
            <a:pPr algn="just"/>
            <a:r>
              <a:rPr lang="ru-RU" sz="1200" dirty="0"/>
              <a:t>2) неприменение юридическим лицом упрощенной системы налогообложения</a:t>
            </a:r>
            <a:r>
              <a:rPr lang="ru-RU" sz="1200" dirty="0" smtClean="0"/>
              <a:t>;</a:t>
            </a:r>
          </a:p>
          <a:p>
            <a:pPr algn="just"/>
            <a:endParaRPr lang="ru-RU" sz="1200" dirty="0"/>
          </a:p>
          <a:p>
            <a:pPr algn="just"/>
            <a:r>
              <a:rPr lang="ru-RU" sz="1200" dirty="0"/>
              <a:t>3) юридическое лицо не является</a:t>
            </a:r>
            <a:r>
              <a:rPr lang="ru-RU" sz="1200" dirty="0" smtClean="0"/>
              <a:t>:</a:t>
            </a:r>
          </a:p>
          <a:p>
            <a:pPr algn="just"/>
            <a:endParaRPr lang="ru-RU" sz="1200" dirty="0"/>
          </a:p>
          <a:p>
            <a:pPr algn="just">
              <a:spcAft>
                <a:spcPts val="600"/>
              </a:spcAft>
            </a:pPr>
            <a:r>
              <a:rPr lang="ru-RU" sz="1200" dirty="0" smtClean="0"/>
              <a:t>    а</a:t>
            </a:r>
            <a:r>
              <a:rPr lang="ru-RU" sz="1200" dirty="0"/>
              <a:t>) казенным предприятием;</a:t>
            </a:r>
          </a:p>
          <a:p>
            <a:pPr algn="just">
              <a:spcAft>
                <a:spcPts val="600"/>
              </a:spcAft>
            </a:pPr>
            <a:r>
              <a:rPr lang="ru-RU" sz="1200" dirty="0" smtClean="0"/>
              <a:t>    б</a:t>
            </a:r>
            <a:r>
              <a:rPr lang="ru-RU" sz="1200" dirty="0"/>
              <a:t>) организацией или государственным унитарным предприятием таможенных органов;</a:t>
            </a:r>
          </a:p>
          <a:p>
            <a:pPr algn="just">
              <a:spcAft>
                <a:spcPts val="600"/>
              </a:spcAft>
            </a:pPr>
            <a:r>
              <a:rPr lang="ru-RU" sz="1200" dirty="0" smtClean="0"/>
              <a:t>    в</a:t>
            </a:r>
            <a:r>
              <a:rPr lang="ru-RU" sz="1200" dirty="0"/>
              <a:t>) организацией, участником (членом) которой прямо или косвенно является организация или государственное унитарное предприятие, указанные в части 1 статьи 276 настоящего Федерального закона;</a:t>
            </a:r>
          </a:p>
          <a:p>
            <a:pPr algn="just">
              <a:spcAft>
                <a:spcPts val="600"/>
              </a:spcAft>
            </a:pPr>
            <a:r>
              <a:rPr lang="ru-RU" sz="1200" dirty="0" smtClean="0"/>
              <a:t>    г</a:t>
            </a:r>
            <a:r>
              <a:rPr lang="ru-RU" sz="1200" dirty="0"/>
              <a:t>) юридическим лицом, исключенным из реестра уполномоченных экономических операторов по основаниям, предусмотренным пунктами 2 – 7 части 1 статьи 390 настоящего Федерального закона, до истечения одного года со дня исключения такого юридического лица из реестра уполномоченных экономических операторов;</a:t>
            </a:r>
          </a:p>
          <a:p>
            <a:pPr algn="just"/>
            <a:r>
              <a:rPr lang="ru-RU" sz="1200" dirty="0" smtClean="0"/>
              <a:t>    д</a:t>
            </a:r>
            <a:r>
              <a:rPr lang="ru-RU" sz="1200" dirty="0"/>
              <a:t>) взаимосвязанным по отношению к юридическому лицу, исключенному из реестра уполномоченных экономических операторов по основаниям, предусмотренным подпунктами 4 – 7 пункта 8 статьи 435 Кодекса Союза, пунктами 2 – 7 части 1 статьи 390 настоящего Федерального закона, до истечения одного года со дня исключения такого юридического лица из реестра уполномоченных экономических операторов</a:t>
            </a:r>
            <a:r>
              <a:rPr lang="ru-RU" sz="1200" dirty="0" smtClean="0"/>
              <a:t>;</a:t>
            </a:r>
          </a:p>
          <a:p>
            <a:pPr algn="just"/>
            <a:endParaRPr lang="ru-RU" sz="1200" dirty="0"/>
          </a:p>
          <a:p>
            <a:pPr algn="just"/>
            <a:r>
              <a:rPr lang="ru-RU" sz="1200" dirty="0"/>
              <a:t>4) отсутствие неснятой или непогашенной судимости за преступления в сфере экономической деятельности и преступления против общественной безопасности по статьям 169, 171, 171.1, 172 – 175, 180, 186, 189 – 191.1, 193 – 194, 198 – 199.2, 200.1, 200.2, 210, 226.1 Уголовного кодекса Российской Федерации, а также по статьям 159, 229.1 Уголовного кодекса Российской Федерации у руководителя юридического лица и его главного бухгалтера, а в случае, если ведение бухгалтерского учета осуществляется на основании договора об оказании услуг по ведению бухгалтерского учета – также у руководителя юридического лица (индивидуального предпринимателя) и его главного бухгалтера, оказывающих юридическому лицу (заявителю) услуги по ведению бухгалтерского учета.</a:t>
            </a:r>
          </a:p>
        </p:txBody>
      </p:sp>
      <p:sp>
        <p:nvSpPr>
          <p:cNvPr id="2" name="Заголовок 1"/>
          <p:cNvSpPr>
            <a:spLocks noGrp="1"/>
          </p:cNvSpPr>
          <p:nvPr>
            <p:ph type="title"/>
          </p:nvPr>
        </p:nvSpPr>
        <p:spPr>
          <a:xfrm>
            <a:off x="457199" y="318513"/>
            <a:ext cx="8056287" cy="609600"/>
          </a:xfrm>
        </p:spPr>
        <p:txBody>
          <a:bodyPr>
            <a:noAutofit/>
          </a:bodyPr>
          <a:lstStyle/>
          <a:p>
            <a:pPr algn="ctr"/>
            <a:r>
              <a:rPr lang="ru-RU" sz="2000" b="1" dirty="0" smtClean="0">
                <a:solidFill>
                  <a:schemeClr val="tx1"/>
                </a:solidFill>
                <a:latin typeface="Times New Roman" panose="02020603050405020304" pitchFamily="18" charset="0"/>
                <a:cs typeface="Times New Roman" panose="02020603050405020304" pitchFamily="18" charset="0"/>
              </a:rPr>
              <a:t>ДОПОЛНИТЕЛЬНЫЕ УСЛОВИЯ ВКЛЮЧЕНИЯ В РЕЕСТР УЭО </a:t>
            </a: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(пункт 6 статьи 384 проекта ФЗ РФ «О таможенном регулировании»):</a:t>
            </a:r>
            <a:endParaRPr lang="ru-RU"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7714078"/>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p:tgtEl>
                                          <p:spTgt spid="6">
                                            <p:txEl>
                                              <p:pRg st="0" end="0"/>
                                            </p:txEl>
                                          </p:spTgt>
                                        </p:tgtEl>
                                        <p:attrNameLst>
                                          <p:attrName>ppt_x</p:attrName>
                                        </p:attrNameLst>
                                      </p:cBhvr>
                                      <p:tavLst>
                                        <p:tav tm="0">
                                          <p:val>
                                            <p:strVal val="#ppt_x+#ppt_w*1.125000"/>
                                          </p:val>
                                        </p:tav>
                                        <p:tav tm="100000">
                                          <p:val>
                                            <p:strVal val="#ppt_x"/>
                                          </p:val>
                                        </p:tav>
                                      </p:tavLst>
                                    </p:anim>
                                    <p:animEffect transition="in" filter="wipe(left)">
                                      <p:cBhvr>
                                        <p:cTn id="8" dur="500"/>
                                        <p:tgtEl>
                                          <p:spTgt spid="6">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2"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p:tgtEl>
                                          <p:spTgt spid="6">
                                            <p:txEl>
                                              <p:pRg st="2" end="2"/>
                                            </p:txEl>
                                          </p:spTgt>
                                        </p:tgtEl>
                                        <p:attrNameLst>
                                          <p:attrName>ppt_x</p:attrName>
                                        </p:attrNameLst>
                                      </p:cBhvr>
                                      <p:tavLst>
                                        <p:tav tm="0">
                                          <p:val>
                                            <p:strVal val="#ppt_x+#ppt_w*1.125000"/>
                                          </p:val>
                                        </p:tav>
                                        <p:tav tm="100000">
                                          <p:val>
                                            <p:strVal val="#ppt_x"/>
                                          </p:val>
                                        </p:tav>
                                      </p:tavLst>
                                    </p:anim>
                                    <p:animEffect transition="in" filter="wipe(left)">
                                      <p:cBhvr>
                                        <p:cTn id="14" dur="500"/>
                                        <p:tgtEl>
                                          <p:spTgt spid="6">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p:tgtEl>
                                          <p:spTgt spid="6">
                                            <p:txEl>
                                              <p:pRg st="4" end="4"/>
                                            </p:txEl>
                                          </p:spTgt>
                                        </p:tgtEl>
                                        <p:attrNameLst>
                                          <p:attrName>ppt_x</p:attrName>
                                        </p:attrNameLst>
                                      </p:cBhvr>
                                      <p:tavLst>
                                        <p:tav tm="0">
                                          <p:val>
                                            <p:strVal val="#ppt_x+#ppt_w*1.125000"/>
                                          </p:val>
                                        </p:tav>
                                        <p:tav tm="100000">
                                          <p:val>
                                            <p:strVal val="#ppt_x"/>
                                          </p:val>
                                        </p:tav>
                                      </p:tavLst>
                                    </p:anim>
                                    <p:animEffect transition="in" filter="wipe(left)">
                                      <p:cBhvr>
                                        <p:cTn id="20" dur="500"/>
                                        <p:tgtEl>
                                          <p:spTgt spid="6">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wipe(left)">
                                      <p:cBhvr>
                                        <p:cTn id="25" dur="500"/>
                                        <p:tgtEl>
                                          <p:spTgt spid="6">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wipe(left)">
                                      <p:cBhvr>
                                        <p:cTn id="30" dur="500"/>
                                        <p:tgtEl>
                                          <p:spTgt spid="6">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animEffect transition="in" filter="wipe(left)">
                                      <p:cBhvr>
                                        <p:cTn id="35" dur="500"/>
                                        <p:tgtEl>
                                          <p:spTgt spid="6">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6">
                                            <p:txEl>
                                              <p:pRg st="9" end="9"/>
                                            </p:txEl>
                                          </p:spTgt>
                                        </p:tgtEl>
                                        <p:attrNameLst>
                                          <p:attrName>style.visibility</p:attrName>
                                        </p:attrNameLst>
                                      </p:cBhvr>
                                      <p:to>
                                        <p:strVal val="visible"/>
                                      </p:to>
                                    </p:set>
                                    <p:animEffect transition="in" filter="wipe(left)">
                                      <p:cBhvr>
                                        <p:cTn id="40" dur="500"/>
                                        <p:tgtEl>
                                          <p:spTgt spid="6">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6">
                                            <p:txEl>
                                              <p:pRg st="10" end="10"/>
                                            </p:txEl>
                                          </p:spTgt>
                                        </p:tgtEl>
                                        <p:attrNameLst>
                                          <p:attrName>style.visibility</p:attrName>
                                        </p:attrNameLst>
                                      </p:cBhvr>
                                      <p:to>
                                        <p:strVal val="visible"/>
                                      </p:to>
                                    </p:set>
                                    <p:animEffect transition="in" filter="wipe(left)">
                                      <p:cBhvr>
                                        <p:cTn id="45" dur="500"/>
                                        <p:tgtEl>
                                          <p:spTgt spid="6">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2" fill="hold" nodeType="clickEffect">
                                  <p:stCondLst>
                                    <p:cond delay="0"/>
                                  </p:stCondLst>
                                  <p:childTnLst>
                                    <p:set>
                                      <p:cBhvr>
                                        <p:cTn id="49" dur="1" fill="hold">
                                          <p:stCondLst>
                                            <p:cond delay="0"/>
                                          </p:stCondLst>
                                        </p:cTn>
                                        <p:tgtEl>
                                          <p:spTgt spid="6">
                                            <p:txEl>
                                              <p:pRg st="12" end="12"/>
                                            </p:txEl>
                                          </p:spTgt>
                                        </p:tgtEl>
                                        <p:attrNameLst>
                                          <p:attrName>style.visibility</p:attrName>
                                        </p:attrNameLst>
                                      </p:cBhvr>
                                      <p:to>
                                        <p:strVal val="visible"/>
                                      </p:to>
                                    </p:set>
                                    <p:anim calcmode="lin" valueType="num">
                                      <p:cBhvr additive="base">
                                        <p:cTn id="50" dur="500"/>
                                        <p:tgtEl>
                                          <p:spTgt spid="6">
                                            <p:txEl>
                                              <p:pRg st="12" end="12"/>
                                            </p:txEl>
                                          </p:spTgt>
                                        </p:tgtEl>
                                        <p:attrNameLst>
                                          <p:attrName>ppt_x</p:attrName>
                                        </p:attrNameLst>
                                      </p:cBhvr>
                                      <p:tavLst>
                                        <p:tav tm="0">
                                          <p:val>
                                            <p:strVal val="#ppt_x+#ppt_w*1.125000"/>
                                          </p:val>
                                        </p:tav>
                                        <p:tav tm="100000">
                                          <p:val>
                                            <p:strVal val="#ppt_x"/>
                                          </p:val>
                                        </p:tav>
                                      </p:tavLst>
                                    </p:anim>
                                    <p:animEffect transition="in" filter="wipe(left)">
                                      <p:cBhvr>
                                        <p:cTn id="51"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Grp="1" noChangeArrowheads="1"/>
          </p:cNvSpPr>
          <p:nvPr>
            <p:ph type="title"/>
          </p:nvPr>
        </p:nvSpPr>
        <p:spPr>
          <a:xfrm>
            <a:off x="189929" y="1670304"/>
            <a:ext cx="8734615" cy="2938272"/>
          </a:xfrm>
        </p:spPr>
        <p:txBody>
          <a:bodyPr>
            <a:normAutofit/>
          </a:bodyPr>
          <a:lstStyle/>
          <a:p>
            <a:pPr algn="ctr"/>
            <a:r>
              <a:rPr lang="ru-RU" sz="6000" dirty="0" smtClean="0">
                <a:solidFill>
                  <a:schemeClr val="accent6"/>
                </a:solidFill>
              </a:rPr>
              <a:t>Порядок включения </a:t>
            </a:r>
            <a:br>
              <a:rPr lang="ru-RU" sz="6000" dirty="0" smtClean="0">
                <a:solidFill>
                  <a:schemeClr val="accent6"/>
                </a:solidFill>
              </a:rPr>
            </a:br>
            <a:r>
              <a:rPr lang="ru-RU" sz="6000" dirty="0" smtClean="0">
                <a:solidFill>
                  <a:schemeClr val="accent6"/>
                </a:solidFill>
              </a:rPr>
              <a:t>в реестр УЭО </a:t>
            </a:r>
            <a:br>
              <a:rPr lang="ru-RU" sz="6000" dirty="0" smtClean="0">
                <a:solidFill>
                  <a:schemeClr val="accent6"/>
                </a:solidFill>
              </a:rPr>
            </a:br>
            <a:r>
              <a:rPr lang="ru-RU" sz="6000" dirty="0" smtClean="0">
                <a:solidFill>
                  <a:schemeClr val="accent6"/>
                </a:solidFill>
              </a:rPr>
              <a:t>по ТК ЕАЭС</a:t>
            </a:r>
          </a:p>
        </p:txBody>
      </p:sp>
    </p:spTree>
    <p:extLst>
      <p:ext uri="{BB962C8B-B14F-4D97-AF65-F5344CB8AC3E}">
        <p14:creationId xmlns:p14="http://schemas.microsoft.com/office/powerpoint/2010/main" val="383289415"/>
      </p:ext>
    </p:extLst>
  </p:cSld>
  <p:clrMapOvr>
    <a:masterClrMapping/>
  </p:clrMapOvr>
  <p:transition spd="med">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7" name="Прямая соединительная линия 96"/>
          <p:cNvCxnSpPr/>
          <p:nvPr/>
        </p:nvCxnSpPr>
        <p:spPr>
          <a:xfrm>
            <a:off x="662846" y="6484374"/>
            <a:ext cx="7371136"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608411" y="5785329"/>
            <a:ext cx="7387471" cy="16114"/>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604798" y="3235833"/>
            <a:ext cx="4034316" cy="415498"/>
          </a:xfrm>
          <a:prstGeom prst="rect">
            <a:avLst/>
          </a:prstGeom>
          <a:noFill/>
        </p:spPr>
        <p:txBody>
          <a:bodyPr wrap="square" lIns="0" tIns="0" rIns="0" bIns="0" rtlCol="0">
            <a:spAutoFit/>
          </a:bodyPr>
          <a:lstStyle/>
          <a:p>
            <a:pPr algn="ctr"/>
            <a:r>
              <a:rPr lang="ru-RU" sz="900" dirty="0" smtClean="0">
                <a:latin typeface="+mn-lt"/>
              </a:rPr>
              <a:t>Не </a:t>
            </a:r>
            <a:r>
              <a:rPr lang="ru-RU" sz="900" dirty="0">
                <a:latin typeface="+mn-lt"/>
              </a:rPr>
              <a:t>позднее следующего рабочего дня после его принятия направляется в виде электронного </a:t>
            </a:r>
            <a:r>
              <a:rPr lang="ru-RU" sz="900" dirty="0" smtClean="0">
                <a:latin typeface="+mn-lt"/>
              </a:rPr>
              <a:t>документа посредством </a:t>
            </a:r>
            <a:r>
              <a:rPr lang="ru-RU" sz="900" dirty="0">
                <a:latin typeface="+mn-lt"/>
              </a:rPr>
              <a:t>информационно-телекоммуникационных сетей, в том числе с </a:t>
            </a:r>
            <a:r>
              <a:rPr lang="ru-RU" sz="900" dirty="0" smtClean="0">
                <a:latin typeface="+mn-lt"/>
              </a:rPr>
              <a:t>использованием личного кабинета </a:t>
            </a:r>
            <a:endParaRPr lang="ru-RU" sz="900" dirty="0">
              <a:latin typeface="+mn-lt"/>
            </a:endParaRPr>
          </a:p>
        </p:txBody>
      </p:sp>
      <p:sp>
        <p:nvSpPr>
          <p:cNvPr id="24" name="Вертикальный свиток 23"/>
          <p:cNvSpPr/>
          <p:nvPr/>
        </p:nvSpPr>
        <p:spPr>
          <a:xfrm>
            <a:off x="374655" y="1010276"/>
            <a:ext cx="2046756" cy="2655187"/>
          </a:xfrm>
          <a:prstGeom prst="verticalScroll">
            <a:avLst>
              <a:gd name="adj" fmla="val 703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algn="ctr"/>
            <a:r>
              <a:rPr lang="ru-RU" sz="1100" dirty="0">
                <a:solidFill>
                  <a:schemeClr val="tx1"/>
                </a:solidFill>
              </a:rPr>
              <a:t>Направляется посредством информационно-телекоммуникационных сетей через личный кабинет по форме, утвержденной ЕЭК, в виде электронного документа, подписанного усиленной квалифицированной электронной подписью</a:t>
            </a:r>
            <a:r>
              <a:rPr lang="ru-RU" sz="1100" dirty="0" smtClean="0">
                <a:solidFill>
                  <a:schemeClr val="tx1"/>
                </a:solidFill>
              </a:rPr>
              <a:t>. </a:t>
            </a:r>
          </a:p>
          <a:p>
            <a:pPr algn="ctr"/>
            <a:r>
              <a:rPr lang="ru-RU" sz="1100" dirty="0" smtClean="0">
                <a:solidFill>
                  <a:schemeClr val="tx1"/>
                </a:solidFill>
              </a:rPr>
              <a:t>Для получения свидетельств первого и второго типов можно подать одно заявление.</a:t>
            </a:r>
            <a:endParaRPr lang="ru-RU" sz="1100" dirty="0">
              <a:solidFill>
                <a:schemeClr val="tx1"/>
              </a:solidFill>
            </a:endParaRPr>
          </a:p>
        </p:txBody>
      </p:sp>
      <p:sp>
        <p:nvSpPr>
          <p:cNvPr id="5" name="Минус 4"/>
          <p:cNvSpPr/>
          <p:nvPr/>
        </p:nvSpPr>
        <p:spPr>
          <a:xfrm>
            <a:off x="392411" y="700941"/>
            <a:ext cx="161841" cy="45719"/>
          </a:xfrm>
          <a:prstGeom prst="mathMinus">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6" name="Блок-схема: процесс 5"/>
          <p:cNvSpPr/>
          <p:nvPr/>
        </p:nvSpPr>
        <p:spPr>
          <a:xfrm>
            <a:off x="1822875" y="584413"/>
            <a:ext cx="1189529" cy="274223"/>
          </a:xfrm>
          <a:prstGeom prst="flowChartProcess">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dirty="0" smtClean="0">
                <a:solidFill>
                  <a:srgbClr val="0070C0"/>
                </a:solidFill>
              </a:rPr>
              <a:t>Заявление</a:t>
            </a:r>
            <a:endParaRPr lang="ru-RU" sz="1400" dirty="0">
              <a:solidFill>
                <a:srgbClr val="0070C0"/>
              </a:solidFill>
            </a:endParaRPr>
          </a:p>
        </p:txBody>
      </p:sp>
      <p:sp>
        <p:nvSpPr>
          <p:cNvPr id="8" name="Плюс 7"/>
          <p:cNvSpPr/>
          <p:nvPr/>
        </p:nvSpPr>
        <p:spPr>
          <a:xfrm>
            <a:off x="3196298" y="598748"/>
            <a:ext cx="246863" cy="245553"/>
          </a:xfrm>
          <a:prstGeom prst="mathPlus">
            <a:avLst>
              <a:gd name="adj1" fmla="val 19000"/>
            </a:avLst>
          </a:prstGeom>
          <a:solidFill>
            <a:schemeClr val="tx1"/>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9" name="Блок-схема: процесс 8">
            <a:hlinkClick r:id="rId2" action="ppaction://hlinkpres?slideindex=1&amp;slidetitle=" tooltip="Документы, которые"/>
          </p:cNvPr>
          <p:cNvSpPr/>
          <p:nvPr/>
        </p:nvSpPr>
        <p:spPr>
          <a:xfrm>
            <a:off x="3580669" y="579428"/>
            <a:ext cx="1189529" cy="284192"/>
          </a:xfrm>
          <a:prstGeom prst="flowChartProcess">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dirty="0" smtClean="0">
                <a:solidFill>
                  <a:srgbClr val="0070C0"/>
                </a:solidFill>
              </a:rPr>
              <a:t>Документы</a:t>
            </a:r>
            <a:endParaRPr lang="ru-RU" sz="1400" dirty="0">
              <a:solidFill>
                <a:srgbClr val="0070C0"/>
              </a:solidFill>
            </a:endParaRPr>
          </a:p>
        </p:txBody>
      </p:sp>
      <p:sp>
        <p:nvSpPr>
          <p:cNvPr id="12" name="Rectangle 5"/>
          <p:cNvSpPr>
            <a:spLocks noChangeArrowheads="1"/>
          </p:cNvSpPr>
          <p:nvPr/>
        </p:nvSpPr>
        <p:spPr bwMode="auto">
          <a:xfrm>
            <a:off x="121380" y="481140"/>
            <a:ext cx="1254211" cy="172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spcBef>
                <a:spcPts val="0"/>
              </a:spcBef>
              <a:spcAft>
                <a:spcPts val="0"/>
              </a:spcAft>
            </a:pPr>
            <a:r>
              <a:rPr lang="ru-RU" sz="1000" dirty="0" smtClean="0"/>
              <a:t>Дата регистрации</a:t>
            </a:r>
          </a:p>
        </p:txBody>
      </p:sp>
      <p:sp>
        <p:nvSpPr>
          <p:cNvPr id="17" name="Минус 16"/>
          <p:cNvSpPr/>
          <p:nvPr/>
        </p:nvSpPr>
        <p:spPr>
          <a:xfrm>
            <a:off x="392412" y="2758995"/>
            <a:ext cx="161841" cy="45719"/>
          </a:xfrm>
          <a:prstGeom prst="mathMinus">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18" name="Rectangle 5"/>
          <p:cNvSpPr>
            <a:spLocks noChangeArrowheads="1"/>
          </p:cNvSpPr>
          <p:nvPr/>
        </p:nvSpPr>
        <p:spPr bwMode="auto">
          <a:xfrm>
            <a:off x="268738" y="2020478"/>
            <a:ext cx="182147" cy="75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lIns="0" tIns="0" rIns="0" bIns="0"/>
          <a:lstStyle/>
          <a:p>
            <a:pPr algn="r">
              <a:spcBef>
                <a:spcPts val="0"/>
              </a:spcBef>
              <a:spcAft>
                <a:spcPts val="0"/>
              </a:spcAft>
            </a:pPr>
            <a:r>
              <a:rPr lang="ru-RU" sz="1000" dirty="0" smtClean="0"/>
              <a:t>5 раб. дней</a:t>
            </a:r>
          </a:p>
        </p:txBody>
      </p:sp>
      <p:sp>
        <p:nvSpPr>
          <p:cNvPr id="29" name="Блок-схема: процесс 28"/>
          <p:cNvSpPr/>
          <p:nvPr/>
        </p:nvSpPr>
        <p:spPr>
          <a:xfrm>
            <a:off x="839374" y="1049196"/>
            <a:ext cx="1367555" cy="606880"/>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dirty="0" smtClean="0">
                <a:solidFill>
                  <a:schemeClr val="accent6"/>
                </a:solidFill>
              </a:rPr>
              <a:t>ФТС России</a:t>
            </a:r>
            <a:endParaRPr lang="ru-RU" sz="1400" dirty="0">
              <a:solidFill>
                <a:schemeClr val="accent6"/>
              </a:solidFill>
            </a:endParaRPr>
          </a:p>
        </p:txBody>
      </p:sp>
      <p:sp>
        <p:nvSpPr>
          <p:cNvPr id="39" name="Блок-схема: процесс 38"/>
          <p:cNvSpPr/>
          <p:nvPr/>
        </p:nvSpPr>
        <p:spPr>
          <a:xfrm>
            <a:off x="6743239" y="2577222"/>
            <a:ext cx="2078389" cy="434499"/>
          </a:xfrm>
          <a:prstGeom prst="flowChartProcess">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Решение</a:t>
            </a:r>
          </a:p>
          <a:p>
            <a:pPr algn="ctr"/>
            <a:r>
              <a:rPr lang="ru-RU" sz="900" dirty="0" smtClean="0">
                <a:solidFill>
                  <a:schemeClr val="accent6"/>
                </a:solidFill>
              </a:rPr>
              <a:t>об отказе в рассмотрении заявления</a:t>
            </a:r>
            <a:endParaRPr lang="ru-RU" sz="900" dirty="0">
              <a:solidFill>
                <a:schemeClr val="accent6"/>
              </a:solidFill>
            </a:endParaRPr>
          </a:p>
        </p:txBody>
      </p:sp>
      <p:sp>
        <p:nvSpPr>
          <p:cNvPr id="41" name="Блок-схема: процесс 40"/>
          <p:cNvSpPr/>
          <p:nvPr/>
        </p:nvSpPr>
        <p:spPr>
          <a:xfrm>
            <a:off x="2532493" y="946644"/>
            <a:ext cx="3737402" cy="488314"/>
          </a:xfrm>
          <a:prstGeom prst="flowChartProcess">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r>
              <a:rPr lang="ru-RU" sz="900" dirty="0" smtClean="0">
                <a:solidFill>
                  <a:schemeClr val="accent6"/>
                </a:solidFill>
              </a:rPr>
              <a:t>1) Заявление не соответствует форме;</a:t>
            </a:r>
          </a:p>
          <a:p>
            <a:r>
              <a:rPr lang="ru-RU" sz="900" dirty="0" smtClean="0">
                <a:solidFill>
                  <a:schemeClr val="accent6"/>
                </a:solidFill>
              </a:rPr>
              <a:t>2) Не указаны необходимые сведения;</a:t>
            </a:r>
          </a:p>
          <a:p>
            <a:r>
              <a:rPr lang="ru-RU" sz="900" dirty="0" smtClean="0">
                <a:solidFill>
                  <a:schemeClr val="accent6"/>
                </a:solidFill>
              </a:rPr>
              <a:t>3) Подано до истечения года со дня исключения УЭО из реестра</a:t>
            </a:r>
            <a:endParaRPr lang="ru-RU" sz="900" dirty="0">
              <a:solidFill>
                <a:schemeClr val="accent6"/>
              </a:solidFill>
            </a:endParaRPr>
          </a:p>
        </p:txBody>
      </p:sp>
      <p:sp>
        <p:nvSpPr>
          <p:cNvPr id="49" name="Блок-схема: процесс 48"/>
          <p:cNvSpPr/>
          <p:nvPr/>
        </p:nvSpPr>
        <p:spPr>
          <a:xfrm>
            <a:off x="5177402" y="1571027"/>
            <a:ext cx="2958554" cy="383320"/>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Информирование заявителя о необходимости </a:t>
            </a:r>
          </a:p>
          <a:p>
            <a:pPr algn="ctr"/>
            <a:r>
              <a:rPr lang="ru-RU" sz="900" dirty="0" smtClean="0">
                <a:solidFill>
                  <a:schemeClr val="accent6"/>
                </a:solidFill>
              </a:rPr>
              <a:t>представления документов в течение </a:t>
            </a:r>
            <a:r>
              <a:rPr lang="ru-RU" sz="900" u="sng" dirty="0" smtClean="0">
                <a:solidFill>
                  <a:srgbClr val="FF0000"/>
                </a:solidFill>
              </a:rPr>
              <a:t>1 мес.</a:t>
            </a:r>
            <a:endParaRPr lang="ru-RU" sz="900" u="sng" dirty="0">
              <a:solidFill>
                <a:srgbClr val="FF0000"/>
              </a:solidFill>
            </a:endParaRPr>
          </a:p>
        </p:txBody>
      </p:sp>
      <p:sp>
        <p:nvSpPr>
          <p:cNvPr id="52" name="Минус 51"/>
          <p:cNvSpPr/>
          <p:nvPr/>
        </p:nvSpPr>
        <p:spPr>
          <a:xfrm>
            <a:off x="392411" y="5795996"/>
            <a:ext cx="161841" cy="45719"/>
          </a:xfrm>
          <a:prstGeom prst="mathMinus">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53" name="Rectangle 5"/>
          <p:cNvSpPr>
            <a:spLocks noChangeArrowheads="1"/>
          </p:cNvSpPr>
          <p:nvPr/>
        </p:nvSpPr>
        <p:spPr bwMode="auto">
          <a:xfrm>
            <a:off x="242049" y="4618881"/>
            <a:ext cx="216000" cy="12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lIns="0" tIns="0" rIns="0" bIns="0"/>
          <a:lstStyle/>
          <a:p>
            <a:pPr algn="r">
              <a:spcBef>
                <a:spcPts val="0"/>
              </a:spcBef>
              <a:spcAft>
                <a:spcPts val="0"/>
              </a:spcAft>
            </a:pPr>
            <a:r>
              <a:rPr lang="ru-RU" sz="1100" dirty="0" smtClean="0"/>
              <a:t> </a:t>
            </a:r>
            <a:r>
              <a:rPr lang="en-US" sz="1000" dirty="0" smtClean="0"/>
              <a:t>&lt;</a:t>
            </a:r>
            <a:r>
              <a:rPr lang="ru-RU" sz="1000" dirty="0" smtClean="0"/>
              <a:t> 120 календ. дней</a:t>
            </a:r>
          </a:p>
        </p:txBody>
      </p:sp>
      <p:sp>
        <p:nvSpPr>
          <p:cNvPr id="54" name="Блок-схема: процесс 53"/>
          <p:cNvSpPr/>
          <p:nvPr/>
        </p:nvSpPr>
        <p:spPr>
          <a:xfrm>
            <a:off x="778712" y="3404989"/>
            <a:ext cx="1488879" cy="509021"/>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Запросы в тамож. органы др. стран ЕАЭС и   госорганы РФ</a:t>
            </a:r>
          </a:p>
        </p:txBody>
      </p:sp>
      <p:sp>
        <p:nvSpPr>
          <p:cNvPr id="58" name="Блок-схема: процесс 57"/>
          <p:cNvSpPr/>
          <p:nvPr/>
        </p:nvSpPr>
        <p:spPr>
          <a:xfrm>
            <a:off x="4673598" y="2130723"/>
            <a:ext cx="1933504" cy="257493"/>
          </a:xfrm>
          <a:prstGeom prst="flowChartProcess">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Документы представлены в срок</a:t>
            </a:r>
            <a:endParaRPr lang="ru-RU" sz="900" dirty="0">
              <a:solidFill>
                <a:schemeClr val="accent6"/>
              </a:solidFill>
            </a:endParaRPr>
          </a:p>
        </p:txBody>
      </p:sp>
      <p:sp>
        <p:nvSpPr>
          <p:cNvPr id="59" name="Блок-схема: процесс 58"/>
          <p:cNvSpPr/>
          <p:nvPr/>
        </p:nvSpPr>
        <p:spPr>
          <a:xfrm>
            <a:off x="761179" y="4078305"/>
            <a:ext cx="1531477" cy="383320"/>
          </a:xfrm>
          <a:prstGeom prst="flowChartProcess">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Ответы получены или не получены в теч.1 мес.</a:t>
            </a:r>
            <a:endParaRPr lang="ru-RU" sz="1000" dirty="0">
              <a:solidFill>
                <a:schemeClr val="accent6"/>
              </a:solidFill>
            </a:endParaRPr>
          </a:p>
        </p:txBody>
      </p:sp>
      <p:sp>
        <p:nvSpPr>
          <p:cNvPr id="73" name="Блок-схема: процесс 72"/>
          <p:cNvSpPr/>
          <p:nvPr/>
        </p:nvSpPr>
        <p:spPr>
          <a:xfrm>
            <a:off x="6720626" y="2129751"/>
            <a:ext cx="2107430" cy="246088"/>
          </a:xfrm>
          <a:prstGeom prst="flowChartProcess">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Документы не представлены в срок</a:t>
            </a:r>
            <a:endParaRPr lang="ru-RU" sz="900" dirty="0">
              <a:solidFill>
                <a:schemeClr val="accent6"/>
              </a:solidFill>
            </a:endParaRPr>
          </a:p>
        </p:txBody>
      </p:sp>
      <p:cxnSp>
        <p:nvCxnSpPr>
          <p:cNvPr id="76" name="Соединительная линия уступом 75"/>
          <p:cNvCxnSpPr>
            <a:stCxn id="49" idx="2"/>
            <a:endCxn id="58" idx="0"/>
          </p:cNvCxnSpPr>
          <p:nvPr/>
        </p:nvCxnSpPr>
        <p:spPr>
          <a:xfrm rot="5400000">
            <a:off x="6060327" y="1534371"/>
            <a:ext cx="176376" cy="1016329"/>
          </a:xfrm>
          <a:prstGeom prst="bentConnector3">
            <a:avLst>
              <a:gd name="adj1" fmla="val 36235"/>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Прямая со стрелкой 91"/>
          <p:cNvCxnSpPr>
            <a:stCxn id="54" idx="2"/>
            <a:endCxn id="59" idx="0"/>
          </p:cNvCxnSpPr>
          <p:nvPr/>
        </p:nvCxnSpPr>
        <p:spPr>
          <a:xfrm>
            <a:off x="1523152" y="3914010"/>
            <a:ext cx="3766" cy="16429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Блок-схема: процесс 92"/>
          <p:cNvSpPr/>
          <p:nvPr/>
        </p:nvSpPr>
        <p:spPr>
          <a:xfrm>
            <a:off x="2744494" y="3303063"/>
            <a:ext cx="1488879" cy="383320"/>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Рассмотрение заявления</a:t>
            </a:r>
            <a:endParaRPr lang="ru-RU" sz="1000" dirty="0">
              <a:solidFill>
                <a:schemeClr val="accent6"/>
              </a:solidFill>
            </a:endParaRPr>
          </a:p>
        </p:txBody>
      </p:sp>
      <p:sp>
        <p:nvSpPr>
          <p:cNvPr id="105" name="Блок-схема: процесс 104"/>
          <p:cNvSpPr/>
          <p:nvPr/>
        </p:nvSpPr>
        <p:spPr>
          <a:xfrm>
            <a:off x="2397865" y="4533581"/>
            <a:ext cx="2182136" cy="383320"/>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Обеспечение является условием включения в реестр УЭО ?</a:t>
            </a:r>
            <a:endParaRPr lang="ru-RU" sz="1000" dirty="0">
              <a:solidFill>
                <a:schemeClr val="accent6"/>
              </a:solidFill>
            </a:endParaRPr>
          </a:p>
        </p:txBody>
      </p:sp>
      <p:sp>
        <p:nvSpPr>
          <p:cNvPr id="120" name="Блок-схема: процесс 119"/>
          <p:cNvSpPr/>
          <p:nvPr/>
        </p:nvSpPr>
        <p:spPr>
          <a:xfrm>
            <a:off x="5573869" y="4086924"/>
            <a:ext cx="2036562" cy="564757"/>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Уведомление о соблюдении условий + </a:t>
            </a:r>
            <a:r>
              <a:rPr lang="ru-RU" sz="1000" u="sng" dirty="0" smtClean="0">
                <a:solidFill>
                  <a:srgbClr val="FF0000"/>
                </a:solidFill>
              </a:rPr>
              <a:t>2 мес.</a:t>
            </a:r>
            <a:r>
              <a:rPr lang="ru-RU" sz="1000" dirty="0" smtClean="0">
                <a:solidFill>
                  <a:schemeClr val="accent6"/>
                </a:solidFill>
              </a:rPr>
              <a:t> на представление обеспечения</a:t>
            </a:r>
            <a:endParaRPr lang="ru-RU" sz="1000" dirty="0">
              <a:solidFill>
                <a:schemeClr val="accent6"/>
              </a:solidFill>
            </a:endParaRPr>
          </a:p>
        </p:txBody>
      </p:sp>
      <p:cxnSp>
        <p:nvCxnSpPr>
          <p:cNvPr id="161" name="Соединительная линия уступом 160"/>
          <p:cNvCxnSpPr>
            <a:stCxn id="120" idx="2"/>
            <a:endCxn id="135" idx="0"/>
          </p:cNvCxnSpPr>
          <p:nvPr/>
        </p:nvCxnSpPr>
        <p:spPr>
          <a:xfrm rot="5400000">
            <a:off x="5949189" y="4222820"/>
            <a:ext cx="214100" cy="1071823"/>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8" name="Соединительная линия уступом 167"/>
          <p:cNvCxnSpPr>
            <a:stCxn id="120" idx="2"/>
            <a:endCxn id="148" idx="0"/>
          </p:cNvCxnSpPr>
          <p:nvPr/>
        </p:nvCxnSpPr>
        <p:spPr>
          <a:xfrm rot="16200000" flipH="1">
            <a:off x="7009358" y="4234473"/>
            <a:ext cx="214100" cy="1048516"/>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4" name="Прямая соединительная линия 183"/>
          <p:cNvCxnSpPr>
            <a:endCxn id="148" idx="3"/>
          </p:cNvCxnSpPr>
          <p:nvPr/>
        </p:nvCxnSpPr>
        <p:spPr>
          <a:xfrm>
            <a:off x="4770198" y="5057441"/>
            <a:ext cx="366856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85" name="Прямая соединительная линия 184"/>
          <p:cNvCxnSpPr/>
          <p:nvPr/>
        </p:nvCxnSpPr>
        <p:spPr>
          <a:xfrm>
            <a:off x="4770198" y="5795996"/>
            <a:ext cx="3742623"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4" name="Прямая со стрелкой 193"/>
          <p:cNvCxnSpPr/>
          <p:nvPr/>
        </p:nvCxnSpPr>
        <p:spPr>
          <a:xfrm flipV="1">
            <a:off x="6446265" y="5057441"/>
            <a:ext cx="0" cy="738555"/>
          </a:xfrm>
          <a:prstGeom prst="straightConnector1">
            <a:avLst/>
          </a:prstGeom>
          <a:ln w="127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6" name="TextBox 195"/>
          <p:cNvSpPr txBox="1"/>
          <p:nvPr/>
        </p:nvSpPr>
        <p:spPr>
          <a:xfrm>
            <a:off x="6426809" y="5355921"/>
            <a:ext cx="1102402" cy="153888"/>
          </a:xfrm>
          <a:prstGeom prst="rect">
            <a:avLst/>
          </a:prstGeom>
          <a:noFill/>
        </p:spPr>
        <p:txBody>
          <a:bodyPr vert="horz" wrap="square" lIns="0" tIns="0" rIns="0" bIns="0" rtlCol="0">
            <a:spAutoFit/>
          </a:bodyPr>
          <a:lstStyle/>
          <a:p>
            <a:pPr algn="ctr"/>
            <a:r>
              <a:rPr lang="ru-RU" sz="1000" dirty="0" smtClean="0"/>
              <a:t>10 календ. дней</a:t>
            </a:r>
            <a:endParaRPr lang="ru-RU" sz="1000" dirty="0"/>
          </a:p>
        </p:txBody>
      </p:sp>
      <p:cxnSp>
        <p:nvCxnSpPr>
          <p:cNvPr id="198" name="Прямая соединительная линия 197"/>
          <p:cNvCxnSpPr>
            <a:stCxn id="5" idx="3"/>
            <a:endCxn id="17" idx="3"/>
          </p:cNvCxnSpPr>
          <p:nvPr/>
        </p:nvCxnSpPr>
        <p:spPr>
          <a:xfrm>
            <a:off x="473332" y="718424"/>
            <a:ext cx="1" cy="2058054"/>
          </a:xfrm>
          <a:prstGeom prst="line">
            <a:avLst/>
          </a:pr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0" name="Прямая соединительная линия 199"/>
          <p:cNvCxnSpPr>
            <a:stCxn id="5" idx="3"/>
            <a:endCxn id="52" idx="1"/>
          </p:cNvCxnSpPr>
          <p:nvPr/>
        </p:nvCxnSpPr>
        <p:spPr>
          <a:xfrm>
            <a:off x="473332" y="718424"/>
            <a:ext cx="0" cy="5105808"/>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5" name="Блок-схема: процесс 134"/>
          <p:cNvSpPr/>
          <p:nvPr/>
        </p:nvSpPr>
        <p:spPr>
          <a:xfrm>
            <a:off x="4690893" y="4865781"/>
            <a:ext cx="1658867" cy="383320"/>
          </a:xfrm>
          <a:prstGeom prst="flowChartProcess">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Документы представлены в срок</a:t>
            </a:r>
            <a:endParaRPr lang="ru-RU" sz="1000" dirty="0">
              <a:solidFill>
                <a:schemeClr val="accent6"/>
              </a:solidFill>
            </a:endParaRPr>
          </a:p>
        </p:txBody>
      </p:sp>
      <p:sp>
        <p:nvSpPr>
          <p:cNvPr id="148" name="Блок-схема: процесс 147"/>
          <p:cNvSpPr/>
          <p:nvPr/>
        </p:nvSpPr>
        <p:spPr>
          <a:xfrm>
            <a:off x="6842574" y="4865781"/>
            <a:ext cx="1596184" cy="383320"/>
          </a:xfrm>
          <a:prstGeom prst="flowChartProcess">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Документы не представлены в срок</a:t>
            </a:r>
            <a:endParaRPr lang="ru-RU" sz="1000" dirty="0">
              <a:solidFill>
                <a:schemeClr val="accent6"/>
              </a:solidFill>
            </a:endParaRPr>
          </a:p>
        </p:txBody>
      </p:sp>
      <p:sp>
        <p:nvSpPr>
          <p:cNvPr id="153" name="Блок-схема: процесс 152"/>
          <p:cNvSpPr/>
          <p:nvPr/>
        </p:nvSpPr>
        <p:spPr>
          <a:xfrm>
            <a:off x="6554550" y="5631140"/>
            <a:ext cx="2169125" cy="348410"/>
          </a:xfrm>
          <a:prstGeom prst="flowChartProcess">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Решение об отказе</a:t>
            </a:r>
          </a:p>
          <a:p>
            <a:pPr algn="ctr"/>
            <a:r>
              <a:rPr lang="ru-RU" sz="1000" dirty="0" smtClean="0">
                <a:solidFill>
                  <a:schemeClr val="accent6"/>
                </a:solidFill>
              </a:rPr>
              <a:t>во включении  в реестр УЭО</a:t>
            </a:r>
            <a:endParaRPr lang="ru-RU" sz="1000" dirty="0">
              <a:solidFill>
                <a:schemeClr val="accent6"/>
              </a:solidFill>
            </a:endParaRPr>
          </a:p>
        </p:txBody>
      </p:sp>
      <p:sp>
        <p:nvSpPr>
          <p:cNvPr id="102" name="Блок-схема: процесс 101"/>
          <p:cNvSpPr/>
          <p:nvPr/>
        </p:nvSpPr>
        <p:spPr>
          <a:xfrm>
            <a:off x="2744494" y="3869377"/>
            <a:ext cx="1488879" cy="316794"/>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Условия соблюдены</a:t>
            </a:r>
            <a:endParaRPr lang="ru-RU" sz="1000" dirty="0">
              <a:solidFill>
                <a:schemeClr val="accent6"/>
              </a:solidFill>
            </a:endParaRPr>
          </a:p>
        </p:txBody>
      </p:sp>
      <p:cxnSp>
        <p:nvCxnSpPr>
          <p:cNvPr id="106" name="Прямая со стрелкой 105"/>
          <p:cNvCxnSpPr>
            <a:stCxn id="102" idx="2"/>
            <a:endCxn id="105" idx="0"/>
          </p:cNvCxnSpPr>
          <p:nvPr/>
        </p:nvCxnSpPr>
        <p:spPr>
          <a:xfrm flipH="1">
            <a:off x="3488933" y="4186171"/>
            <a:ext cx="1" cy="34741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3297968" y="4250233"/>
            <a:ext cx="180000" cy="123111"/>
          </a:xfrm>
          <a:prstGeom prst="rect">
            <a:avLst/>
          </a:prstGeom>
          <a:noFill/>
        </p:spPr>
        <p:txBody>
          <a:bodyPr wrap="square" lIns="0" tIns="0" rIns="0" bIns="0" rtlCol="0">
            <a:spAutoFit/>
          </a:bodyPr>
          <a:lstStyle/>
          <a:p>
            <a:r>
              <a:rPr lang="ru-RU" sz="800" dirty="0" smtClean="0"/>
              <a:t>ДА</a:t>
            </a:r>
            <a:endParaRPr lang="ru-RU" sz="800" dirty="0"/>
          </a:p>
        </p:txBody>
      </p:sp>
      <p:sp>
        <p:nvSpPr>
          <p:cNvPr id="113" name="TextBox 112"/>
          <p:cNvSpPr txBox="1"/>
          <p:nvPr/>
        </p:nvSpPr>
        <p:spPr>
          <a:xfrm>
            <a:off x="4336609" y="3872683"/>
            <a:ext cx="2813377" cy="123111"/>
          </a:xfrm>
          <a:prstGeom prst="rect">
            <a:avLst/>
          </a:prstGeom>
          <a:noFill/>
        </p:spPr>
        <p:txBody>
          <a:bodyPr wrap="square" lIns="0" tIns="0" rIns="0" bIns="0" rtlCol="0">
            <a:spAutoFit/>
          </a:bodyPr>
          <a:lstStyle/>
          <a:p>
            <a:r>
              <a:rPr lang="ru-RU" sz="800" dirty="0" smtClean="0"/>
              <a:t>НЕТ или выявлены основания для исключения из реестра</a:t>
            </a:r>
            <a:endParaRPr lang="ru-RU" sz="800" dirty="0"/>
          </a:p>
        </p:txBody>
      </p:sp>
      <p:sp>
        <p:nvSpPr>
          <p:cNvPr id="71" name="TextBox 70"/>
          <p:cNvSpPr txBox="1"/>
          <p:nvPr/>
        </p:nvSpPr>
        <p:spPr>
          <a:xfrm>
            <a:off x="4649533" y="4566728"/>
            <a:ext cx="180000" cy="123111"/>
          </a:xfrm>
          <a:prstGeom prst="rect">
            <a:avLst/>
          </a:prstGeom>
          <a:noFill/>
        </p:spPr>
        <p:txBody>
          <a:bodyPr wrap="square" lIns="0" tIns="0" rIns="0" bIns="0" rtlCol="0">
            <a:spAutoFit/>
          </a:bodyPr>
          <a:lstStyle/>
          <a:p>
            <a:r>
              <a:rPr lang="ru-RU" sz="800" dirty="0" smtClean="0"/>
              <a:t>ДА</a:t>
            </a:r>
            <a:endParaRPr lang="ru-RU" sz="800" dirty="0"/>
          </a:p>
        </p:txBody>
      </p:sp>
      <p:sp>
        <p:nvSpPr>
          <p:cNvPr id="72" name="TextBox 71"/>
          <p:cNvSpPr txBox="1"/>
          <p:nvPr/>
        </p:nvSpPr>
        <p:spPr>
          <a:xfrm>
            <a:off x="3243007" y="5017940"/>
            <a:ext cx="216000" cy="123111"/>
          </a:xfrm>
          <a:prstGeom prst="rect">
            <a:avLst/>
          </a:prstGeom>
          <a:noFill/>
        </p:spPr>
        <p:txBody>
          <a:bodyPr wrap="square" lIns="0" tIns="0" rIns="0" bIns="0" rtlCol="0">
            <a:spAutoFit/>
          </a:bodyPr>
          <a:lstStyle/>
          <a:p>
            <a:r>
              <a:rPr lang="ru-RU" sz="800" dirty="0" smtClean="0"/>
              <a:t>НЕТ</a:t>
            </a:r>
            <a:endParaRPr lang="ru-RU" sz="800" dirty="0"/>
          </a:p>
        </p:txBody>
      </p:sp>
      <p:sp>
        <p:nvSpPr>
          <p:cNvPr id="82" name="Блок-схема: процесс 81"/>
          <p:cNvSpPr/>
          <p:nvPr/>
        </p:nvSpPr>
        <p:spPr>
          <a:xfrm>
            <a:off x="2532493" y="1571027"/>
            <a:ext cx="2001423" cy="383320"/>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Оснований для отказа нет, но отсутствуют документы</a:t>
            </a:r>
            <a:endParaRPr lang="ru-RU" sz="900" dirty="0">
              <a:solidFill>
                <a:schemeClr val="accent6"/>
              </a:solidFill>
            </a:endParaRPr>
          </a:p>
        </p:txBody>
      </p:sp>
      <p:sp>
        <p:nvSpPr>
          <p:cNvPr id="98" name="Блок-схема: процесс 97"/>
          <p:cNvSpPr/>
          <p:nvPr/>
        </p:nvSpPr>
        <p:spPr>
          <a:xfrm>
            <a:off x="2488222" y="2107565"/>
            <a:ext cx="2001423" cy="291447"/>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Заявление соответствует форме, документы в наличии</a:t>
            </a:r>
            <a:endParaRPr lang="ru-RU" sz="900" dirty="0">
              <a:solidFill>
                <a:schemeClr val="accent6"/>
              </a:solidFill>
            </a:endParaRPr>
          </a:p>
        </p:txBody>
      </p:sp>
      <p:sp>
        <p:nvSpPr>
          <p:cNvPr id="101" name="Блок-схема: процесс 100"/>
          <p:cNvSpPr/>
          <p:nvPr/>
        </p:nvSpPr>
        <p:spPr>
          <a:xfrm>
            <a:off x="2517883" y="2565673"/>
            <a:ext cx="1942100" cy="457597"/>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Решение о рассмотрении заявления</a:t>
            </a:r>
            <a:endParaRPr lang="ru-RU" sz="1000" dirty="0">
              <a:solidFill>
                <a:schemeClr val="accent6"/>
              </a:solidFill>
            </a:endParaRPr>
          </a:p>
        </p:txBody>
      </p:sp>
      <p:cxnSp>
        <p:nvCxnSpPr>
          <p:cNvPr id="13" name="Соединительная линия уступом 12"/>
          <p:cNvCxnSpPr>
            <a:stCxn id="105" idx="3"/>
            <a:endCxn id="120" idx="1"/>
          </p:cNvCxnSpPr>
          <p:nvPr/>
        </p:nvCxnSpPr>
        <p:spPr>
          <a:xfrm flipV="1">
            <a:off x="4580001" y="4369303"/>
            <a:ext cx="993868" cy="355938"/>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8" name="Блок-схема: процесс 107"/>
          <p:cNvSpPr/>
          <p:nvPr/>
        </p:nvSpPr>
        <p:spPr>
          <a:xfrm>
            <a:off x="1020727" y="5613325"/>
            <a:ext cx="4936412" cy="383320"/>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200" b="1" dirty="0" smtClean="0">
                <a:solidFill>
                  <a:schemeClr val="accent6"/>
                </a:solidFill>
              </a:rPr>
              <a:t>Решение о включении в реестр </a:t>
            </a:r>
            <a:r>
              <a:rPr lang="ru-RU" sz="1200" b="1" dirty="0">
                <a:solidFill>
                  <a:schemeClr val="accent6"/>
                </a:solidFill>
              </a:rPr>
              <a:t>УЭО, </a:t>
            </a:r>
            <a:r>
              <a:rPr lang="ru-RU" sz="1200" b="1" dirty="0" smtClean="0">
                <a:solidFill>
                  <a:schemeClr val="accent6"/>
                </a:solidFill>
              </a:rPr>
              <a:t>оформленное путем </a:t>
            </a:r>
            <a:r>
              <a:rPr lang="ru-RU" sz="1200" b="1" dirty="0">
                <a:solidFill>
                  <a:schemeClr val="accent6"/>
                </a:solidFill>
              </a:rPr>
              <a:t>выдачи </a:t>
            </a:r>
            <a:r>
              <a:rPr lang="ru-RU" sz="1200" b="1" dirty="0" smtClean="0">
                <a:solidFill>
                  <a:schemeClr val="accent6"/>
                </a:solidFill>
              </a:rPr>
              <a:t>СВИДЕТЕЛЬСТВА О ВКЛЮЧЕНИИ В РЕЕСТР</a:t>
            </a:r>
            <a:endParaRPr lang="ru-RU" sz="1200" b="1" dirty="0">
              <a:solidFill>
                <a:schemeClr val="accent6"/>
              </a:solidFill>
            </a:endParaRPr>
          </a:p>
        </p:txBody>
      </p:sp>
      <p:cxnSp>
        <p:nvCxnSpPr>
          <p:cNvPr id="22" name="Соединительная линия уступом 21"/>
          <p:cNvCxnSpPr>
            <a:stCxn id="135" idx="2"/>
            <a:endCxn id="108" idx="0"/>
          </p:cNvCxnSpPr>
          <p:nvPr/>
        </p:nvCxnSpPr>
        <p:spPr>
          <a:xfrm rot="5400000">
            <a:off x="4322518" y="4415516"/>
            <a:ext cx="364224" cy="2031394"/>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Соединительная линия уступом 32"/>
          <p:cNvCxnSpPr>
            <a:stCxn id="102" idx="3"/>
            <a:endCxn id="153" idx="3"/>
          </p:cNvCxnSpPr>
          <p:nvPr/>
        </p:nvCxnSpPr>
        <p:spPr>
          <a:xfrm>
            <a:off x="4233373" y="4027774"/>
            <a:ext cx="4490302" cy="1777571"/>
          </a:xfrm>
          <a:prstGeom prst="bentConnector3">
            <a:avLst>
              <a:gd name="adj1" fmla="val 10437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Соединительная линия уступом 34"/>
          <p:cNvCxnSpPr>
            <a:stCxn id="148" idx="2"/>
            <a:endCxn id="153" idx="0"/>
          </p:cNvCxnSpPr>
          <p:nvPr/>
        </p:nvCxnSpPr>
        <p:spPr>
          <a:xfrm rot="5400000">
            <a:off x="7448871" y="5439344"/>
            <a:ext cx="382039" cy="1553"/>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Соединительная линия уступом 36"/>
          <p:cNvCxnSpPr>
            <a:stCxn id="41" idx="3"/>
            <a:endCxn id="39" idx="3"/>
          </p:cNvCxnSpPr>
          <p:nvPr/>
        </p:nvCxnSpPr>
        <p:spPr>
          <a:xfrm>
            <a:off x="6269895" y="1190801"/>
            <a:ext cx="2551733" cy="1603671"/>
          </a:xfrm>
          <a:prstGeom prst="bentConnector3">
            <a:avLst>
              <a:gd name="adj1" fmla="val 10420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Соединительная линия уступом 41"/>
          <p:cNvCxnSpPr>
            <a:stCxn id="49" idx="2"/>
            <a:endCxn id="73" idx="0"/>
          </p:cNvCxnSpPr>
          <p:nvPr/>
        </p:nvCxnSpPr>
        <p:spPr>
          <a:xfrm rot="16200000" flipH="1">
            <a:off x="7127808" y="1483218"/>
            <a:ext cx="175404" cy="1117662"/>
          </a:xfrm>
          <a:prstGeom prst="bentConnector3">
            <a:avLst>
              <a:gd name="adj1" fmla="val 3616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a:stCxn id="73" idx="2"/>
            <a:endCxn id="39" idx="0"/>
          </p:cNvCxnSpPr>
          <p:nvPr/>
        </p:nvCxnSpPr>
        <p:spPr>
          <a:xfrm>
            <a:off x="7774341" y="2375839"/>
            <a:ext cx="8093" cy="20138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Прямоугольник 60"/>
          <p:cNvSpPr/>
          <p:nvPr/>
        </p:nvSpPr>
        <p:spPr>
          <a:xfrm>
            <a:off x="1750914" y="564537"/>
            <a:ext cx="3096000" cy="324000"/>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6" name="Соединительная линия уступом 65"/>
          <p:cNvCxnSpPr>
            <a:stCxn id="61" idx="1"/>
            <a:endCxn id="29" idx="0"/>
          </p:cNvCxnSpPr>
          <p:nvPr/>
        </p:nvCxnSpPr>
        <p:spPr>
          <a:xfrm rot="10800000" flipV="1">
            <a:off x="1523152" y="726536"/>
            <a:ext cx="227762" cy="322659"/>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Соединительная линия уступом 68"/>
          <p:cNvCxnSpPr>
            <a:stCxn id="29" idx="3"/>
            <a:endCxn id="41" idx="1"/>
          </p:cNvCxnSpPr>
          <p:nvPr/>
        </p:nvCxnSpPr>
        <p:spPr>
          <a:xfrm flipV="1">
            <a:off x="2206929" y="1190801"/>
            <a:ext cx="325564" cy="161835"/>
          </a:xfrm>
          <a:prstGeom prst="bentConnector3">
            <a:avLst>
              <a:gd name="adj1" fmla="val 48245"/>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Соединительная линия уступом 73"/>
          <p:cNvCxnSpPr>
            <a:stCxn id="29" idx="3"/>
            <a:endCxn id="82" idx="1"/>
          </p:cNvCxnSpPr>
          <p:nvPr/>
        </p:nvCxnSpPr>
        <p:spPr>
          <a:xfrm>
            <a:off x="2206929" y="1352636"/>
            <a:ext cx="325564" cy="410051"/>
          </a:xfrm>
          <a:prstGeom prst="bentConnector3">
            <a:avLst>
              <a:gd name="adj1" fmla="val 4868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Соединительная линия уступом 77"/>
          <p:cNvCxnSpPr>
            <a:stCxn id="29" idx="3"/>
            <a:endCxn id="98" idx="1"/>
          </p:cNvCxnSpPr>
          <p:nvPr/>
        </p:nvCxnSpPr>
        <p:spPr>
          <a:xfrm>
            <a:off x="2206929" y="1352636"/>
            <a:ext cx="281293" cy="900653"/>
          </a:xfrm>
          <a:prstGeom prst="bentConnector3">
            <a:avLst>
              <a:gd name="adj1" fmla="val 5591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Соединительная линия уступом 79"/>
          <p:cNvCxnSpPr/>
          <p:nvPr/>
        </p:nvCxnSpPr>
        <p:spPr>
          <a:xfrm rot="5400000">
            <a:off x="3431585" y="2482342"/>
            <a:ext cx="166661" cy="1"/>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Прямая со стрелкой 82"/>
          <p:cNvCxnSpPr>
            <a:stCxn id="82" idx="3"/>
            <a:endCxn id="49" idx="1"/>
          </p:cNvCxnSpPr>
          <p:nvPr/>
        </p:nvCxnSpPr>
        <p:spPr>
          <a:xfrm>
            <a:off x="4533916" y="1762687"/>
            <a:ext cx="643486"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Соединительная линия уступом 3"/>
          <p:cNvCxnSpPr>
            <a:stCxn id="58" idx="2"/>
            <a:endCxn id="101" idx="3"/>
          </p:cNvCxnSpPr>
          <p:nvPr/>
        </p:nvCxnSpPr>
        <p:spPr>
          <a:xfrm rot="5400000">
            <a:off x="4847039" y="2001161"/>
            <a:ext cx="406256" cy="1180367"/>
          </a:xfrm>
          <a:prstGeom prst="bentConnector2">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a:stCxn id="105" idx="2"/>
            <a:endCxn id="108" idx="0"/>
          </p:cNvCxnSpPr>
          <p:nvPr/>
        </p:nvCxnSpPr>
        <p:spPr>
          <a:xfrm>
            <a:off x="3488933" y="4916901"/>
            <a:ext cx="0" cy="696424"/>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a:stCxn id="93" idx="2"/>
            <a:endCxn id="102" idx="0"/>
          </p:cNvCxnSpPr>
          <p:nvPr/>
        </p:nvCxnSpPr>
        <p:spPr>
          <a:xfrm>
            <a:off x="3488934" y="3686383"/>
            <a:ext cx="0" cy="182994"/>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a:stCxn id="101" idx="2"/>
            <a:endCxn id="93" idx="0"/>
          </p:cNvCxnSpPr>
          <p:nvPr/>
        </p:nvCxnSpPr>
        <p:spPr>
          <a:xfrm>
            <a:off x="3488933" y="3023270"/>
            <a:ext cx="1" cy="279793"/>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 name="Выноска-облако 6"/>
          <p:cNvSpPr/>
          <p:nvPr/>
        </p:nvSpPr>
        <p:spPr>
          <a:xfrm>
            <a:off x="6584642" y="314737"/>
            <a:ext cx="2200852" cy="798909"/>
          </a:xfrm>
          <a:prstGeom prst="cloudCallout">
            <a:avLst>
              <a:gd name="adj1" fmla="val -1543"/>
              <a:gd name="adj2" fmla="val 13056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00" dirty="0" smtClean="0">
                <a:solidFill>
                  <a:schemeClr val="tx1"/>
                </a:solidFill>
                <a:cs typeface="Times New Roman" panose="02020603050405020304" pitchFamily="18" charset="0"/>
              </a:rPr>
              <a:t>Срок </a:t>
            </a:r>
            <a:r>
              <a:rPr lang="ru-RU" sz="900" dirty="0">
                <a:solidFill>
                  <a:schemeClr val="tx1"/>
                </a:solidFill>
                <a:cs typeface="Times New Roman" panose="02020603050405020304" pitchFamily="18" charset="0"/>
              </a:rPr>
              <a:t>рассмотрения заявления приостанавливается</a:t>
            </a:r>
          </a:p>
        </p:txBody>
      </p:sp>
      <p:sp>
        <p:nvSpPr>
          <p:cNvPr id="23" name="Заголовок 22"/>
          <p:cNvSpPr>
            <a:spLocks noGrp="1"/>
          </p:cNvSpPr>
          <p:nvPr>
            <p:ph type="title"/>
          </p:nvPr>
        </p:nvSpPr>
        <p:spPr>
          <a:xfrm>
            <a:off x="550715" y="148127"/>
            <a:ext cx="7419940" cy="384043"/>
          </a:xfrm>
        </p:spPr>
        <p:txBody>
          <a:bodyPr>
            <a:normAutofit fontScale="90000"/>
          </a:bodyPr>
          <a:lstStyle/>
          <a:p>
            <a:r>
              <a:rPr lang="ru-RU" sz="1800" dirty="0" smtClean="0">
                <a:latin typeface="Arial" panose="020B0604020202020204" pitchFamily="34" charset="0"/>
                <a:cs typeface="Arial" panose="020B0604020202020204" pitchFamily="34" charset="0"/>
              </a:rPr>
              <a:t>Порядок включения в реестр УЭО (ст. 434 ТК ЕАЭС, ст. 385 проекта ФЗ РФ)</a:t>
            </a:r>
            <a:endParaRPr lang="ru-RU" sz="1800" dirty="0">
              <a:latin typeface="Arial" panose="020B0604020202020204" pitchFamily="34" charset="0"/>
              <a:cs typeface="Arial" panose="020B0604020202020204" pitchFamily="34" charset="0"/>
            </a:endParaRPr>
          </a:p>
        </p:txBody>
      </p:sp>
      <p:sp>
        <p:nvSpPr>
          <p:cNvPr id="79" name="Вертикальный свиток 78"/>
          <p:cNvSpPr/>
          <p:nvPr/>
        </p:nvSpPr>
        <p:spPr>
          <a:xfrm>
            <a:off x="3744507" y="1052768"/>
            <a:ext cx="2240944" cy="1268730"/>
          </a:xfrm>
          <a:prstGeom prst="verticalScroll">
            <a:avLst>
              <a:gd name="adj" fmla="val 8903"/>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spAutoFit/>
          </a:bodyPr>
          <a:lstStyle/>
          <a:p>
            <a:pPr algn="ctr"/>
            <a:r>
              <a:rPr lang="ru-RU" sz="1100" dirty="0" smtClean="0">
                <a:solidFill>
                  <a:schemeClr val="tx1"/>
                </a:solidFill>
              </a:rPr>
              <a:t>Без документов, сведения о которых могут быть получены таможенными органами из информационных систем таможенных и других госорганов</a:t>
            </a:r>
            <a:endParaRPr lang="ru-RU" sz="1100" dirty="0">
              <a:solidFill>
                <a:schemeClr val="tx1"/>
              </a:solidFill>
            </a:endParaRPr>
          </a:p>
        </p:txBody>
      </p:sp>
      <p:sp>
        <p:nvSpPr>
          <p:cNvPr id="2" name="TextBox 1"/>
          <p:cNvSpPr txBox="1"/>
          <p:nvPr/>
        </p:nvSpPr>
        <p:spPr>
          <a:xfrm>
            <a:off x="5235330" y="3686383"/>
            <a:ext cx="955075" cy="246221"/>
          </a:xfrm>
          <a:prstGeom prst="rect">
            <a:avLst/>
          </a:prstGeom>
          <a:noFill/>
          <a:ln w="19050">
            <a:solidFill>
              <a:srgbClr val="0070C0"/>
            </a:solidFill>
          </a:ln>
        </p:spPr>
        <p:txBody>
          <a:bodyPr wrap="square" rtlCol="0">
            <a:spAutoFit/>
          </a:bodyPr>
          <a:lstStyle/>
          <a:p>
            <a:pPr algn="ctr"/>
            <a:r>
              <a:rPr lang="ru-RU" sz="1000" dirty="0" smtClean="0">
                <a:solidFill>
                  <a:srgbClr val="0070C0"/>
                </a:solidFill>
                <a:latin typeface="+mn-lt"/>
              </a:rPr>
              <a:t>Заявитель</a:t>
            </a:r>
            <a:endParaRPr lang="ru-RU" sz="1000" dirty="0">
              <a:solidFill>
                <a:srgbClr val="0070C0"/>
              </a:solidFill>
              <a:latin typeface="+mn-lt"/>
            </a:endParaRPr>
          </a:p>
        </p:txBody>
      </p:sp>
      <p:sp>
        <p:nvSpPr>
          <p:cNvPr id="84" name="Блок-схема: процесс 83"/>
          <p:cNvSpPr/>
          <p:nvPr/>
        </p:nvSpPr>
        <p:spPr>
          <a:xfrm>
            <a:off x="778712" y="1923159"/>
            <a:ext cx="1488879" cy="509021"/>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Решение о проведении таможенной проверки</a:t>
            </a:r>
          </a:p>
        </p:txBody>
      </p:sp>
      <p:cxnSp>
        <p:nvCxnSpPr>
          <p:cNvPr id="87" name="Прямая со стрелкой 86"/>
          <p:cNvCxnSpPr>
            <a:stCxn id="29" idx="2"/>
            <a:endCxn id="84" idx="0"/>
          </p:cNvCxnSpPr>
          <p:nvPr/>
        </p:nvCxnSpPr>
        <p:spPr>
          <a:xfrm>
            <a:off x="1523152" y="1656076"/>
            <a:ext cx="0" cy="26708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Соединительная линия уступом 9"/>
          <p:cNvCxnSpPr>
            <a:endCxn id="54" idx="1"/>
          </p:cNvCxnSpPr>
          <p:nvPr/>
        </p:nvCxnSpPr>
        <p:spPr>
          <a:xfrm rot="5400000">
            <a:off x="-344389" y="2475737"/>
            <a:ext cx="2306864" cy="60662"/>
          </a:xfrm>
          <a:prstGeom prst="bentConnector4">
            <a:avLst>
              <a:gd name="adj1" fmla="val -416"/>
              <a:gd name="adj2" fmla="val 370125"/>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Соединительная линия уступом 20"/>
          <p:cNvCxnSpPr>
            <a:stCxn id="101" idx="2"/>
            <a:endCxn id="2" idx="1"/>
          </p:cNvCxnSpPr>
          <p:nvPr/>
        </p:nvCxnSpPr>
        <p:spPr>
          <a:xfrm rot="16200000" flipH="1">
            <a:off x="3969019" y="2543183"/>
            <a:ext cx="786224" cy="1746397"/>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Соединительная линия уступом 26"/>
          <p:cNvCxnSpPr>
            <a:stCxn id="39" idx="2"/>
            <a:endCxn id="2" idx="3"/>
          </p:cNvCxnSpPr>
          <p:nvPr/>
        </p:nvCxnSpPr>
        <p:spPr>
          <a:xfrm rot="5400000">
            <a:off x="6587534" y="2614593"/>
            <a:ext cx="797773" cy="1592029"/>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7" name="Выноска-облако 76"/>
          <p:cNvSpPr/>
          <p:nvPr/>
        </p:nvSpPr>
        <p:spPr>
          <a:xfrm>
            <a:off x="6673915" y="3100728"/>
            <a:ext cx="2200852" cy="798909"/>
          </a:xfrm>
          <a:prstGeom prst="cloudCallout">
            <a:avLst>
              <a:gd name="adj1" fmla="val -36473"/>
              <a:gd name="adj2" fmla="val 104226"/>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00" dirty="0" smtClean="0">
                <a:solidFill>
                  <a:schemeClr val="tx1"/>
                </a:solidFill>
                <a:cs typeface="Times New Roman" panose="02020603050405020304" pitchFamily="18" charset="0"/>
              </a:rPr>
              <a:t>Срок </a:t>
            </a:r>
            <a:r>
              <a:rPr lang="ru-RU" sz="900" dirty="0">
                <a:solidFill>
                  <a:schemeClr val="tx1"/>
                </a:solidFill>
                <a:cs typeface="Times New Roman" panose="02020603050405020304" pitchFamily="18" charset="0"/>
              </a:rPr>
              <a:t>рассмотрения заявления приостанавливается</a:t>
            </a:r>
          </a:p>
        </p:txBody>
      </p:sp>
      <p:cxnSp>
        <p:nvCxnSpPr>
          <p:cNvPr id="32" name="Соединительная линия уступом 31"/>
          <p:cNvCxnSpPr>
            <a:stCxn id="108" idx="2"/>
            <a:endCxn id="30" idx="1"/>
          </p:cNvCxnSpPr>
          <p:nvPr/>
        </p:nvCxnSpPr>
        <p:spPr>
          <a:xfrm rot="16200000" flipH="1">
            <a:off x="3347296" y="6138281"/>
            <a:ext cx="489185" cy="205911"/>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Соединительная линия уступом 37"/>
          <p:cNvCxnSpPr>
            <a:stCxn id="153" idx="2"/>
            <a:endCxn id="30" idx="3"/>
          </p:cNvCxnSpPr>
          <p:nvPr/>
        </p:nvCxnSpPr>
        <p:spPr>
          <a:xfrm rot="5400000">
            <a:off x="6630293" y="5477010"/>
            <a:ext cx="506280" cy="1511361"/>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694844" y="6347330"/>
            <a:ext cx="2432908" cy="276999"/>
          </a:xfrm>
          <a:prstGeom prst="rect">
            <a:avLst/>
          </a:prstGeom>
          <a:solidFill>
            <a:schemeClr val="bg1"/>
          </a:solidFill>
          <a:ln w="19050">
            <a:solidFill>
              <a:srgbClr val="0070C0"/>
            </a:solidFill>
          </a:ln>
        </p:spPr>
        <p:txBody>
          <a:bodyPr wrap="square" rtlCol="0">
            <a:spAutoFit/>
          </a:bodyPr>
          <a:lstStyle/>
          <a:p>
            <a:pPr algn="ctr"/>
            <a:r>
              <a:rPr lang="ru-RU" sz="1200" b="1" dirty="0" smtClean="0">
                <a:solidFill>
                  <a:srgbClr val="0070C0"/>
                </a:solidFill>
                <a:latin typeface="+mn-lt"/>
              </a:rPr>
              <a:t>Заявитель</a:t>
            </a:r>
            <a:endParaRPr lang="ru-RU" sz="1200" b="1" dirty="0">
              <a:solidFill>
                <a:srgbClr val="0070C0"/>
              </a:solidFill>
              <a:latin typeface="+mn-lt"/>
            </a:endParaRPr>
          </a:p>
        </p:txBody>
      </p:sp>
      <p:cxnSp>
        <p:nvCxnSpPr>
          <p:cNvPr id="99" name="Прямая со стрелкой 98"/>
          <p:cNvCxnSpPr/>
          <p:nvPr/>
        </p:nvCxnSpPr>
        <p:spPr>
          <a:xfrm flipH="1" flipV="1">
            <a:off x="6387221" y="5786057"/>
            <a:ext cx="3268" cy="699045"/>
          </a:xfrm>
          <a:prstGeom prst="straightConnector1">
            <a:avLst/>
          </a:prstGeom>
          <a:ln w="127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6347236" y="6032761"/>
            <a:ext cx="1175728" cy="415498"/>
          </a:xfrm>
          <a:prstGeom prst="rect">
            <a:avLst/>
          </a:prstGeom>
          <a:noFill/>
        </p:spPr>
        <p:txBody>
          <a:bodyPr wrap="square" lIns="0" tIns="0" rIns="0" bIns="0" rtlCol="0">
            <a:spAutoFit/>
          </a:bodyPr>
          <a:lstStyle/>
          <a:p>
            <a:pPr algn="ctr"/>
            <a:r>
              <a:rPr lang="ru-RU" sz="900" dirty="0" smtClean="0">
                <a:latin typeface="+mn-lt"/>
              </a:rPr>
              <a:t>Не </a:t>
            </a:r>
            <a:r>
              <a:rPr lang="ru-RU" sz="900" dirty="0">
                <a:latin typeface="+mn-lt"/>
              </a:rPr>
              <a:t>позднее </a:t>
            </a:r>
            <a:r>
              <a:rPr lang="ru-RU" sz="900" dirty="0" smtClean="0">
                <a:latin typeface="+mn-lt"/>
              </a:rPr>
              <a:t>5-ти </a:t>
            </a:r>
          </a:p>
          <a:p>
            <a:pPr algn="ctr"/>
            <a:r>
              <a:rPr lang="ru-RU" sz="900" dirty="0" smtClean="0">
                <a:latin typeface="+mn-lt"/>
              </a:rPr>
              <a:t>рабочих дней</a:t>
            </a:r>
          </a:p>
          <a:p>
            <a:pPr algn="ctr"/>
            <a:r>
              <a:rPr lang="ru-RU" sz="900" dirty="0" smtClean="0">
                <a:latin typeface="+mn-lt"/>
              </a:rPr>
              <a:t> </a:t>
            </a:r>
            <a:r>
              <a:rPr lang="ru-RU" sz="900" dirty="0">
                <a:latin typeface="+mn-lt"/>
              </a:rPr>
              <a:t>после его </a:t>
            </a:r>
            <a:r>
              <a:rPr lang="ru-RU" sz="900" dirty="0" smtClean="0">
                <a:latin typeface="+mn-lt"/>
              </a:rPr>
              <a:t>принятия</a:t>
            </a:r>
            <a:endParaRPr lang="ru-RU" sz="900" dirty="0">
              <a:latin typeface="+mn-lt"/>
            </a:endParaRPr>
          </a:p>
        </p:txBody>
      </p:sp>
      <p:sp>
        <p:nvSpPr>
          <p:cNvPr id="88" name="Блок-схема: процесс 87"/>
          <p:cNvSpPr/>
          <p:nvPr/>
        </p:nvSpPr>
        <p:spPr>
          <a:xfrm>
            <a:off x="777364" y="2714828"/>
            <a:ext cx="1488879" cy="371564"/>
          </a:xfrm>
          <a:prstGeom prst="flowChartProcess">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Акт таможенной проверки</a:t>
            </a:r>
          </a:p>
        </p:txBody>
      </p:sp>
      <p:cxnSp>
        <p:nvCxnSpPr>
          <p:cNvPr id="90" name="Прямая со стрелкой 89"/>
          <p:cNvCxnSpPr>
            <a:stCxn id="84" idx="2"/>
            <a:endCxn id="88" idx="0"/>
          </p:cNvCxnSpPr>
          <p:nvPr/>
        </p:nvCxnSpPr>
        <p:spPr>
          <a:xfrm flipH="1">
            <a:off x="1521804" y="2432180"/>
            <a:ext cx="1348" cy="2826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Соединительная линия уступом 54"/>
          <p:cNvCxnSpPr/>
          <p:nvPr/>
        </p:nvCxnSpPr>
        <p:spPr>
          <a:xfrm>
            <a:off x="2266243" y="2900610"/>
            <a:ext cx="478251" cy="594113"/>
          </a:xfrm>
          <a:prstGeom prst="bentConnector3">
            <a:avLst>
              <a:gd name="adj1" fmla="val 3123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Соединительная линия уступом 59"/>
          <p:cNvCxnSpPr/>
          <p:nvPr/>
        </p:nvCxnSpPr>
        <p:spPr>
          <a:xfrm flipV="1">
            <a:off x="2292656" y="3494723"/>
            <a:ext cx="451838" cy="775242"/>
          </a:xfrm>
          <a:prstGeom prst="bentConnector3">
            <a:avLst>
              <a:gd name="adj1" fmla="val 2764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Выноска-облако 88"/>
          <p:cNvSpPr/>
          <p:nvPr/>
        </p:nvSpPr>
        <p:spPr>
          <a:xfrm>
            <a:off x="4471640" y="4161066"/>
            <a:ext cx="2543313" cy="1264980"/>
          </a:xfrm>
          <a:prstGeom prst="cloudCallout">
            <a:avLst>
              <a:gd name="adj1" fmla="val 24758"/>
              <a:gd name="adj2" fmla="val 104438"/>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ctr"/>
            <a:r>
              <a:rPr lang="ru-RU" sz="900" dirty="0">
                <a:solidFill>
                  <a:schemeClr val="tx1"/>
                </a:solidFill>
              </a:rPr>
              <a:t>Направляется в виде электронного документа посредством информационно-телекоммуникационных сетей, в том числе с использованием личного кабинета </a:t>
            </a:r>
          </a:p>
        </p:txBody>
      </p:sp>
      <p:sp>
        <p:nvSpPr>
          <p:cNvPr id="96" name="TextBox 95"/>
          <p:cNvSpPr txBox="1"/>
          <p:nvPr/>
        </p:nvSpPr>
        <p:spPr>
          <a:xfrm>
            <a:off x="1373626" y="6040591"/>
            <a:ext cx="4218267" cy="276999"/>
          </a:xfrm>
          <a:prstGeom prst="rect">
            <a:avLst/>
          </a:prstGeom>
          <a:noFill/>
        </p:spPr>
        <p:txBody>
          <a:bodyPr wrap="square" lIns="0" tIns="0" rIns="0" bIns="0" rtlCol="0">
            <a:spAutoFit/>
          </a:bodyPr>
          <a:lstStyle/>
          <a:p>
            <a:pPr algn="ctr"/>
            <a:r>
              <a:rPr lang="ru-RU" sz="900" dirty="0" smtClean="0">
                <a:latin typeface="+mn-lt"/>
              </a:rPr>
              <a:t>Не </a:t>
            </a:r>
            <a:r>
              <a:rPr lang="ru-RU" sz="900" dirty="0">
                <a:latin typeface="+mn-lt"/>
              </a:rPr>
              <a:t>позднее </a:t>
            </a:r>
            <a:r>
              <a:rPr lang="ru-RU" sz="900" dirty="0" smtClean="0">
                <a:latin typeface="+mn-lt"/>
              </a:rPr>
              <a:t>5-ти календарных дней после </a:t>
            </a:r>
            <a:r>
              <a:rPr lang="ru-RU" sz="900" dirty="0">
                <a:latin typeface="+mn-lt"/>
              </a:rPr>
              <a:t>включения </a:t>
            </a:r>
            <a:endParaRPr lang="ru-RU" sz="900" dirty="0" smtClean="0">
              <a:latin typeface="+mn-lt"/>
            </a:endParaRPr>
          </a:p>
          <a:p>
            <a:pPr algn="ctr"/>
            <a:r>
              <a:rPr lang="ru-RU" sz="900" dirty="0" smtClean="0">
                <a:latin typeface="+mn-lt"/>
              </a:rPr>
              <a:t>информация о дате </a:t>
            </a:r>
            <a:r>
              <a:rPr lang="ru-RU" sz="900" dirty="0">
                <a:latin typeface="+mn-lt"/>
              </a:rPr>
              <a:t>включения в реестр </a:t>
            </a:r>
            <a:r>
              <a:rPr lang="ru-RU" sz="900" dirty="0" smtClean="0">
                <a:latin typeface="+mn-lt"/>
              </a:rPr>
              <a:t>и дате вступления </a:t>
            </a:r>
            <a:r>
              <a:rPr lang="ru-RU" sz="900" dirty="0">
                <a:latin typeface="+mn-lt"/>
              </a:rPr>
              <a:t>в силу </a:t>
            </a:r>
            <a:r>
              <a:rPr lang="ru-RU" sz="900" dirty="0" smtClean="0">
                <a:latin typeface="+mn-lt"/>
              </a:rPr>
              <a:t>свидетельства</a:t>
            </a:r>
            <a:endParaRPr lang="ru-RU" sz="900" dirty="0">
              <a:latin typeface="+mn-lt"/>
            </a:endParaRPr>
          </a:p>
        </p:txBody>
      </p:sp>
      <p:sp>
        <p:nvSpPr>
          <p:cNvPr id="100" name="TextBox 99"/>
          <p:cNvSpPr txBox="1"/>
          <p:nvPr/>
        </p:nvSpPr>
        <p:spPr>
          <a:xfrm>
            <a:off x="1056025" y="6347330"/>
            <a:ext cx="2319288" cy="276999"/>
          </a:xfrm>
          <a:prstGeom prst="rect">
            <a:avLst/>
          </a:prstGeom>
          <a:solidFill>
            <a:schemeClr val="bg1"/>
          </a:solidFill>
          <a:ln w="19050">
            <a:solidFill>
              <a:srgbClr val="00B050"/>
            </a:solidFill>
          </a:ln>
        </p:spPr>
        <p:txBody>
          <a:bodyPr wrap="square" rtlCol="0">
            <a:spAutoFit/>
          </a:bodyPr>
          <a:lstStyle/>
          <a:p>
            <a:pPr algn="ctr"/>
            <a:r>
              <a:rPr lang="ru-RU" sz="1200" b="1" dirty="0" smtClean="0">
                <a:solidFill>
                  <a:srgbClr val="00B050"/>
                </a:solidFill>
                <a:latin typeface="+mn-lt"/>
              </a:rPr>
              <a:t>Все таможенные органы ЕАЭС</a:t>
            </a:r>
            <a:endParaRPr lang="ru-RU" sz="1200" b="1" dirty="0">
              <a:solidFill>
                <a:srgbClr val="00B050"/>
              </a:solidFill>
              <a:latin typeface="+mn-lt"/>
            </a:endParaRPr>
          </a:p>
        </p:txBody>
      </p:sp>
      <p:cxnSp>
        <p:nvCxnSpPr>
          <p:cNvPr id="28" name="Прямая со стрелкой 27"/>
          <p:cNvCxnSpPr/>
          <p:nvPr/>
        </p:nvCxnSpPr>
        <p:spPr>
          <a:xfrm>
            <a:off x="1333641" y="5996643"/>
            <a:ext cx="0" cy="35068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Прямая со стрелкой 103"/>
          <p:cNvCxnSpPr/>
          <p:nvPr/>
        </p:nvCxnSpPr>
        <p:spPr>
          <a:xfrm>
            <a:off x="5647670" y="5996643"/>
            <a:ext cx="0" cy="35068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037597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61"/>
                                        </p:tgtEl>
                                        <p:attrNameLst>
                                          <p:attrName>style.visibility</p:attrName>
                                        </p:attrNameLst>
                                      </p:cBhvr>
                                      <p:to>
                                        <p:strVal val="visible"/>
                                      </p:to>
                                    </p:set>
                                  </p:childTnLst>
                                </p:cTn>
                              </p:par>
                              <p:par>
                                <p:cTn id="7" presetID="1" presetClass="entr" presetSubtype="0" fill="hold" grpId="0" nodeType="withEffect">
                                  <p:stCondLst>
                                    <p:cond delay="50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50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500"/>
                                  </p:stCondLst>
                                  <p:childTnLst>
                                    <p:set>
                                      <p:cBhvr>
                                        <p:cTn id="12" dur="1" fill="hold">
                                          <p:stCondLst>
                                            <p:cond delay="0"/>
                                          </p:stCondLst>
                                        </p:cTn>
                                        <p:tgtEl>
                                          <p:spTgt spid="9"/>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grpId="0" nodeType="afterEffect">
                                  <p:stCondLst>
                                    <p:cond delay="500"/>
                                  </p:stCondLst>
                                  <p:childTnLst>
                                    <p:set>
                                      <p:cBhvr>
                                        <p:cTn id="15" dur="1" fill="hold">
                                          <p:stCondLst>
                                            <p:cond delay="249"/>
                                          </p:stCondLst>
                                        </p:cTn>
                                        <p:tgtEl>
                                          <p:spTgt spid="24"/>
                                        </p:tgtEl>
                                        <p:attrNameLst>
                                          <p:attrName>style.visibility</p:attrName>
                                        </p:attrNameLst>
                                      </p:cBhvr>
                                      <p:to>
                                        <p:strVal val="visible"/>
                                      </p:to>
                                    </p:set>
                                  </p:childTnLst>
                                </p:cTn>
                              </p:par>
                            </p:childTnLst>
                          </p:cTn>
                        </p:par>
                        <p:par>
                          <p:cTn id="16" fill="hold">
                            <p:stCondLst>
                              <p:cond delay="1250"/>
                            </p:stCondLst>
                            <p:childTnLst>
                              <p:par>
                                <p:cTn id="17" presetID="1" presetClass="entr" presetSubtype="0" fill="hold" grpId="0" nodeType="afterEffect">
                                  <p:stCondLst>
                                    <p:cond delay="0"/>
                                  </p:stCondLst>
                                  <p:childTnLst>
                                    <p:set>
                                      <p:cBhvr>
                                        <p:cTn id="18" dur="1" fill="hold">
                                          <p:stCondLst>
                                            <p:cond delay="249"/>
                                          </p:stCondLst>
                                        </p:cTn>
                                        <p:tgtEl>
                                          <p:spTgt spid="7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4"/>
                                        </p:tgtEl>
                                      </p:cBhvr>
                                    </p:animEffect>
                                    <p:set>
                                      <p:cBhvr>
                                        <p:cTn id="23" dur="1" fill="hold">
                                          <p:stCondLst>
                                            <p:cond delay="499"/>
                                          </p:stCondLst>
                                        </p:cTn>
                                        <p:tgtEl>
                                          <p:spTgt spid="24"/>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79"/>
                                        </p:tgtEl>
                                      </p:cBhvr>
                                    </p:animEffect>
                                    <p:set>
                                      <p:cBhvr>
                                        <p:cTn id="26" dur="1" fill="hold">
                                          <p:stCondLst>
                                            <p:cond delay="499"/>
                                          </p:stCondLst>
                                        </p:cTn>
                                        <p:tgtEl>
                                          <p:spTgt spid="79"/>
                                        </p:tgtEl>
                                        <p:attrNameLst>
                                          <p:attrName>style.visibility</p:attrName>
                                        </p:attrNameLst>
                                      </p:cBhvr>
                                      <p:to>
                                        <p:strVal val="hidden"/>
                                      </p:to>
                                    </p:set>
                                  </p:childTnLst>
                                </p:cTn>
                              </p:par>
                            </p:childTnLst>
                          </p:cTn>
                        </p:par>
                        <p:par>
                          <p:cTn id="27" fill="hold">
                            <p:stCondLst>
                              <p:cond delay="500"/>
                            </p:stCondLst>
                            <p:childTnLst>
                              <p:par>
                                <p:cTn id="28" presetID="12" presetClass="entr" presetSubtype="2" fill="hold" nodeType="afterEffect">
                                  <p:stCondLst>
                                    <p:cond delay="500"/>
                                  </p:stCondLst>
                                  <p:childTnLst>
                                    <p:set>
                                      <p:cBhvr>
                                        <p:cTn id="29" dur="1" fill="hold">
                                          <p:stCondLst>
                                            <p:cond delay="0"/>
                                          </p:stCondLst>
                                        </p:cTn>
                                        <p:tgtEl>
                                          <p:spTgt spid="66"/>
                                        </p:tgtEl>
                                        <p:attrNameLst>
                                          <p:attrName>style.visibility</p:attrName>
                                        </p:attrNameLst>
                                      </p:cBhvr>
                                      <p:to>
                                        <p:strVal val="visible"/>
                                      </p:to>
                                    </p:set>
                                    <p:anim calcmode="lin" valueType="num">
                                      <p:cBhvr additive="base">
                                        <p:cTn id="30" dur="500"/>
                                        <p:tgtEl>
                                          <p:spTgt spid="66"/>
                                        </p:tgtEl>
                                        <p:attrNameLst>
                                          <p:attrName>ppt_x</p:attrName>
                                        </p:attrNameLst>
                                      </p:cBhvr>
                                      <p:tavLst>
                                        <p:tav tm="0">
                                          <p:val>
                                            <p:strVal val="#ppt_x+#ppt_w*1.125000"/>
                                          </p:val>
                                        </p:tav>
                                        <p:tav tm="100000">
                                          <p:val>
                                            <p:strVal val="#ppt_x"/>
                                          </p:val>
                                        </p:tav>
                                      </p:tavLst>
                                    </p:anim>
                                    <p:animEffect transition="in" filter="wipe(left)">
                                      <p:cBhvr>
                                        <p:cTn id="31" dur="500"/>
                                        <p:tgtEl>
                                          <p:spTgt spid="66"/>
                                        </p:tgtEl>
                                      </p:cBhvr>
                                    </p:animEffect>
                                  </p:childTnLst>
                                </p:cTn>
                              </p:par>
                            </p:childTnLst>
                          </p:cTn>
                        </p:par>
                        <p:par>
                          <p:cTn id="32" fill="hold">
                            <p:stCondLst>
                              <p:cond delay="1500"/>
                            </p:stCondLst>
                            <p:childTnLst>
                              <p:par>
                                <p:cTn id="33" presetID="1" presetClass="entr" presetSubtype="0" fill="hold" grpId="0" nodeType="after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par>
                          <p:cTn id="35" fill="hold">
                            <p:stCondLst>
                              <p:cond delay="1500"/>
                            </p:stCondLst>
                            <p:childTnLst>
                              <p:par>
                                <p:cTn id="36" presetID="2" presetClass="entr" presetSubtype="8" fill="hold" grpId="0" nodeType="after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0-#ppt_w/2"/>
                                          </p:val>
                                        </p:tav>
                                        <p:tav tm="100000">
                                          <p:val>
                                            <p:strVal val="#ppt_x"/>
                                          </p:val>
                                        </p:tav>
                                      </p:tavLst>
                                    </p:anim>
                                    <p:anim calcmode="lin" valueType="num">
                                      <p:cBhvr additive="base">
                                        <p:cTn id="39" dur="500" fill="hold"/>
                                        <p:tgtEl>
                                          <p:spTgt spid="5"/>
                                        </p:tgtEl>
                                        <p:attrNameLst>
                                          <p:attrName>ppt_y</p:attrName>
                                        </p:attrNameLst>
                                      </p:cBhvr>
                                      <p:tavLst>
                                        <p:tav tm="0">
                                          <p:val>
                                            <p:strVal val="#ppt_y"/>
                                          </p:val>
                                        </p:tav>
                                        <p:tav tm="100000">
                                          <p:val>
                                            <p:strVal val="#ppt_y"/>
                                          </p:val>
                                        </p:tav>
                                      </p:tavLst>
                                    </p:anim>
                                  </p:childTnLst>
                                </p:cTn>
                              </p:par>
                            </p:childTnLst>
                          </p:cTn>
                        </p:par>
                        <p:par>
                          <p:cTn id="40" fill="hold">
                            <p:stCondLst>
                              <p:cond delay="2000"/>
                            </p:stCondLst>
                            <p:childTnLst>
                              <p:par>
                                <p:cTn id="41" presetID="1"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par>
                          <p:cTn id="43" fill="hold">
                            <p:stCondLst>
                              <p:cond delay="2000"/>
                            </p:stCondLst>
                            <p:childTnLst>
                              <p:par>
                                <p:cTn id="44" presetID="12" presetClass="entr" presetSubtype="8" fill="hold" grpId="0" nodeType="afterEffect">
                                  <p:stCondLst>
                                    <p:cond delay="500"/>
                                  </p:stCondLst>
                                  <p:childTnLst>
                                    <p:set>
                                      <p:cBhvr>
                                        <p:cTn id="45" dur="1" fill="hold">
                                          <p:stCondLst>
                                            <p:cond delay="0"/>
                                          </p:stCondLst>
                                        </p:cTn>
                                        <p:tgtEl>
                                          <p:spTgt spid="17"/>
                                        </p:tgtEl>
                                        <p:attrNameLst>
                                          <p:attrName>style.visibility</p:attrName>
                                        </p:attrNameLst>
                                      </p:cBhvr>
                                      <p:to>
                                        <p:strVal val="visible"/>
                                      </p:to>
                                    </p:set>
                                    <p:anim calcmode="lin" valueType="num">
                                      <p:cBhvr additive="base">
                                        <p:cTn id="46" dur="500"/>
                                        <p:tgtEl>
                                          <p:spTgt spid="17"/>
                                        </p:tgtEl>
                                        <p:attrNameLst>
                                          <p:attrName>ppt_x</p:attrName>
                                        </p:attrNameLst>
                                      </p:cBhvr>
                                      <p:tavLst>
                                        <p:tav tm="0">
                                          <p:val>
                                            <p:strVal val="#ppt_x-#ppt_w*1.125000"/>
                                          </p:val>
                                        </p:tav>
                                        <p:tav tm="100000">
                                          <p:val>
                                            <p:strVal val="#ppt_x"/>
                                          </p:val>
                                        </p:tav>
                                      </p:tavLst>
                                    </p:anim>
                                    <p:animEffect transition="in" filter="wipe(right)">
                                      <p:cBhvr>
                                        <p:cTn id="47" dur="500"/>
                                        <p:tgtEl>
                                          <p:spTgt spid="17"/>
                                        </p:tgtEl>
                                      </p:cBhvr>
                                    </p:animEffect>
                                  </p:childTnLst>
                                </p:cTn>
                              </p:par>
                            </p:childTnLst>
                          </p:cTn>
                        </p:par>
                        <p:par>
                          <p:cTn id="48" fill="hold">
                            <p:stCondLst>
                              <p:cond delay="3000"/>
                            </p:stCondLst>
                            <p:childTnLst>
                              <p:par>
                                <p:cTn id="49" presetID="1" presetClass="entr" presetSubtype="0"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par>
                          <p:cTn id="51" fill="hold">
                            <p:stCondLst>
                              <p:cond delay="3000"/>
                            </p:stCondLst>
                            <p:childTnLst>
                              <p:par>
                                <p:cTn id="52" presetID="12" presetClass="entr" presetSubtype="1" fill="hold" nodeType="afterEffect">
                                  <p:stCondLst>
                                    <p:cond delay="0"/>
                                  </p:stCondLst>
                                  <p:childTnLst>
                                    <p:set>
                                      <p:cBhvr>
                                        <p:cTn id="53" dur="1" fill="hold">
                                          <p:stCondLst>
                                            <p:cond delay="0"/>
                                          </p:stCondLst>
                                        </p:cTn>
                                        <p:tgtEl>
                                          <p:spTgt spid="198"/>
                                        </p:tgtEl>
                                        <p:attrNameLst>
                                          <p:attrName>style.visibility</p:attrName>
                                        </p:attrNameLst>
                                      </p:cBhvr>
                                      <p:to>
                                        <p:strVal val="visible"/>
                                      </p:to>
                                    </p:set>
                                    <p:anim calcmode="lin" valueType="num">
                                      <p:cBhvr additive="base">
                                        <p:cTn id="54" dur="500"/>
                                        <p:tgtEl>
                                          <p:spTgt spid="198"/>
                                        </p:tgtEl>
                                        <p:attrNameLst>
                                          <p:attrName>ppt_y</p:attrName>
                                        </p:attrNameLst>
                                      </p:cBhvr>
                                      <p:tavLst>
                                        <p:tav tm="0">
                                          <p:val>
                                            <p:strVal val="#ppt_y-#ppt_h*1.125000"/>
                                          </p:val>
                                        </p:tav>
                                        <p:tav tm="100000">
                                          <p:val>
                                            <p:strVal val="#ppt_y"/>
                                          </p:val>
                                        </p:tav>
                                      </p:tavLst>
                                    </p:anim>
                                    <p:animEffect transition="in" filter="wipe(down)">
                                      <p:cBhvr>
                                        <p:cTn id="55" dur="500"/>
                                        <p:tgtEl>
                                          <p:spTgt spid="198"/>
                                        </p:tgtEl>
                                      </p:cBhvr>
                                    </p:animEffect>
                                  </p:childTnLst>
                                </p:cTn>
                              </p:par>
                            </p:childTnLst>
                          </p:cTn>
                        </p:par>
                        <p:par>
                          <p:cTn id="56" fill="hold">
                            <p:stCondLst>
                              <p:cond delay="3500"/>
                            </p:stCondLst>
                            <p:childTnLst>
                              <p:par>
                                <p:cTn id="57" presetID="12" presetClass="entr" presetSubtype="8" fill="hold" nodeType="afterEffect">
                                  <p:stCondLst>
                                    <p:cond delay="500"/>
                                  </p:stCondLst>
                                  <p:childTnLst>
                                    <p:set>
                                      <p:cBhvr>
                                        <p:cTn id="58" dur="1" fill="hold">
                                          <p:stCondLst>
                                            <p:cond delay="0"/>
                                          </p:stCondLst>
                                        </p:cTn>
                                        <p:tgtEl>
                                          <p:spTgt spid="69"/>
                                        </p:tgtEl>
                                        <p:attrNameLst>
                                          <p:attrName>style.visibility</p:attrName>
                                        </p:attrNameLst>
                                      </p:cBhvr>
                                      <p:to>
                                        <p:strVal val="visible"/>
                                      </p:to>
                                    </p:set>
                                    <p:anim calcmode="lin" valueType="num">
                                      <p:cBhvr additive="base">
                                        <p:cTn id="59" dur="500"/>
                                        <p:tgtEl>
                                          <p:spTgt spid="69"/>
                                        </p:tgtEl>
                                        <p:attrNameLst>
                                          <p:attrName>ppt_x</p:attrName>
                                        </p:attrNameLst>
                                      </p:cBhvr>
                                      <p:tavLst>
                                        <p:tav tm="0">
                                          <p:val>
                                            <p:strVal val="#ppt_x-#ppt_w*1.125000"/>
                                          </p:val>
                                        </p:tav>
                                        <p:tav tm="100000">
                                          <p:val>
                                            <p:strVal val="#ppt_x"/>
                                          </p:val>
                                        </p:tav>
                                      </p:tavLst>
                                    </p:anim>
                                    <p:animEffect transition="in" filter="wipe(right)">
                                      <p:cBhvr>
                                        <p:cTn id="60" dur="500"/>
                                        <p:tgtEl>
                                          <p:spTgt spid="69"/>
                                        </p:tgtEl>
                                      </p:cBhvr>
                                    </p:animEffect>
                                  </p:childTnLst>
                                </p:cTn>
                              </p:par>
                            </p:childTnLst>
                          </p:cTn>
                        </p:par>
                        <p:par>
                          <p:cTn id="61" fill="hold">
                            <p:stCondLst>
                              <p:cond delay="4500"/>
                            </p:stCondLst>
                            <p:childTnLst>
                              <p:par>
                                <p:cTn id="62" presetID="1" presetClass="entr" presetSubtype="0" fill="hold" grpId="0" nodeType="afterEffect">
                                  <p:stCondLst>
                                    <p:cond delay="0"/>
                                  </p:stCondLst>
                                  <p:childTnLst>
                                    <p:set>
                                      <p:cBhvr>
                                        <p:cTn id="63" dur="1" fill="hold">
                                          <p:stCondLst>
                                            <p:cond delay="0"/>
                                          </p:stCondLst>
                                        </p:cTn>
                                        <p:tgtEl>
                                          <p:spTgt spid="41"/>
                                        </p:tgtEl>
                                        <p:attrNameLst>
                                          <p:attrName>style.visibility</p:attrName>
                                        </p:attrNameLst>
                                      </p:cBhvr>
                                      <p:to>
                                        <p:strVal val="visible"/>
                                      </p:to>
                                    </p:set>
                                  </p:childTnLst>
                                </p:cTn>
                              </p:par>
                            </p:childTnLst>
                          </p:cTn>
                        </p:par>
                        <p:par>
                          <p:cTn id="64" fill="hold">
                            <p:stCondLst>
                              <p:cond delay="4500"/>
                            </p:stCondLst>
                            <p:childTnLst>
                              <p:par>
                                <p:cTn id="65" presetID="12" presetClass="entr" presetSubtype="8" fill="hold" nodeType="afterEffect">
                                  <p:stCondLst>
                                    <p:cond delay="500"/>
                                  </p:stCondLst>
                                  <p:childTnLst>
                                    <p:set>
                                      <p:cBhvr>
                                        <p:cTn id="66" dur="1" fill="hold">
                                          <p:stCondLst>
                                            <p:cond delay="0"/>
                                          </p:stCondLst>
                                        </p:cTn>
                                        <p:tgtEl>
                                          <p:spTgt spid="37"/>
                                        </p:tgtEl>
                                        <p:attrNameLst>
                                          <p:attrName>style.visibility</p:attrName>
                                        </p:attrNameLst>
                                      </p:cBhvr>
                                      <p:to>
                                        <p:strVal val="visible"/>
                                      </p:to>
                                    </p:set>
                                    <p:anim calcmode="lin" valueType="num">
                                      <p:cBhvr additive="base">
                                        <p:cTn id="67" dur="500"/>
                                        <p:tgtEl>
                                          <p:spTgt spid="37"/>
                                        </p:tgtEl>
                                        <p:attrNameLst>
                                          <p:attrName>ppt_x</p:attrName>
                                        </p:attrNameLst>
                                      </p:cBhvr>
                                      <p:tavLst>
                                        <p:tav tm="0">
                                          <p:val>
                                            <p:strVal val="#ppt_x-#ppt_w*1.125000"/>
                                          </p:val>
                                        </p:tav>
                                        <p:tav tm="100000">
                                          <p:val>
                                            <p:strVal val="#ppt_x"/>
                                          </p:val>
                                        </p:tav>
                                      </p:tavLst>
                                    </p:anim>
                                    <p:animEffect transition="in" filter="wipe(right)">
                                      <p:cBhvr>
                                        <p:cTn id="68" dur="500"/>
                                        <p:tgtEl>
                                          <p:spTgt spid="37"/>
                                        </p:tgtEl>
                                      </p:cBhvr>
                                    </p:animEffect>
                                  </p:childTnLst>
                                </p:cTn>
                              </p:par>
                            </p:childTnLst>
                          </p:cTn>
                        </p:par>
                        <p:par>
                          <p:cTn id="69" fill="hold">
                            <p:stCondLst>
                              <p:cond delay="5500"/>
                            </p:stCondLst>
                            <p:childTnLst>
                              <p:par>
                                <p:cTn id="70" presetID="1"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2" presetClass="entr" presetSubtype="8" fill="hold" nodeType="click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additive="base">
                                        <p:cTn id="76" dur="500"/>
                                        <p:tgtEl>
                                          <p:spTgt spid="74"/>
                                        </p:tgtEl>
                                        <p:attrNameLst>
                                          <p:attrName>ppt_x</p:attrName>
                                        </p:attrNameLst>
                                      </p:cBhvr>
                                      <p:tavLst>
                                        <p:tav tm="0">
                                          <p:val>
                                            <p:strVal val="#ppt_x-#ppt_w*1.125000"/>
                                          </p:val>
                                        </p:tav>
                                        <p:tav tm="100000">
                                          <p:val>
                                            <p:strVal val="#ppt_x"/>
                                          </p:val>
                                        </p:tav>
                                      </p:tavLst>
                                    </p:anim>
                                    <p:animEffect transition="in" filter="wipe(right)">
                                      <p:cBhvr>
                                        <p:cTn id="77" dur="500"/>
                                        <p:tgtEl>
                                          <p:spTgt spid="74"/>
                                        </p:tgtEl>
                                      </p:cBhvr>
                                    </p:animEffect>
                                  </p:childTnLst>
                                </p:cTn>
                              </p:par>
                            </p:childTnLst>
                          </p:cTn>
                        </p:par>
                        <p:par>
                          <p:cTn id="78" fill="hold">
                            <p:stCondLst>
                              <p:cond delay="500"/>
                            </p:stCondLst>
                            <p:childTnLst>
                              <p:par>
                                <p:cTn id="79" presetID="1" presetClass="entr" presetSubtype="0" fill="hold" grpId="0" nodeType="afterEffect">
                                  <p:stCondLst>
                                    <p:cond delay="0"/>
                                  </p:stCondLst>
                                  <p:childTnLst>
                                    <p:set>
                                      <p:cBhvr>
                                        <p:cTn id="80" dur="1" fill="hold">
                                          <p:stCondLst>
                                            <p:cond delay="0"/>
                                          </p:stCondLst>
                                        </p:cTn>
                                        <p:tgtEl>
                                          <p:spTgt spid="82"/>
                                        </p:tgtEl>
                                        <p:attrNameLst>
                                          <p:attrName>style.visibility</p:attrName>
                                        </p:attrNameLst>
                                      </p:cBhvr>
                                      <p:to>
                                        <p:strVal val="visible"/>
                                      </p:to>
                                    </p:set>
                                  </p:childTnLst>
                                </p:cTn>
                              </p:par>
                            </p:childTnLst>
                          </p:cTn>
                        </p:par>
                        <p:par>
                          <p:cTn id="81" fill="hold">
                            <p:stCondLst>
                              <p:cond delay="500"/>
                            </p:stCondLst>
                            <p:childTnLst>
                              <p:par>
                                <p:cTn id="82" presetID="12" presetClass="entr" presetSubtype="8" fill="hold" nodeType="afterEffect">
                                  <p:stCondLst>
                                    <p:cond delay="250"/>
                                  </p:stCondLst>
                                  <p:childTnLst>
                                    <p:set>
                                      <p:cBhvr>
                                        <p:cTn id="83" dur="1" fill="hold">
                                          <p:stCondLst>
                                            <p:cond delay="0"/>
                                          </p:stCondLst>
                                        </p:cTn>
                                        <p:tgtEl>
                                          <p:spTgt spid="83"/>
                                        </p:tgtEl>
                                        <p:attrNameLst>
                                          <p:attrName>style.visibility</p:attrName>
                                        </p:attrNameLst>
                                      </p:cBhvr>
                                      <p:to>
                                        <p:strVal val="visible"/>
                                      </p:to>
                                    </p:set>
                                    <p:anim calcmode="lin" valueType="num">
                                      <p:cBhvr additive="base">
                                        <p:cTn id="84" dur="500"/>
                                        <p:tgtEl>
                                          <p:spTgt spid="83"/>
                                        </p:tgtEl>
                                        <p:attrNameLst>
                                          <p:attrName>ppt_x</p:attrName>
                                        </p:attrNameLst>
                                      </p:cBhvr>
                                      <p:tavLst>
                                        <p:tav tm="0">
                                          <p:val>
                                            <p:strVal val="#ppt_x-#ppt_w*1.125000"/>
                                          </p:val>
                                        </p:tav>
                                        <p:tav tm="100000">
                                          <p:val>
                                            <p:strVal val="#ppt_x"/>
                                          </p:val>
                                        </p:tav>
                                      </p:tavLst>
                                    </p:anim>
                                    <p:animEffect transition="in" filter="wipe(right)">
                                      <p:cBhvr>
                                        <p:cTn id="85" dur="500"/>
                                        <p:tgtEl>
                                          <p:spTgt spid="83"/>
                                        </p:tgtEl>
                                      </p:cBhvr>
                                    </p:animEffect>
                                  </p:childTnLst>
                                </p:cTn>
                              </p:par>
                            </p:childTnLst>
                          </p:cTn>
                        </p:par>
                        <p:par>
                          <p:cTn id="86" fill="hold">
                            <p:stCondLst>
                              <p:cond delay="1250"/>
                            </p:stCondLst>
                            <p:childTnLst>
                              <p:par>
                                <p:cTn id="87" presetID="1" presetClass="entr" presetSubtype="0" fill="hold" grpId="0" nodeType="afterEffect">
                                  <p:stCondLst>
                                    <p:cond delay="0"/>
                                  </p:stCondLst>
                                  <p:childTnLst>
                                    <p:set>
                                      <p:cBhvr>
                                        <p:cTn id="88" dur="1" fill="hold">
                                          <p:stCondLst>
                                            <p:cond delay="0"/>
                                          </p:stCondLst>
                                        </p:cTn>
                                        <p:tgtEl>
                                          <p:spTgt spid="49"/>
                                        </p:tgtEl>
                                        <p:attrNameLst>
                                          <p:attrName>style.visibility</p:attrName>
                                        </p:attrNameLst>
                                      </p:cBhvr>
                                      <p:to>
                                        <p:strVal val="visible"/>
                                      </p:to>
                                    </p:set>
                                  </p:childTnLst>
                                </p:cTn>
                              </p:par>
                            </p:childTnLst>
                          </p:cTn>
                        </p:par>
                        <p:par>
                          <p:cTn id="89" fill="hold">
                            <p:stCondLst>
                              <p:cond delay="1250"/>
                            </p:stCondLst>
                            <p:childTnLst>
                              <p:par>
                                <p:cTn id="90" presetID="22" presetClass="entr" presetSubtype="4" fill="hold" grpId="0" nodeType="afterEffect">
                                  <p:stCondLst>
                                    <p:cond delay="500"/>
                                  </p:stCondLst>
                                  <p:childTnLst>
                                    <p:set>
                                      <p:cBhvr>
                                        <p:cTn id="91" dur="1" fill="hold">
                                          <p:stCondLst>
                                            <p:cond delay="0"/>
                                          </p:stCondLst>
                                        </p:cTn>
                                        <p:tgtEl>
                                          <p:spTgt spid="7"/>
                                        </p:tgtEl>
                                        <p:attrNameLst>
                                          <p:attrName>style.visibility</p:attrName>
                                        </p:attrNameLst>
                                      </p:cBhvr>
                                      <p:to>
                                        <p:strVal val="visible"/>
                                      </p:to>
                                    </p:set>
                                    <p:animEffect transition="in" filter="wipe(down)">
                                      <p:cBhvr>
                                        <p:cTn id="92" dur="500"/>
                                        <p:tgtEl>
                                          <p:spTgt spid="7"/>
                                        </p:tgtEl>
                                      </p:cBhvr>
                                    </p:animEffec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grpId="1" nodeType="clickEffect">
                                  <p:stCondLst>
                                    <p:cond delay="0"/>
                                  </p:stCondLst>
                                  <p:childTnLst>
                                    <p:set>
                                      <p:cBhvr>
                                        <p:cTn id="96" dur="1" fill="hold">
                                          <p:stCondLst>
                                            <p:cond delay="0"/>
                                          </p:stCondLst>
                                        </p:cTn>
                                        <p:tgtEl>
                                          <p:spTgt spid="7"/>
                                        </p:tgtEl>
                                        <p:attrNameLst>
                                          <p:attrName>style.visibility</p:attrName>
                                        </p:attrNameLst>
                                      </p:cBhvr>
                                      <p:to>
                                        <p:strVal val="hidden"/>
                                      </p:to>
                                    </p:set>
                                  </p:childTnLst>
                                </p:cTn>
                              </p:par>
                            </p:childTnLst>
                          </p:cTn>
                        </p:par>
                        <p:par>
                          <p:cTn id="97" fill="hold">
                            <p:stCondLst>
                              <p:cond delay="0"/>
                            </p:stCondLst>
                            <p:childTnLst>
                              <p:par>
                                <p:cTn id="98" presetID="12" presetClass="entr" presetSubtype="1" fill="hold" nodeType="afterEffect">
                                  <p:stCondLst>
                                    <p:cond delay="500"/>
                                  </p:stCondLst>
                                  <p:childTnLst>
                                    <p:set>
                                      <p:cBhvr>
                                        <p:cTn id="99" dur="1" fill="hold">
                                          <p:stCondLst>
                                            <p:cond delay="0"/>
                                          </p:stCondLst>
                                        </p:cTn>
                                        <p:tgtEl>
                                          <p:spTgt spid="42"/>
                                        </p:tgtEl>
                                        <p:attrNameLst>
                                          <p:attrName>style.visibility</p:attrName>
                                        </p:attrNameLst>
                                      </p:cBhvr>
                                      <p:to>
                                        <p:strVal val="visible"/>
                                      </p:to>
                                    </p:set>
                                    <p:anim calcmode="lin" valueType="num">
                                      <p:cBhvr additive="base">
                                        <p:cTn id="100" dur="500"/>
                                        <p:tgtEl>
                                          <p:spTgt spid="42"/>
                                        </p:tgtEl>
                                        <p:attrNameLst>
                                          <p:attrName>ppt_y</p:attrName>
                                        </p:attrNameLst>
                                      </p:cBhvr>
                                      <p:tavLst>
                                        <p:tav tm="0">
                                          <p:val>
                                            <p:strVal val="#ppt_y-#ppt_h*1.125000"/>
                                          </p:val>
                                        </p:tav>
                                        <p:tav tm="100000">
                                          <p:val>
                                            <p:strVal val="#ppt_y"/>
                                          </p:val>
                                        </p:tav>
                                      </p:tavLst>
                                    </p:anim>
                                    <p:animEffect transition="in" filter="wipe(down)">
                                      <p:cBhvr>
                                        <p:cTn id="101" dur="500"/>
                                        <p:tgtEl>
                                          <p:spTgt spid="42"/>
                                        </p:tgtEl>
                                      </p:cBhvr>
                                    </p:animEffect>
                                  </p:childTnLst>
                                </p:cTn>
                              </p:par>
                            </p:childTnLst>
                          </p:cTn>
                        </p:par>
                        <p:par>
                          <p:cTn id="102" fill="hold">
                            <p:stCondLst>
                              <p:cond delay="1000"/>
                            </p:stCondLst>
                            <p:childTnLst>
                              <p:par>
                                <p:cTn id="103" presetID="1" presetClass="entr" presetSubtype="0" fill="hold" grpId="0" nodeType="afterEffect">
                                  <p:stCondLst>
                                    <p:cond delay="0"/>
                                  </p:stCondLst>
                                  <p:childTnLst>
                                    <p:set>
                                      <p:cBhvr>
                                        <p:cTn id="104" dur="1" fill="hold">
                                          <p:stCondLst>
                                            <p:cond delay="0"/>
                                          </p:stCondLst>
                                        </p:cTn>
                                        <p:tgtEl>
                                          <p:spTgt spid="73"/>
                                        </p:tgtEl>
                                        <p:attrNameLst>
                                          <p:attrName>style.visibility</p:attrName>
                                        </p:attrNameLst>
                                      </p:cBhvr>
                                      <p:to>
                                        <p:strVal val="visible"/>
                                      </p:to>
                                    </p:set>
                                  </p:childTnLst>
                                </p:cTn>
                              </p:par>
                            </p:childTnLst>
                          </p:cTn>
                        </p:par>
                        <p:par>
                          <p:cTn id="105" fill="hold">
                            <p:stCondLst>
                              <p:cond delay="1000"/>
                            </p:stCondLst>
                            <p:childTnLst>
                              <p:par>
                                <p:cTn id="106" presetID="12" presetClass="entr" presetSubtype="1" fill="hold" nodeType="afterEffect">
                                  <p:stCondLst>
                                    <p:cond delay="0"/>
                                  </p:stCondLst>
                                  <p:childTnLst>
                                    <p:set>
                                      <p:cBhvr>
                                        <p:cTn id="107" dur="1" fill="hold">
                                          <p:stCondLst>
                                            <p:cond delay="0"/>
                                          </p:stCondLst>
                                        </p:cTn>
                                        <p:tgtEl>
                                          <p:spTgt spid="48"/>
                                        </p:tgtEl>
                                        <p:attrNameLst>
                                          <p:attrName>style.visibility</p:attrName>
                                        </p:attrNameLst>
                                      </p:cBhvr>
                                      <p:to>
                                        <p:strVal val="visible"/>
                                      </p:to>
                                    </p:set>
                                    <p:anim calcmode="lin" valueType="num">
                                      <p:cBhvr additive="base">
                                        <p:cTn id="108" dur="500"/>
                                        <p:tgtEl>
                                          <p:spTgt spid="48"/>
                                        </p:tgtEl>
                                        <p:attrNameLst>
                                          <p:attrName>ppt_y</p:attrName>
                                        </p:attrNameLst>
                                      </p:cBhvr>
                                      <p:tavLst>
                                        <p:tav tm="0">
                                          <p:val>
                                            <p:strVal val="#ppt_y-#ppt_h*1.125000"/>
                                          </p:val>
                                        </p:tav>
                                        <p:tav tm="100000">
                                          <p:val>
                                            <p:strVal val="#ppt_y"/>
                                          </p:val>
                                        </p:tav>
                                      </p:tavLst>
                                    </p:anim>
                                    <p:animEffect transition="in" filter="wipe(down)">
                                      <p:cBhvr>
                                        <p:cTn id="109" dur="500"/>
                                        <p:tgtEl>
                                          <p:spTgt spid="48"/>
                                        </p:tgtEl>
                                      </p:cBhvr>
                                    </p:animEffect>
                                  </p:childTnLst>
                                </p:cTn>
                              </p:par>
                            </p:childTnLst>
                          </p:cTn>
                        </p:par>
                      </p:childTnLst>
                    </p:cTn>
                  </p:par>
                  <p:par>
                    <p:cTn id="110" fill="hold">
                      <p:stCondLst>
                        <p:cond delay="indefinite"/>
                      </p:stCondLst>
                      <p:childTnLst>
                        <p:par>
                          <p:cTn id="111" fill="hold">
                            <p:stCondLst>
                              <p:cond delay="0"/>
                            </p:stCondLst>
                            <p:childTnLst>
                              <p:par>
                                <p:cTn id="112" presetID="12" presetClass="entr" presetSubtype="1" fill="hold" nodeType="clickEffect">
                                  <p:stCondLst>
                                    <p:cond delay="0"/>
                                  </p:stCondLst>
                                  <p:childTnLst>
                                    <p:set>
                                      <p:cBhvr>
                                        <p:cTn id="113" dur="1" fill="hold">
                                          <p:stCondLst>
                                            <p:cond delay="0"/>
                                          </p:stCondLst>
                                        </p:cTn>
                                        <p:tgtEl>
                                          <p:spTgt spid="76"/>
                                        </p:tgtEl>
                                        <p:attrNameLst>
                                          <p:attrName>style.visibility</p:attrName>
                                        </p:attrNameLst>
                                      </p:cBhvr>
                                      <p:to>
                                        <p:strVal val="visible"/>
                                      </p:to>
                                    </p:set>
                                    <p:anim calcmode="lin" valueType="num">
                                      <p:cBhvr additive="base">
                                        <p:cTn id="114" dur="500"/>
                                        <p:tgtEl>
                                          <p:spTgt spid="76"/>
                                        </p:tgtEl>
                                        <p:attrNameLst>
                                          <p:attrName>ppt_y</p:attrName>
                                        </p:attrNameLst>
                                      </p:cBhvr>
                                      <p:tavLst>
                                        <p:tav tm="0">
                                          <p:val>
                                            <p:strVal val="#ppt_y-#ppt_h*1.125000"/>
                                          </p:val>
                                        </p:tav>
                                        <p:tav tm="100000">
                                          <p:val>
                                            <p:strVal val="#ppt_y"/>
                                          </p:val>
                                        </p:tav>
                                      </p:tavLst>
                                    </p:anim>
                                    <p:animEffect transition="in" filter="wipe(down)">
                                      <p:cBhvr>
                                        <p:cTn id="115" dur="500"/>
                                        <p:tgtEl>
                                          <p:spTgt spid="76"/>
                                        </p:tgtEl>
                                      </p:cBhvr>
                                    </p:animEffect>
                                  </p:childTnLst>
                                </p:cTn>
                              </p:par>
                            </p:childTnLst>
                          </p:cTn>
                        </p:par>
                        <p:par>
                          <p:cTn id="116" fill="hold">
                            <p:stCondLst>
                              <p:cond delay="500"/>
                            </p:stCondLst>
                            <p:childTnLst>
                              <p:par>
                                <p:cTn id="117" presetID="1" presetClass="entr" presetSubtype="0" fill="hold" grpId="0" nodeType="afterEffect">
                                  <p:stCondLst>
                                    <p:cond delay="0"/>
                                  </p:stCondLst>
                                  <p:childTnLst>
                                    <p:set>
                                      <p:cBhvr>
                                        <p:cTn id="118" dur="1" fill="hold">
                                          <p:stCondLst>
                                            <p:cond delay="0"/>
                                          </p:stCondLst>
                                        </p:cTn>
                                        <p:tgtEl>
                                          <p:spTgt spid="58"/>
                                        </p:tgtEl>
                                        <p:attrNameLst>
                                          <p:attrName>style.visibility</p:attrName>
                                        </p:attrNameLst>
                                      </p:cBhvr>
                                      <p:to>
                                        <p:strVal val="visible"/>
                                      </p:to>
                                    </p:set>
                                  </p:childTnLst>
                                </p:cTn>
                              </p:par>
                            </p:childTnLst>
                          </p:cTn>
                        </p:par>
                        <p:par>
                          <p:cTn id="119" fill="hold">
                            <p:stCondLst>
                              <p:cond delay="500"/>
                            </p:stCondLst>
                            <p:childTnLst>
                              <p:par>
                                <p:cTn id="120" presetID="12" presetClass="entr" presetSubtype="1" fill="hold" nodeType="afterEffect">
                                  <p:stCondLst>
                                    <p:cond delay="0"/>
                                  </p:stCondLst>
                                  <p:childTnLst>
                                    <p:set>
                                      <p:cBhvr>
                                        <p:cTn id="121" dur="1" fill="hold">
                                          <p:stCondLst>
                                            <p:cond delay="0"/>
                                          </p:stCondLst>
                                        </p:cTn>
                                        <p:tgtEl>
                                          <p:spTgt spid="4"/>
                                        </p:tgtEl>
                                        <p:attrNameLst>
                                          <p:attrName>style.visibility</p:attrName>
                                        </p:attrNameLst>
                                      </p:cBhvr>
                                      <p:to>
                                        <p:strVal val="visible"/>
                                      </p:to>
                                    </p:set>
                                    <p:anim calcmode="lin" valueType="num">
                                      <p:cBhvr additive="base">
                                        <p:cTn id="122" dur="500"/>
                                        <p:tgtEl>
                                          <p:spTgt spid="4"/>
                                        </p:tgtEl>
                                        <p:attrNameLst>
                                          <p:attrName>ppt_y</p:attrName>
                                        </p:attrNameLst>
                                      </p:cBhvr>
                                      <p:tavLst>
                                        <p:tav tm="0">
                                          <p:val>
                                            <p:strVal val="#ppt_y-#ppt_h*1.125000"/>
                                          </p:val>
                                        </p:tav>
                                        <p:tav tm="100000">
                                          <p:val>
                                            <p:strVal val="#ppt_y"/>
                                          </p:val>
                                        </p:tav>
                                      </p:tavLst>
                                    </p:anim>
                                    <p:animEffect transition="in" filter="wipe(down)">
                                      <p:cBhvr>
                                        <p:cTn id="123" dur="500"/>
                                        <p:tgtEl>
                                          <p:spTgt spid="4"/>
                                        </p:tgtEl>
                                      </p:cBhvr>
                                    </p:animEffect>
                                  </p:childTnLst>
                                </p:cTn>
                              </p:par>
                            </p:childTnLst>
                          </p:cTn>
                        </p:par>
                        <p:par>
                          <p:cTn id="124" fill="hold">
                            <p:stCondLst>
                              <p:cond delay="1000"/>
                            </p:stCondLst>
                            <p:childTnLst>
                              <p:par>
                                <p:cTn id="125" presetID="1" presetClass="entr" presetSubtype="0"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2" presetClass="entr" presetSubtype="8" fill="hold" nodeType="clickEffect">
                                  <p:stCondLst>
                                    <p:cond delay="0"/>
                                  </p:stCondLst>
                                  <p:childTnLst>
                                    <p:set>
                                      <p:cBhvr>
                                        <p:cTn id="130" dur="1" fill="hold">
                                          <p:stCondLst>
                                            <p:cond delay="0"/>
                                          </p:stCondLst>
                                        </p:cTn>
                                        <p:tgtEl>
                                          <p:spTgt spid="78"/>
                                        </p:tgtEl>
                                        <p:attrNameLst>
                                          <p:attrName>style.visibility</p:attrName>
                                        </p:attrNameLst>
                                      </p:cBhvr>
                                      <p:to>
                                        <p:strVal val="visible"/>
                                      </p:to>
                                    </p:set>
                                    <p:anim calcmode="lin" valueType="num">
                                      <p:cBhvr additive="base">
                                        <p:cTn id="131" dur="500"/>
                                        <p:tgtEl>
                                          <p:spTgt spid="78"/>
                                        </p:tgtEl>
                                        <p:attrNameLst>
                                          <p:attrName>ppt_x</p:attrName>
                                        </p:attrNameLst>
                                      </p:cBhvr>
                                      <p:tavLst>
                                        <p:tav tm="0">
                                          <p:val>
                                            <p:strVal val="#ppt_x-#ppt_w*1.125000"/>
                                          </p:val>
                                        </p:tav>
                                        <p:tav tm="100000">
                                          <p:val>
                                            <p:strVal val="#ppt_x"/>
                                          </p:val>
                                        </p:tav>
                                      </p:tavLst>
                                    </p:anim>
                                    <p:animEffect transition="in" filter="wipe(right)">
                                      <p:cBhvr>
                                        <p:cTn id="132" dur="500"/>
                                        <p:tgtEl>
                                          <p:spTgt spid="78"/>
                                        </p:tgtEl>
                                      </p:cBhvr>
                                    </p:animEffect>
                                  </p:childTnLst>
                                </p:cTn>
                              </p:par>
                            </p:childTnLst>
                          </p:cTn>
                        </p:par>
                        <p:par>
                          <p:cTn id="133" fill="hold">
                            <p:stCondLst>
                              <p:cond delay="500"/>
                            </p:stCondLst>
                            <p:childTnLst>
                              <p:par>
                                <p:cTn id="134" presetID="1" presetClass="entr" presetSubtype="0" fill="hold" grpId="0" nodeType="afterEffect">
                                  <p:stCondLst>
                                    <p:cond delay="0"/>
                                  </p:stCondLst>
                                  <p:childTnLst>
                                    <p:set>
                                      <p:cBhvr>
                                        <p:cTn id="135" dur="1" fill="hold">
                                          <p:stCondLst>
                                            <p:cond delay="0"/>
                                          </p:stCondLst>
                                        </p:cTn>
                                        <p:tgtEl>
                                          <p:spTgt spid="98"/>
                                        </p:tgtEl>
                                        <p:attrNameLst>
                                          <p:attrName>style.visibility</p:attrName>
                                        </p:attrNameLst>
                                      </p:cBhvr>
                                      <p:to>
                                        <p:strVal val="visible"/>
                                      </p:to>
                                    </p:set>
                                  </p:childTnLst>
                                </p:cTn>
                              </p:par>
                            </p:childTnLst>
                          </p:cTn>
                        </p:par>
                        <p:par>
                          <p:cTn id="136" fill="hold">
                            <p:stCondLst>
                              <p:cond delay="500"/>
                            </p:stCondLst>
                            <p:childTnLst>
                              <p:par>
                                <p:cTn id="137" presetID="12" presetClass="entr" presetSubtype="1" fill="hold" nodeType="afterEffect">
                                  <p:stCondLst>
                                    <p:cond delay="0"/>
                                  </p:stCondLst>
                                  <p:childTnLst>
                                    <p:set>
                                      <p:cBhvr>
                                        <p:cTn id="138" dur="1" fill="hold">
                                          <p:stCondLst>
                                            <p:cond delay="0"/>
                                          </p:stCondLst>
                                        </p:cTn>
                                        <p:tgtEl>
                                          <p:spTgt spid="80"/>
                                        </p:tgtEl>
                                        <p:attrNameLst>
                                          <p:attrName>style.visibility</p:attrName>
                                        </p:attrNameLst>
                                      </p:cBhvr>
                                      <p:to>
                                        <p:strVal val="visible"/>
                                      </p:to>
                                    </p:set>
                                    <p:anim calcmode="lin" valueType="num">
                                      <p:cBhvr additive="base">
                                        <p:cTn id="139" dur="500"/>
                                        <p:tgtEl>
                                          <p:spTgt spid="80"/>
                                        </p:tgtEl>
                                        <p:attrNameLst>
                                          <p:attrName>ppt_y</p:attrName>
                                        </p:attrNameLst>
                                      </p:cBhvr>
                                      <p:tavLst>
                                        <p:tav tm="0">
                                          <p:val>
                                            <p:strVal val="#ppt_y-#ppt_h*1.125000"/>
                                          </p:val>
                                        </p:tav>
                                        <p:tav tm="100000">
                                          <p:val>
                                            <p:strVal val="#ppt_y"/>
                                          </p:val>
                                        </p:tav>
                                      </p:tavLst>
                                    </p:anim>
                                    <p:animEffect transition="in" filter="wipe(down)">
                                      <p:cBhvr>
                                        <p:cTn id="140" dur="500"/>
                                        <p:tgtEl>
                                          <p:spTgt spid="80"/>
                                        </p:tgtEl>
                                      </p:cBhvr>
                                    </p:animEffect>
                                  </p:childTnLst>
                                </p:cTn>
                              </p:par>
                            </p:childTnLst>
                          </p:cTn>
                        </p:par>
                      </p:childTnLst>
                    </p:cTn>
                  </p:par>
                  <p:par>
                    <p:cTn id="141" fill="hold">
                      <p:stCondLst>
                        <p:cond delay="indefinite"/>
                      </p:stCondLst>
                      <p:childTnLst>
                        <p:par>
                          <p:cTn id="142" fill="hold">
                            <p:stCondLst>
                              <p:cond delay="0"/>
                            </p:stCondLst>
                            <p:childTnLst>
                              <p:par>
                                <p:cTn id="143" presetID="12" presetClass="entr" presetSubtype="1" fill="hold" nodeType="clickEffect">
                                  <p:stCondLst>
                                    <p:cond delay="0"/>
                                  </p:stCondLst>
                                  <p:childTnLst>
                                    <p:set>
                                      <p:cBhvr>
                                        <p:cTn id="144" dur="1" fill="hold">
                                          <p:stCondLst>
                                            <p:cond delay="0"/>
                                          </p:stCondLst>
                                        </p:cTn>
                                        <p:tgtEl>
                                          <p:spTgt spid="21"/>
                                        </p:tgtEl>
                                        <p:attrNameLst>
                                          <p:attrName>style.visibility</p:attrName>
                                        </p:attrNameLst>
                                      </p:cBhvr>
                                      <p:to>
                                        <p:strVal val="visible"/>
                                      </p:to>
                                    </p:set>
                                    <p:anim calcmode="lin" valueType="num">
                                      <p:cBhvr additive="base">
                                        <p:cTn id="145" dur="500"/>
                                        <p:tgtEl>
                                          <p:spTgt spid="21"/>
                                        </p:tgtEl>
                                        <p:attrNameLst>
                                          <p:attrName>ppt_y</p:attrName>
                                        </p:attrNameLst>
                                      </p:cBhvr>
                                      <p:tavLst>
                                        <p:tav tm="0">
                                          <p:val>
                                            <p:strVal val="#ppt_y-#ppt_h*1.125000"/>
                                          </p:val>
                                        </p:tav>
                                        <p:tav tm="100000">
                                          <p:val>
                                            <p:strVal val="#ppt_y"/>
                                          </p:val>
                                        </p:tav>
                                      </p:tavLst>
                                    </p:anim>
                                    <p:animEffect transition="in" filter="wipe(down)">
                                      <p:cBhvr>
                                        <p:cTn id="146" dur="500"/>
                                        <p:tgtEl>
                                          <p:spTgt spid="21"/>
                                        </p:tgtEl>
                                      </p:cBhvr>
                                    </p:animEffect>
                                  </p:childTnLst>
                                </p:cTn>
                              </p:par>
                              <p:par>
                                <p:cTn id="147" presetID="12" presetClass="entr" presetSubtype="1" fill="hold" nodeType="withEffect">
                                  <p:stCondLst>
                                    <p:cond delay="0"/>
                                  </p:stCondLst>
                                  <p:childTnLst>
                                    <p:set>
                                      <p:cBhvr>
                                        <p:cTn id="148" dur="1" fill="hold">
                                          <p:stCondLst>
                                            <p:cond delay="0"/>
                                          </p:stCondLst>
                                        </p:cTn>
                                        <p:tgtEl>
                                          <p:spTgt spid="27"/>
                                        </p:tgtEl>
                                        <p:attrNameLst>
                                          <p:attrName>style.visibility</p:attrName>
                                        </p:attrNameLst>
                                      </p:cBhvr>
                                      <p:to>
                                        <p:strVal val="visible"/>
                                      </p:to>
                                    </p:set>
                                    <p:anim calcmode="lin" valueType="num">
                                      <p:cBhvr additive="base">
                                        <p:cTn id="149" dur="500"/>
                                        <p:tgtEl>
                                          <p:spTgt spid="27"/>
                                        </p:tgtEl>
                                        <p:attrNameLst>
                                          <p:attrName>ppt_y</p:attrName>
                                        </p:attrNameLst>
                                      </p:cBhvr>
                                      <p:tavLst>
                                        <p:tav tm="0">
                                          <p:val>
                                            <p:strVal val="#ppt_y-#ppt_h*1.125000"/>
                                          </p:val>
                                        </p:tav>
                                        <p:tav tm="100000">
                                          <p:val>
                                            <p:strVal val="#ppt_y"/>
                                          </p:val>
                                        </p:tav>
                                      </p:tavLst>
                                    </p:anim>
                                    <p:animEffect transition="in" filter="wipe(down)">
                                      <p:cBhvr>
                                        <p:cTn id="150" dur="500"/>
                                        <p:tgtEl>
                                          <p:spTgt spid="27"/>
                                        </p:tgtEl>
                                      </p:cBhvr>
                                    </p:animEffect>
                                  </p:childTnLst>
                                </p:cTn>
                              </p:par>
                              <p:par>
                                <p:cTn id="151" presetID="1" presetClass="entr" presetSubtype="0" fill="hold" grpId="0" nodeType="withEffect">
                                  <p:stCondLst>
                                    <p:cond delay="0"/>
                                  </p:stCondLst>
                                  <p:childTnLst>
                                    <p:set>
                                      <p:cBhvr>
                                        <p:cTn id="152" dur="1" fill="hold">
                                          <p:stCondLst>
                                            <p:cond delay="0"/>
                                          </p:stCondLst>
                                        </p:cTn>
                                        <p:tgtEl>
                                          <p:spTgt spid="2"/>
                                        </p:tgtEl>
                                        <p:attrNameLst>
                                          <p:attrName>style.visibility</p:attrName>
                                        </p:attrNameLst>
                                      </p:cBhvr>
                                      <p:to>
                                        <p:strVal val="visible"/>
                                      </p:to>
                                    </p:set>
                                  </p:childTnLst>
                                </p:cTn>
                              </p:par>
                            </p:childTnLst>
                          </p:cTn>
                        </p:par>
                        <p:par>
                          <p:cTn id="153" fill="hold">
                            <p:stCondLst>
                              <p:cond delay="500"/>
                            </p:stCondLst>
                            <p:childTnLst>
                              <p:par>
                                <p:cTn id="154" presetID="1" presetClass="entr" presetSubtype="0" fill="hold" grpId="0" nodeType="afterEffect">
                                  <p:stCondLst>
                                    <p:cond delay="500"/>
                                  </p:stCondLst>
                                  <p:childTnLst>
                                    <p:set>
                                      <p:cBhvr>
                                        <p:cTn id="155" dur="1" fill="hold">
                                          <p:stCondLst>
                                            <p:cond delay="0"/>
                                          </p:stCondLst>
                                        </p:cTn>
                                        <p:tgtEl>
                                          <p:spTgt spid="25"/>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1" presetClass="exit" presetSubtype="0" fill="hold" nodeType="clickEffect">
                                  <p:stCondLst>
                                    <p:cond delay="0"/>
                                  </p:stCondLst>
                                  <p:childTnLst>
                                    <p:set>
                                      <p:cBhvr>
                                        <p:cTn id="159" dur="1" fill="hold">
                                          <p:stCondLst>
                                            <p:cond delay="0"/>
                                          </p:stCondLst>
                                        </p:cTn>
                                        <p:tgtEl>
                                          <p:spTgt spid="21"/>
                                        </p:tgtEl>
                                        <p:attrNameLst>
                                          <p:attrName>style.visibility</p:attrName>
                                        </p:attrNameLst>
                                      </p:cBhvr>
                                      <p:to>
                                        <p:strVal val="hidden"/>
                                      </p:to>
                                    </p:set>
                                  </p:childTnLst>
                                </p:cTn>
                              </p:par>
                              <p:par>
                                <p:cTn id="160" presetID="1" presetClass="exit" presetSubtype="0" fill="hold" nodeType="withEffect">
                                  <p:stCondLst>
                                    <p:cond delay="0"/>
                                  </p:stCondLst>
                                  <p:childTnLst>
                                    <p:set>
                                      <p:cBhvr>
                                        <p:cTn id="161" dur="1" fill="hold">
                                          <p:stCondLst>
                                            <p:cond delay="0"/>
                                          </p:stCondLst>
                                        </p:cTn>
                                        <p:tgtEl>
                                          <p:spTgt spid="27"/>
                                        </p:tgtEl>
                                        <p:attrNameLst>
                                          <p:attrName>style.visibility</p:attrName>
                                        </p:attrNameLst>
                                      </p:cBhvr>
                                      <p:to>
                                        <p:strVal val="hidden"/>
                                      </p:to>
                                    </p:set>
                                  </p:childTnLst>
                                </p:cTn>
                              </p:par>
                              <p:par>
                                <p:cTn id="162" presetID="1" presetClass="exit" presetSubtype="0" fill="hold" grpId="1" nodeType="withEffect">
                                  <p:stCondLst>
                                    <p:cond delay="0"/>
                                  </p:stCondLst>
                                  <p:childTnLst>
                                    <p:set>
                                      <p:cBhvr>
                                        <p:cTn id="163" dur="1" fill="hold">
                                          <p:stCondLst>
                                            <p:cond delay="0"/>
                                          </p:stCondLst>
                                        </p:cTn>
                                        <p:tgtEl>
                                          <p:spTgt spid="2"/>
                                        </p:tgtEl>
                                        <p:attrNameLst>
                                          <p:attrName>style.visibility</p:attrName>
                                        </p:attrNameLst>
                                      </p:cBhvr>
                                      <p:to>
                                        <p:strVal val="hidden"/>
                                      </p:to>
                                    </p:set>
                                  </p:childTnLst>
                                </p:cTn>
                              </p:par>
                              <p:par>
                                <p:cTn id="164" presetID="1" presetClass="exit" presetSubtype="0" fill="hold" grpId="1" nodeType="withEffect">
                                  <p:stCondLst>
                                    <p:cond delay="0"/>
                                  </p:stCondLst>
                                  <p:childTnLst>
                                    <p:set>
                                      <p:cBhvr>
                                        <p:cTn id="165" dur="1" fill="hold">
                                          <p:stCondLst>
                                            <p:cond delay="0"/>
                                          </p:stCondLst>
                                        </p:cTn>
                                        <p:tgtEl>
                                          <p:spTgt spid="25"/>
                                        </p:tgtEl>
                                        <p:attrNameLst>
                                          <p:attrName>style.visibility</p:attrName>
                                        </p:attrNameLst>
                                      </p:cBhvr>
                                      <p:to>
                                        <p:strVal val="hidden"/>
                                      </p:to>
                                    </p:set>
                                  </p:childTnLst>
                                </p:cTn>
                              </p:par>
                            </p:childTnLst>
                          </p:cTn>
                        </p:par>
                        <p:par>
                          <p:cTn id="166" fill="hold">
                            <p:stCondLst>
                              <p:cond delay="0"/>
                            </p:stCondLst>
                            <p:childTnLst>
                              <p:par>
                                <p:cTn id="167" presetID="12" presetClass="entr" presetSubtype="1" fill="hold" nodeType="afterEffect">
                                  <p:stCondLst>
                                    <p:cond delay="1000"/>
                                  </p:stCondLst>
                                  <p:childTnLst>
                                    <p:set>
                                      <p:cBhvr>
                                        <p:cTn id="168" dur="1" fill="hold">
                                          <p:stCondLst>
                                            <p:cond delay="0"/>
                                          </p:stCondLst>
                                        </p:cTn>
                                        <p:tgtEl>
                                          <p:spTgt spid="87"/>
                                        </p:tgtEl>
                                        <p:attrNameLst>
                                          <p:attrName>style.visibility</p:attrName>
                                        </p:attrNameLst>
                                      </p:cBhvr>
                                      <p:to>
                                        <p:strVal val="visible"/>
                                      </p:to>
                                    </p:set>
                                    <p:anim calcmode="lin" valueType="num">
                                      <p:cBhvr additive="base">
                                        <p:cTn id="169" dur="500"/>
                                        <p:tgtEl>
                                          <p:spTgt spid="87"/>
                                        </p:tgtEl>
                                        <p:attrNameLst>
                                          <p:attrName>ppt_y</p:attrName>
                                        </p:attrNameLst>
                                      </p:cBhvr>
                                      <p:tavLst>
                                        <p:tav tm="0">
                                          <p:val>
                                            <p:strVal val="#ppt_y-#ppt_h*1.125000"/>
                                          </p:val>
                                        </p:tav>
                                        <p:tav tm="100000">
                                          <p:val>
                                            <p:strVal val="#ppt_y"/>
                                          </p:val>
                                        </p:tav>
                                      </p:tavLst>
                                    </p:anim>
                                    <p:animEffect transition="in" filter="wipe(down)">
                                      <p:cBhvr>
                                        <p:cTn id="170" dur="500"/>
                                        <p:tgtEl>
                                          <p:spTgt spid="87"/>
                                        </p:tgtEl>
                                      </p:cBhvr>
                                    </p:animEffect>
                                  </p:childTnLst>
                                </p:cTn>
                              </p:par>
                            </p:childTnLst>
                          </p:cTn>
                        </p:par>
                        <p:par>
                          <p:cTn id="171" fill="hold">
                            <p:stCondLst>
                              <p:cond delay="1500"/>
                            </p:stCondLst>
                            <p:childTnLst>
                              <p:par>
                                <p:cTn id="172" presetID="1" presetClass="entr" presetSubtype="0" fill="hold" grpId="0" nodeType="afterEffect">
                                  <p:stCondLst>
                                    <p:cond delay="0"/>
                                  </p:stCondLst>
                                  <p:childTnLst>
                                    <p:set>
                                      <p:cBhvr>
                                        <p:cTn id="173" dur="1" fill="hold">
                                          <p:stCondLst>
                                            <p:cond delay="0"/>
                                          </p:stCondLst>
                                        </p:cTn>
                                        <p:tgtEl>
                                          <p:spTgt spid="84"/>
                                        </p:tgtEl>
                                        <p:attrNameLst>
                                          <p:attrName>style.visibility</p:attrName>
                                        </p:attrNameLst>
                                      </p:cBhvr>
                                      <p:to>
                                        <p:strVal val="visible"/>
                                      </p:to>
                                    </p:set>
                                  </p:childTnLst>
                                </p:cTn>
                              </p:par>
                            </p:childTnLst>
                          </p:cTn>
                        </p:par>
                        <p:par>
                          <p:cTn id="174" fill="hold">
                            <p:stCondLst>
                              <p:cond delay="1500"/>
                            </p:stCondLst>
                            <p:childTnLst>
                              <p:par>
                                <p:cTn id="175" presetID="12" presetClass="entr" presetSubtype="8" fill="hold" nodeType="afterEffect">
                                  <p:stCondLst>
                                    <p:cond delay="500"/>
                                  </p:stCondLst>
                                  <p:childTnLst>
                                    <p:set>
                                      <p:cBhvr>
                                        <p:cTn id="176" dur="1" fill="hold">
                                          <p:stCondLst>
                                            <p:cond delay="0"/>
                                          </p:stCondLst>
                                        </p:cTn>
                                        <p:tgtEl>
                                          <p:spTgt spid="10"/>
                                        </p:tgtEl>
                                        <p:attrNameLst>
                                          <p:attrName>style.visibility</p:attrName>
                                        </p:attrNameLst>
                                      </p:cBhvr>
                                      <p:to>
                                        <p:strVal val="visible"/>
                                      </p:to>
                                    </p:set>
                                    <p:anim calcmode="lin" valueType="num">
                                      <p:cBhvr additive="base">
                                        <p:cTn id="177" dur="500"/>
                                        <p:tgtEl>
                                          <p:spTgt spid="10"/>
                                        </p:tgtEl>
                                        <p:attrNameLst>
                                          <p:attrName>ppt_x</p:attrName>
                                        </p:attrNameLst>
                                      </p:cBhvr>
                                      <p:tavLst>
                                        <p:tav tm="0">
                                          <p:val>
                                            <p:strVal val="#ppt_x-#ppt_w*1.125000"/>
                                          </p:val>
                                        </p:tav>
                                        <p:tav tm="100000">
                                          <p:val>
                                            <p:strVal val="#ppt_x"/>
                                          </p:val>
                                        </p:tav>
                                      </p:tavLst>
                                    </p:anim>
                                    <p:animEffect transition="in" filter="wipe(right)">
                                      <p:cBhvr>
                                        <p:cTn id="178" dur="500"/>
                                        <p:tgtEl>
                                          <p:spTgt spid="10"/>
                                        </p:tgtEl>
                                      </p:cBhvr>
                                    </p:animEffect>
                                  </p:childTnLst>
                                </p:cTn>
                              </p:par>
                            </p:childTnLst>
                          </p:cTn>
                        </p:par>
                        <p:par>
                          <p:cTn id="179" fill="hold">
                            <p:stCondLst>
                              <p:cond delay="2500"/>
                            </p:stCondLst>
                            <p:childTnLst>
                              <p:par>
                                <p:cTn id="180" presetID="1" presetClass="entr" presetSubtype="0" fill="hold" grpId="0" nodeType="afterEffect">
                                  <p:stCondLst>
                                    <p:cond delay="0"/>
                                  </p:stCondLst>
                                  <p:childTnLst>
                                    <p:set>
                                      <p:cBhvr>
                                        <p:cTn id="181" dur="1" fill="hold">
                                          <p:stCondLst>
                                            <p:cond delay="0"/>
                                          </p:stCondLst>
                                        </p:cTn>
                                        <p:tgtEl>
                                          <p:spTgt spid="54"/>
                                        </p:tgtEl>
                                        <p:attrNameLst>
                                          <p:attrName>style.visibility</p:attrName>
                                        </p:attrNameLst>
                                      </p:cBhvr>
                                      <p:to>
                                        <p:strVal val="visible"/>
                                      </p:to>
                                    </p:set>
                                  </p:childTnLst>
                                </p:cTn>
                              </p:par>
                            </p:childTnLst>
                          </p:cTn>
                        </p:par>
                      </p:childTnLst>
                    </p:cTn>
                  </p:par>
                  <p:par>
                    <p:cTn id="182" fill="hold">
                      <p:stCondLst>
                        <p:cond delay="indefinite"/>
                      </p:stCondLst>
                      <p:childTnLst>
                        <p:par>
                          <p:cTn id="183" fill="hold">
                            <p:stCondLst>
                              <p:cond delay="0"/>
                            </p:stCondLst>
                            <p:childTnLst>
                              <p:par>
                                <p:cTn id="184" presetID="12" presetClass="entr" presetSubtype="8" fill="hold" grpId="0" nodeType="clickEffect">
                                  <p:stCondLst>
                                    <p:cond delay="0"/>
                                  </p:stCondLst>
                                  <p:childTnLst>
                                    <p:set>
                                      <p:cBhvr>
                                        <p:cTn id="185" dur="1" fill="hold">
                                          <p:stCondLst>
                                            <p:cond delay="0"/>
                                          </p:stCondLst>
                                        </p:cTn>
                                        <p:tgtEl>
                                          <p:spTgt spid="52"/>
                                        </p:tgtEl>
                                        <p:attrNameLst>
                                          <p:attrName>style.visibility</p:attrName>
                                        </p:attrNameLst>
                                      </p:cBhvr>
                                      <p:to>
                                        <p:strVal val="visible"/>
                                      </p:to>
                                    </p:set>
                                    <p:anim calcmode="lin" valueType="num">
                                      <p:cBhvr additive="base">
                                        <p:cTn id="186" dur="500"/>
                                        <p:tgtEl>
                                          <p:spTgt spid="52"/>
                                        </p:tgtEl>
                                        <p:attrNameLst>
                                          <p:attrName>ppt_x</p:attrName>
                                        </p:attrNameLst>
                                      </p:cBhvr>
                                      <p:tavLst>
                                        <p:tav tm="0">
                                          <p:val>
                                            <p:strVal val="#ppt_x-#ppt_w*1.125000"/>
                                          </p:val>
                                        </p:tav>
                                        <p:tav tm="100000">
                                          <p:val>
                                            <p:strVal val="#ppt_x"/>
                                          </p:val>
                                        </p:tav>
                                      </p:tavLst>
                                    </p:anim>
                                    <p:animEffect transition="in" filter="wipe(right)">
                                      <p:cBhvr>
                                        <p:cTn id="187" dur="500"/>
                                        <p:tgtEl>
                                          <p:spTgt spid="52"/>
                                        </p:tgtEl>
                                      </p:cBhvr>
                                    </p:animEffect>
                                  </p:childTnLst>
                                </p:cTn>
                              </p:par>
                            </p:childTnLst>
                          </p:cTn>
                        </p:par>
                        <p:par>
                          <p:cTn id="188" fill="hold">
                            <p:stCondLst>
                              <p:cond delay="500"/>
                            </p:stCondLst>
                            <p:childTnLst>
                              <p:par>
                                <p:cTn id="189" presetID="1" presetClass="entr" presetSubtype="0" fill="hold" grpId="0" nodeType="afterEffect">
                                  <p:stCondLst>
                                    <p:cond delay="0"/>
                                  </p:stCondLst>
                                  <p:childTnLst>
                                    <p:set>
                                      <p:cBhvr>
                                        <p:cTn id="190" dur="1" fill="hold">
                                          <p:stCondLst>
                                            <p:cond delay="0"/>
                                          </p:stCondLst>
                                        </p:cTn>
                                        <p:tgtEl>
                                          <p:spTgt spid="53"/>
                                        </p:tgtEl>
                                        <p:attrNameLst>
                                          <p:attrName>style.visibility</p:attrName>
                                        </p:attrNameLst>
                                      </p:cBhvr>
                                      <p:to>
                                        <p:strVal val="visible"/>
                                      </p:to>
                                    </p:set>
                                  </p:childTnLst>
                                </p:cTn>
                              </p:par>
                            </p:childTnLst>
                          </p:cTn>
                        </p:par>
                        <p:par>
                          <p:cTn id="191" fill="hold">
                            <p:stCondLst>
                              <p:cond delay="500"/>
                            </p:stCondLst>
                            <p:childTnLst>
                              <p:par>
                                <p:cTn id="192" presetID="12" presetClass="entr" presetSubtype="1" fill="hold" nodeType="afterEffect">
                                  <p:stCondLst>
                                    <p:cond delay="0"/>
                                  </p:stCondLst>
                                  <p:childTnLst>
                                    <p:set>
                                      <p:cBhvr>
                                        <p:cTn id="193" dur="1" fill="hold">
                                          <p:stCondLst>
                                            <p:cond delay="0"/>
                                          </p:stCondLst>
                                        </p:cTn>
                                        <p:tgtEl>
                                          <p:spTgt spid="200"/>
                                        </p:tgtEl>
                                        <p:attrNameLst>
                                          <p:attrName>style.visibility</p:attrName>
                                        </p:attrNameLst>
                                      </p:cBhvr>
                                      <p:to>
                                        <p:strVal val="visible"/>
                                      </p:to>
                                    </p:set>
                                    <p:anim calcmode="lin" valueType="num">
                                      <p:cBhvr additive="base">
                                        <p:cTn id="194" dur="500"/>
                                        <p:tgtEl>
                                          <p:spTgt spid="200"/>
                                        </p:tgtEl>
                                        <p:attrNameLst>
                                          <p:attrName>ppt_y</p:attrName>
                                        </p:attrNameLst>
                                      </p:cBhvr>
                                      <p:tavLst>
                                        <p:tav tm="0">
                                          <p:val>
                                            <p:strVal val="#ppt_y-#ppt_h*1.125000"/>
                                          </p:val>
                                        </p:tav>
                                        <p:tav tm="100000">
                                          <p:val>
                                            <p:strVal val="#ppt_y"/>
                                          </p:val>
                                        </p:tav>
                                      </p:tavLst>
                                    </p:anim>
                                    <p:animEffect transition="in" filter="wipe(down)">
                                      <p:cBhvr>
                                        <p:cTn id="195" dur="500"/>
                                        <p:tgtEl>
                                          <p:spTgt spid="200"/>
                                        </p:tgtEl>
                                      </p:cBhvr>
                                    </p:animEffect>
                                  </p:childTnLst>
                                </p:cTn>
                              </p:par>
                            </p:childTnLst>
                          </p:cTn>
                        </p:par>
                      </p:childTnLst>
                    </p:cTn>
                  </p:par>
                  <p:par>
                    <p:cTn id="196" fill="hold">
                      <p:stCondLst>
                        <p:cond delay="indefinite"/>
                      </p:stCondLst>
                      <p:childTnLst>
                        <p:par>
                          <p:cTn id="197" fill="hold">
                            <p:stCondLst>
                              <p:cond delay="0"/>
                            </p:stCondLst>
                            <p:childTnLst>
                              <p:par>
                                <p:cTn id="198" presetID="12" presetClass="entr" presetSubtype="1" fill="hold" nodeType="clickEffect">
                                  <p:stCondLst>
                                    <p:cond delay="0"/>
                                  </p:stCondLst>
                                  <p:childTnLst>
                                    <p:set>
                                      <p:cBhvr>
                                        <p:cTn id="199" dur="1" fill="hold">
                                          <p:stCondLst>
                                            <p:cond delay="0"/>
                                          </p:stCondLst>
                                        </p:cTn>
                                        <p:tgtEl>
                                          <p:spTgt spid="90"/>
                                        </p:tgtEl>
                                        <p:attrNameLst>
                                          <p:attrName>style.visibility</p:attrName>
                                        </p:attrNameLst>
                                      </p:cBhvr>
                                      <p:to>
                                        <p:strVal val="visible"/>
                                      </p:to>
                                    </p:set>
                                    <p:anim calcmode="lin" valueType="num">
                                      <p:cBhvr additive="base">
                                        <p:cTn id="200" dur="500"/>
                                        <p:tgtEl>
                                          <p:spTgt spid="90"/>
                                        </p:tgtEl>
                                        <p:attrNameLst>
                                          <p:attrName>ppt_y</p:attrName>
                                        </p:attrNameLst>
                                      </p:cBhvr>
                                      <p:tavLst>
                                        <p:tav tm="0">
                                          <p:val>
                                            <p:strVal val="#ppt_y-#ppt_h*1.125000"/>
                                          </p:val>
                                        </p:tav>
                                        <p:tav tm="100000">
                                          <p:val>
                                            <p:strVal val="#ppt_y"/>
                                          </p:val>
                                        </p:tav>
                                      </p:tavLst>
                                    </p:anim>
                                    <p:animEffect transition="in" filter="wipe(down)">
                                      <p:cBhvr>
                                        <p:cTn id="201" dur="500"/>
                                        <p:tgtEl>
                                          <p:spTgt spid="90"/>
                                        </p:tgtEl>
                                      </p:cBhvr>
                                    </p:animEffect>
                                  </p:childTnLst>
                                </p:cTn>
                              </p:par>
                            </p:childTnLst>
                          </p:cTn>
                        </p:par>
                        <p:par>
                          <p:cTn id="202" fill="hold">
                            <p:stCondLst>
                              <p:cond delay="500"/>
                            </p:stCondLst>
                            <p:childTnLst>
                              <p:par>
                                <p:cTn id="203" presetID="1" presetClass="entr" presetSubtype="0" fill="hold" grpId="0" nodeType="afterEffect">
                                  <p:stCondLst>
                                    <p:cond delay="0"/>
                                  </p:stCondLst>
                                  <p:childTnLst>
                                    <p:set>
                                      <p:cBhvr>
                                        <p:cTn id="204" dur="1" fill="hold">
                                          <p:stCondLst>
                                            <p:cond delay="0"/>
                                          </p:stCondLst>
                                        </p:cTn>
                                        <p:tgtEl>
                                          <p:spTgt spid="88"/>
                                        </p:tgtEl>
                                        <p:attrNameLst>
                                          <p:attrName>style.visibility</p:attrName>
                                        </p:attrNameLst>
                                      </p:cBhvr>
                                      <p:to>
                                        <p:strVal val="visible"/>
                                      </p:to>
                                    </p:set>
                                  </p:childTnLst>
                                </p:cTn>
                              </p:par>
                            </p:childTnLst>
                          </p:cTn>
                        </p:par>
                        <p:par>
                          <p:cTn id="205" fill="hold">
                            <p:stCondLst>
                              <p:cond delay="500"/>
                            </p:stCondLst>
                            <p:childTnLst>
                              <p:par>
                                <p:cTn id="206" presetID="12" presetClass="entr" presetSubtype="1" fill="hold" nodeType="afterEffect">
                                  <p:stCondLst>
                                    <p:cond delay="0"/>
                                  </p:stCondLst>
                                  <p:childTnLst>
                                    <p:set>
                                      <p:cBhvr>
                                        <p:cTn id="207" dur="1" fill="hold">
                                          <p:stCondLst>
                                            <p:cond delay="0"/>
                                          </p:stCondLst>
                                        </p:cTn>
                                        <p:tgtEl>
                                          <p:spTgt spid="92"/>
                                        </p:tgtEl>
                                        <p:attrNameLst>
                                          <p:attrName>style.visibility</p:attrName>
                                        </p:attrNameLst>
                                      </p:cBhvr>
                                      <p:to>
                                        <p:strVal val="visible"/>
                                      </p:to>
                                    </p:set>
                                    <p:anim calcmode="lin" valueType="num">
                                      <p:cBhvr additive="base">
                                        <p:cTn id="208" dur="500"/>
                                        <p:tgtEl>
                                          <p:spTgt spid="92"/>
                                        </p:tgtEl>
                                        <p:attrNameLst>
                                          <p:attrName>ppt_y</p:attrName>
                                        </p:attrNameLst>
                                      </p:cBhvr>
                                      <p:tavLst>
                                        <p:tav tm="0">
                                          <p:val>
                                            <p:strVal val="#ppt_y-#ppt_h*1.125000"/>
                                          </p:val>
                                        </p:tav>
                                        <p:tav tm="100000">
                                          <p:val>
                                            <p:strVal val="#ppt_y"/>
                                          </p:val>
                                        </p:tav>
                                      </p:tavLst>
                                    </p:anim>
                                    <p:animEffect transition="in" filter="wipe(down)">
                                      <p:cBhvr>
                                        <p:cTn id="209" dur="500"/>
                                        <p:tgtEl>
                                          <p:spTgt spid="92"/>
                                        </p:tgtEl>
                                      </p:cBhvr>
                                    </p:animEffect>
                                  </p:childTnLst>
                                </p:cTn>
                              </p:par>
                            </p:childTnLst>
                          </p:cTn>
                        </p:par>
                        <p:par>
                          <p:cTn id="210" fill="hold">
                            <p:stCondLst>
                              <p:cond delay="1000"/>
                            </p:stCondLst>
                            <p:childTnLst>
                              <p:par>
                                <p:cTn id="211" presetID="1" presetClass="entr" presetSubtype="0" fill="hold" grpId="0" nodeType="afterEffect">
                                  <p:stCondLst>
                                    <p:cond delay="0"/>
                                  </p:stCondLst>
                                  <p:childTnLst>
                                    <p:set>
                                      <p:cBhvr>
                                        <p:cTn id="212" dur="1" fill="hold">
                                          <p:stCondLst>
                                            <p:cond delay="0"/>
                                          </p:stCondLst>
                                        </p:cTn>
                                        <p:tgtEl>
                                          <p:spTgt spid="59"/>
                                        </p:tgtEl>
                                        <p:attrNameLst>
                                          <p:attrName>style.visibility</p:attrName>
                                        </p:attrNameLst>
                                      </p:cBhvr>
                                      <p:to>
                                        <p:strVal val="visible"/>
                                      </p:to>
                                    </p:set>
                                  </p:childTnLst>
                                </p:cTn>
                              </p:par>
                            </p:childTnLst>
                          </p:cTn>
                        </p:par>
                        <p:par>
                          <p:cTn id="213" fill="hold">
                            <p:stCondLst>
                              <p:cond delay="1000"/>
                            </p:stCondLst>
                            <p:childTnLst>
                              <p:par>
                                <p:cTn id="214" presetID="12" presetClass="entr" presetSubtype="8" fill="hold" nodeType="afterEffect">
                                  <p:stCondLst>
                                    <p:cond delay="0"/>
                                  </p:stCondLst>
                                  <p:childTnLst>
                                    <p:set>
                                      <p:cBhvr>
                                        <p:cTn id="215" dur="1" fill="hold">
                                          <p:stCondLst>
                                            <p:cond delay="0"/>
                                          </p:stCondLst>
                                        </p:cTn>
                                        <p:tgtEl>
                                          <p:spTgt spid="55"/>
                                        </p:tgtEl>
                                        <p:attrNameLst>
                                          <p:attrName>style.visibility</p:attrName>
                                        </p:attrNameLst>
                                      </p:cBhvr>
                                      <p:to>
                                        <p:strVal val="visible"/>
                                      </p:to>
                                    </p:set>
                                    <p:anim calcmode="lin" valueType="num">
                                      <p:cBhvr additive="base">
                                        <p:cTn id="216" dur="500"/>
                                        <p:tgtEl>
                                          <p:spTgt spid="55"/>
                                        </p:tgtEl>
                                        <p:attrNameLst>
                                          <p:attrName>ppt_x</p:attrName>
                                        </p:attrNameLst>
                                      </p:cBhvr>
                                      <p:tavLst>
                                        <p:tav tm="0">
                                          <p:val>
                                            <p:strVal val="#ppt_x-#ppt_w*1.125000"/>
                                          </p:val>
                                        </p:tav>
                                        <p:tav tm="100000">
                                          <p:val>
                                            <p:strVal val="#ppt_x"/>
                                          </p:val>
                                        </p:tav>
                                      </p:tavLst>
                                    </p:anim>
                                    <p:animEffect transition="in" filter="wipe(right)">
                                      <p:cBhvr>
                                        <p:cTn id="217" dur="500"/>
                                        <p:tgtEl>
                                          <p:spTgt spid="55"/>
                                        </p:tgtEl>
                                      </p:cBhvr>
                                    </p:animEffect>
                                  </p:childTnLst>
                                </p:cTn>
                              </p:par>
                              <p:par>
                                <p:cTn id="218" presetID="12" presetClass="entr" presetSubtype="8" fill="hold" nodeType="withEffect">
                                  <p:stCondLst>
                                    <p:cond delay="0"/>
                                  </p:stCondLst>
                                  <p:childTnLst>
                                    <p:set>
                                      <p:cBhvr>
                                        <p:cTn id="219" dur="1" fill="hold">
                                          <p:stCondLst>
                                            <p:cond delay="0"/>
                                          </p:stCondLst>
                                        </p:cTn>
                                        <p:tgtEl>
                                          <p:spTgt spid="60"/>
                                        </p:tgtEl>
                                        <p:attrNameLst>
                                          <p:attrName>style.visibility</p:attrName>
                                        </p:attrNameLst>
                                      </p:cBhvr>
                                      <p:to>
                                        <p:strVal val="visible"/>
                                      </p:to>
                                    </p:set>
                                    <p:anim calcmode="lin" valueType="num">
                                      <p:cBhvr additive="base">
                                        <p:cTn id="220" dur="500"/>
                                        <p:tgtEl>
                                          <p:spTgt spid="60"/>
                                        </p:tgtEl>
                                        <p:attrNameLst>
                                          <p:attrName>ppt_x</p:attrName>
                                        </p:attrNameLst>
                                      </p:cBhvr>
                                      <p:tavLst>
                                        <p:tav tm="0">
                                          <p:val>
                                            <p:strVal val="#ppt_x-#ppt_w*1.125000"/>
                                          </p:val>
                                        </p:tav>
                                        <p:tav tm="100000">
                                          <p:val>
                                            <p:strVal val="#ppt_x"/>
                                          </p:val>
                                        </p:tav>
                                      </p:tavLst>
                                    </p:anim>
                                    <p:animEffect transition="in" filter="wipe(right)">
                                      <p:cBhvr>
                                        <p:cTn id="221" dur="500"/>
                                        <p:tgtEl>
                                          <p:spTgt spid="60"/>
                                        </p:tgtEl>
                                      </p:cBhvr>
                                    </p:animEffect>
                                  </p:childTnLst>
                                </p:cTn>
                              </p:par>
                              <p:par>
                                <p:cTn id="222" presetID="12" presetClass="entr" presetSubtype="1" fill="hold" nodeType="withEffect">
                                  <p:stCondLst>
                                    <p:cond delay="0"/>
                                  </p:stCondLst>
                                  <p:childTnLst>
                                    <p:set>
                                      <p:cBhvr>
                                        <p:cTn id="223" dur="1" fill="hold">
                                          <p:stCondLst>
                                            <p:cond delay="0"/>
                                          </p:stCondLst>
                                        </p:cTn>
                                        <p:tgtEl>
                                          <p:spTgt spid="45"/>
                                        </p:tgtEl>
                                        <p:attrNameLst>
                                          <p:attrName>style.visibility</p:attrName>
                                        </p:attrNameLst>
                                      </p:cBhvr>
                                      <p:to>
                                        <p:strVal val="visible"/>
                                      </p:to>
                                    </p:set>
                                    <p:anim calcmode="lin" valueType="num">
                                      <p:cBhvr additive="base">
                                        <p:cTn id="224" dur="500"/>
                                        <p:tgtEl>
                                          <p:spTgt spid="45"/>
                                        </p:tgtEl>
                                        <p:attrNameLst>
                                          <p:attrName>ppt_y</p:attrName>
                                        </p:attrNameLst>
                                      </p:cBhvr>
                                      <p:tavLst>
                                        <p:tav tm="0">
                                          <p:val>
                                            <p:strVal val="#ppt_y-#ppt_h*1.125000"/>
                                          </p:val>
                                        </p:tav>
                                        <p:tav tm="100000">
                                          <p:val>
                                            <p:strVal val="#ppt_y"/>
                                          </p:val>
                                        </p:tav>
                                      </p:tavLst>
                                    </p:anim>
                                    <p:animEffect transition="in" filter="wipe(down)">
                                      <p:cBhvr>
                                        <p:cTn id="225" dur="500"/>
                                        <p:tgtEl>
                                          <p:spTgt spid="45"/>
                                        </p:tgtEl>
                                      </p:cBhvr>
                                    </p:animEffect>
                                  </p:childTnLst>
                                </p:cTn>
                              </p:par>
                            </p:childTnLst>
                          </p:cTn>
                        </p:par>
                        <p:par>
                          <p:cTn id="226" fill="hold">
                            <p:stCondLst>
                              <p:cond delay="1500"/>
                            </p:stCondLst>
                            <p:childTnLst>
                              <p:par>
                                <p:cTn id="227" presetID="1" presetClass="entr" presetSubtype="0" fill="hold" grpId="0" nodeType="afterEffect">
                                  <p:stCondLst>
                                    <p:cond delay="0"/>
                                  </p:stCondLst>
                                  <p:childTnLst>
                                    <p:set>
                                      <p:cBhvr>
                                        <p:cTn id="228" dur="1" fill="hold">
                                          <p:stCondLst>
                                            <p:cond delay="0"/>
                                          </p:stCondLst>
                                        </p:cTn>
                                        <p:tgtEl>
                                          <p:spTgt spid="93"/>
                                        </p:tgtEl>
                                        <p:attrNameLst>
                                          <p:attrName>style.visibility</p:attrName>
                                        </p:attrNameLst>
                                      </p:cBhvr>
                                      <p:to>
                                        <p:strVal val="visible"/>
                                      </p:to>
                                    </p:set>
                                  </p:childTnLst>
                                </p:cTn>
                              </p:par>
                            </p:childTnLst>
                          </p:cTn>
                        </p:par>
                      </p:childTnLst>
                    </p:cTn>
                  </p:par>
                  <p:par>
                    <p:cTn id="229" fill="hold">
                      <p:stCondLst>
                        <p:cond delay="indefinite"/>
                      </p:stCondLst>
                      <p:childTnLst>
                        <p:par>
                          <p:cTn id="230" fill="hold">
                            <p:stCondLst>
                              <p:cond delay="0"/>
                            </p:stCondLst>
                            <p:childTnLst>
                              <p:par>
                                <p:cTn id="231" presetID="12" presetClass="entr" presetSubtype="1" fill="hold" nodeType="clickEffect">
                                  <p:stCondLst>
                                    <p:cond delay="0"/>
                                  </p:stCondLst>
                                  <p:childTnLst>
                                    <p:set>
                                      <p:cBhvr>
                                        <p:cTn id="232" dur="1" fill="hold">
                                          <p:stCondLst>
                                            <p:cond delay="0"/>
                                          </p:stCondLst>
                                        </p:cTn>
                                        <p:tgtEl>
                                          <p:spTgt spid="40"/>
                                        </p:tgtEl>
                                        <p:attrNameLst>
                                          <p:attrName>style.visibility</p:attrName>
                                        </p:attrNameLst>
                                      </p:cBhvr>
                                      <p:to>
                                        <p:strVal val="visible"/>
                                      </p:to>
                                    </p:set>
                                    <p:anim calcmode="lin" valueType="num">
                                      <p:cBhvr additive="base">
                                        <p:cTn id="233" dur="500"/>
                                        <p:tgtEl>
                                          <p:spTgt spid="40"/>
                                        </p:tgtEl>
                                        <p:attrNameLst>
                                          <p:attrName>ppt_y</p:attrName>
                                        </p:attrNameLst>
                                      </p:cBhvr>
                                      <p:tavLst>
                                        <p:tav tm="0">
                                          <p:val>
                                            <p:strVal val="#ppt_y-#ppt_h*1.125000"/>
                                          </p:val>
                                        </p:tav>
                                        <p:tav tm="100000">
                                          <p:val>
                                            <p:strVal val="#ppt_y"/>
                                          </p:val>
                                        </p:tav>
                                      </p:tavLst>
                                    </p:anim>
                                    <p:animEffect transition="in" filter="wipe(down)">
                                      <p:cBhvr>
                                        <p:cTn id="234" dur="500"/>
                                        <p:tgtEl>
                                          <p:spTgt spid="40"/>
                                        </p:tgtEl>
                                      </p:cBhvr>
                                    </p:animEffect>
                                  </p:childTnLst>
                                </p:cTn>
                              </p:par>
                            </p:childTnLst>
                          </p:cTn>
                        </p:par>
                        <p:par>
                          <p:cTn id="235" fill="hold">
                            <p:stCondLst>
                              <p:cond delay="500"/>
                            </p:stCondLst>
                            <p:childTnLst>
                              <p:par>
                                <p:cTn id="236" presetID="1" presetClass="entr" presetSubtype="0" fill="hold" grpId="0" nodeType="afterEffect">
                                  <p:stCondLst>
                                    <p:cond delay="0"/>
                                  </p:stCondLst>
                                  <p:childTnLst>
                                    <p:set>
                                      <p:cBhvr>
                                        <p:cTn id="237" dur="1" fill="hold">
                                          <p:stCondLst>
                                            <p:cond delay="0"/>
                                          </p:stCondLst>
                                        </p:cTn>
                                        <p:tgtEl>
                                          <p:spTgt spid="102"/>
                                        </p:tgtEl>
                                        <p:attrNameLst>
                                          <p:attrName>style.visibility</p:attrName>
                                        </p:attrNameLst>
                                      </p:cBhvr>
                                      <p:to>
                                        <p:strVal val="visible"/>
                                      </p:to>
                                    </p:set>
                                  </p:childTnLst>
                                </p:cTn>
                              </p:par>
                            </p:childTnLst>
                          </p:cTn>
                        </p:par>
                        <p:par>
                          <p:cTn id="238" fill="hold">
                            <p:stCondLst>
                              <p:cond delay="500"/>
                            </p:stCondLst>
                            <p:childTnLst>
                              <p:par>
                                <p:cTn id="239" presetID="1" presetClass="entr" presetSubtype="0" fill="hold" grpId="0" nodeType="afterEffect">
                                  <p:stCondLst>
                                    <p:cond delay="0"/>
                                  </p:stCondLst>
                                  <p:childTnLst>
                                    <p:set>
                                      <p:cBhvr>
                                        <p:cTn id="240" dur="1" fill="hold">
                                          <p:stCondLst>
                                            <p:cond delay="0"/>
                                          </p:stCondLst>
                                        </p:cTn>
                                        <p:tgtEl>
                                          <p:spTgt spid="113"/>
                                        </p:tgtEl>
                                        <p:attrNameLst>
                                          <p:attrName>style.visibility</p:attrName>
                                        </p:attrNameLst>
                                      </p:cBhvr>
                                      <p:to>
                                        <p:strVal val="visible"/>
                                      </p:to>
                                    </p:set>
                                  </p:childTnLst>
                                </p:cTn>
                              </p:par>
                            </p:childTnLst>
                          </p:cTn>
                        </p:par>
                        <p:par>
                          <p:cTn id="241" fill="hold">
                            <p:stCondLst>
                              <p:cond delay="500"/>
                            </p:stCondLst>
                            <p:childTnLst>
                              <p:par>
                                <p:cTn id="242" presetID="12" presetClass="entr" presetSubtype="8" fill="hold" nodeType="afterEffect">
                                  <p:stCondLst>
                                    <p:cond delay="750"/>
                                  </p:stCondLst>
                                  <p:childTnLst>
                                    <p:set>
                                      <p:cBhvr>
                                        <p:cTn id="243" dur="1" fill="hold">
                                          <p:stCondLst>
                                            <p:cond delay="0"/>
                                          </p:stCondLst>
                                        </p:cTn>
                                        <p:tgtEl>
                                          <p:spTgt spid="33"/>
                                        </p:tgtEl>
                                        <p:attrNameLst>
                                          <p:attrName>style.visibility</p:attrName>
                                        </p:attrNameLst>
                                      </p:cBhvr>
                                      <p:to>
                                        <p:strVal val="visible"/>
                                      </p:to>
                                    </p:set>
                                    <p:anim calcmode="lin" valueType="num">
                                      <p:cBhvr additive="base">
                                        <p:cTn id="244" dur="500"/>
                                        <p:tgtEl>
                                          <p:spTgt spid="33"/>
                                        </p:tgtEl>
                                        <p:attrNameLst>
                                          <p:attrName>ppt_x</p:attrName>
                                        </p:attrNameLst>
                                      </p:cBhvr>
                                      <p:tavLst>
                                        <p:tav tm="0">
                                          <p:val>
                                            <p:strVal val="#ppt_x-#ppt_w*1.125000"/>
                                          </p:val>
                                        </p:tav>
                                        <p:tav tm="100000">
                                          <p:val>
                                            <p:strVal val="#ppt_x"/>
                                          </p:val>
                                        </p:tav>
                                      </p:tavLst>
                                    </p:anim>
                                    <p:animEffect transition="in" filter="wipe(right)">
                                      <p:cBhvr>
                                        <p:cTn id="245" dur="500"/>
                                        <p:tgtEl>
                                          <p:spTgt spid="33"/>
                                        </p:tgtEl>
                                      </p:cBhvr>
                                    </p:animEffect>
                                  </p:childTnLst>
                                </p:cTn>
                              </p:par>
                            </p:childTnLst>
                          </p:cTn>
                        </p:par>
                        <p:par>
                          <p:cTn id="246" fill="hold">
                            <p:stCondLst>
                              <p:cond delay="1750"/>
                            </p:stCondLst>
                            <p:childTnLst>
                              <p:par>
                                <p:cTn id="247" presetID="1" presetClass="entr" presetSubtype="0" fill="hold" grpId="0" nodeType="afterEffect">
                                  <p:stCondLst>
                                    <p:cond delay="250"/>
                                  </p:stCondLst>
                                  <p:childTnLst>
                                    <p:set>
                                      <p:cBhvr>
                                        <p:cTn id="248" dur="1" fill="hold">
                                          <p:stCondLst>
                                            <p:cond delay="0"/>
                                          </p:stCondLst>
                                        </p:cTn>
                                        <p:tgtEl>
                                          <p:spTgt spid="153"/>
                                        </p:tgtEl>
                                        <p:attrNameLst>
                                          <p:attrName>style.visibility</p:attrName>
                                        </p:attrNameLst>
                                      </p:cBhvr>
                                      <p:to>
                                        <p:strVal val="visible"/>
                                      </p:to>
                                    </p:set>
                                  </p:childTnLst>
                                </p:cTn>
                              </p:par>
                            </p:childTnLst>
                          </p:cTn>
                        </p:par>
                      </p:childTnLst>
                    </p:cTn>
                  </p:par>
                  <p:par>
                    <p:cTn id="249" fill="hold">
                      <p:stCondLst>
                        <p:cond delay="indefinite"/>
                      </p:stCondLst>
                      <p:childTnLst>
                        <p:par>
                          <p:cTn id="250" fill="hold">
                            <p:stCondLst>
                              <p:cond delay="0"/>
                            </p:stCondLst>
                            <p:childTnLst>
                              <p:par>
                                <p:cTn id="251" presetID="1" presetClass="entr" presetSubtype="0" fill="hold" grpId="0" nodeType="clickEffect">
                                  <p:stCondLst>
                                    <p:cond delay="0"/>
                                  </p:stCondLst>
                                  <p:childTnLst>
                                    <p:set>
                                      <p:cBhvr>
                                        <p:cTn id="252" dur="1" fill="hold">
                                          <p:stCondLst>
                                            <p:cond delay="0"/>
                                          </p:stCondLst>
                                        </p:cTn>
                                        <p:tgtEl>
                                          <p:spTgt spid="112"/>
                                        </p:tgtEl>
                                        <p:attrNameLst>
                                          <p:attrName>style.visibility</p:attrName>
                                        </p:attrNameLst>
                                      </p:cBhvr>
                                      <p:to>
                                        <p:strVal val="visible"/>
                                      </p:to>
                                    </p:set>
                                  </p:childTnLst>
                                </p:cTn>
                              </p:par>
                            </p:childTnLst>
                          </p:cTn>
                        </p:par>
                        <p:par>
                          <p:cTn id="253" fill="hold">
                            <p:stCondLst>
                              <p:cond delay="0"/>
                            </p:stCondLst>
                            <p:childTnLst>
                              <p:par>
                                <p:cTn id="254" presetID="12" presetClass="entr" presetSubtype="1" fill="hold" nodeType="afterEffect">
                                  <p:stCondLst>
                                    <p:cond delay="0"/>
                                  </p:stCondLst>
                                  <p:childTnLst>
                                    <p:set>
                                      <p:cBhvr>
                                        <p:cTn id="255" dur="1" fill="hold">
                                          <p:stCondLst>
                                            <p:cond delay="0"/>
                                          </p:stCondLst>
                                        </p:cTn>
                                        <p:tgtEl>
                                          <p:spTgt spid="106"/>
                                        </p:tgtEl>
                                        <p:attrNameLst>
                                          <p:attrName>style.visibility</p:attrName>
                                        </p:attrNameLst>
                                      </p:cBhvr>
                                      <p:to>
                                        <p:strVal val="visible"/>
                                      </p:to>
                                    </p:set>
                                    <p:anim calcmode="lin" valueType="num">
                                      <p:cBhvr additive="base">
                                        <p:cTn id="256" dur="500"/>
                                        <p:tgtEl>
                                          <p:spTgt spid="106"/>
                                        </p:tgtEl>
                                        <p:attrNameLst>
                                          <p:attrName>ppt_y</p:attrName>
                                        </p:attrNameLst>
                                      </p:cBhvr>
                                      <p:tavLst>
                                        <p:tav tm="0">
                                          <p:val>
                                            <p:strVal val="#ppt_y-#ppt_h*1.125000"/>
                                          </p:val>
                                        </p:tav>
                                        <p:tav tm="100000">
                                          <p:val>
                                            <p:strVal val="#ppt_y"/>
                                          </p:val>
                                        </p:tav>
                                      </p:tavLst>
                                    </p:anim>
                                    <p:animEffect transition="in" filter="wipe(down)">
                                      <p:cBhvr>
                                        <p:cTn id="257" dur="500"/>
                                        <p:tgtEl>
                                          <p:spTgt spid="106"/>
                                        </p:tgtEl>
                                      </p:cBhvr>
                                    </p:animEffect>
                                  </p:childTnLst>
                                </p:cTn>
                              </p:par>
                            </p:childTnLst>
                          </p:cTn>
                        </p:par>
                        <p:par>
                          <p:cTn id="258" fill="hold">
                            <p:stCondLst>
                              <p:cond delay="500"/>
                            </p:stCondLst>
                            <p:childTnLst>
                              <p:par>
                                <p:cTn id="259" presetID="1" presetClass="entr" presetSubtype="0" fill="hold" grpId="0" nodeType="afterEffect">
                                  <p:stCondLst>
                                    <p:cond delay="0"/>
                                  </p:stCondLst>
                                  <p:childTnLst>
                                    <p:set>
                                      <p:cBhvr>
                                        <p:cTn id="260" dur="1" fill="hold">
                                          <p:stCondLst>
                                            <p:cond delay="0"/>
                                          </p:stCondLst>
                                        </p:cTn>
                                        <p:tgtEl>
                                          <p:spTgt spid="105"/>
                                        </p:tgtEl>
                                        <p:attrNameLst>
                                          <p:attrName>style.visibility</p:attrName>
                                        </p:attrNameLst>
                                      </p:cBhvr>
                                      <p:to>
                                        <p:strVal val="visible"/>
                                      </p:to>
                                    </p:set>
                                  </p:childTnLst>
                                </p:cTn>
                              </p:par>
                            </p:childTnLst>
                          </p:cTn>
                        </p:par>
                      </p:childTnLst>
                    </p:cTn>
                  </p:par>
                  <p:par>
                    <p:cTn id="261" fill="hold">
                      <p:stCondLst>
                        <p:cond delay="indefinite"/>
                      </p:stCondLst>
                      <p:childTnLst>
                        <p:par>
                          <p:cTn id="262" fill="hold">
                            <p:stCondLst>
                              <p:cond delay="0"/>
                            </p:stCondLst>
                            <p:childTnLst>
                              <p:par>
                                <p:cTn id="263" presetID="1" presetClass="entr" presetSubtype="0" fill="hold" grpId="0" nodeType="clickEffect">
                                  <p:stCondLst>
                                    <p:cond delay="0"/>
                                  </p:stCondLst>
                                  <p:childTnLst>
                                    <p:set>
                                      <p:cBhvr>
                                        <p:cTn id="264" dur="1" fill="hold">
                                          <p:stCondLst>
                                            <p:cond delay="0"/>
                                          </p:stCondLst>
                                        </p:cTn>
                                        <p:tgtEl>
                                          <p:spTgt spid="72"/>
                                        </p:tgtEl>
                                        <p:attrNameLst>
                                          <p:attrName>style.visibility</p:attrName>
                                        </p:attrNameLst>
                                      </p:cBhvr>
                                      <p:to>
                                        <p:strVal val="visible"/>
                                      </p:to>
                                    </p:set>
                                  </p:childTnLst>
                                </p:cTn>
                              </p:par>
                            </p:childTnLst>
                          </p:cTn>
                        </p:par>
                        <p:par>
                          <p:cTn id="265" fill="hold">
                            <p:stCondLst>
                              <p:cond delay="0"/>
                            </p:stCondLst>
                            <p:childTnLst>
                              <p:par>
                                <p:cTn id="266" presetID="12" presetClass="entr" presetSubtype="1" fill="hold" nodeType="afterEffect">
                                  <p:stCondLst>
                                    <p:cond delay="0"/>
                                  </p:stCondLst>
                                  <p:childTnLst>
                                    <p:set>
                                      <p:cBhvr>
                                        <p:cTn id="267" dur="1" fill="hold">
                                          <p:stCondLst>
                                            <p:cond delay="0"/>
                                          </p:stCondLst>
                                        </p:cTn>
                                        <p:tgtEl>
                                          <p:spTgt spid="34"/>
                                        </p:tgtEl>
                                        <p:attrNameLst>
                                          <p:attrName>style.visibility</p:attrName>
                                        </p:attrNameLst>
                                      </p:cBhvr>
                                      <p:to>
                                        <p:strVal val="visible"/>
                                      </p:to>
                                    </p:set>
                                    <p:anim calcmode="lin" valueType="num">
                                      <p:cBhvr additive="base">
                                        <p:cTn id="268" dur="500"/>
                                        <p:tgtEl>
                                          <p:spTgt spid="34"/>
                                        </p:tgtEl>
                                        <p:attrNameLst>
                                          <p:attrName>ppt_y</p:attrName>
                                        </p:attrNameLst>
                                      </p:cBhvr>
                                      <p:tavLst>
                                        <p:tav tm="0">
                                          <p:val>
                                            <p:strVal val="#ppt_y-#ppt_h*1.125000"/>
                                          </p:val>
                                        </p:tav>
                                        <p:tav tm="100000">
                                          <p:val>
                                            <p:strVal val="#ppt_y"/>
                                          </p:val>
                                        </p:tav>
                                      </p:tavLst>
                                    </p:anim>
                                    <p:animEffect transition="in" filter="wipe(down)">
                                      <p:cBhvr>
                                        <p:cTn id="269" dur="500"/>
                                        <p:tgtEl>
                                          <p:spTgt spid="34"/>
                                        </p:tgtEl>
                                      </p:cBhvr>
                                    </p:animEffect>
                                  </p:childTnLst>
                                </p:cTn>
                              </p:par>
                            </p:childTnLst>
                          </p:cTn>
                        </p:par>
                        <p:par>
                          <p:cTn id="270" fill="hold">
                            <p:stCondLst>
                              <p:cond delay="500"/>
                            </p:stCondLst>
                            <p:childTnLst>
                              <p:par>
                                <p:cTn id="271" presetID="1" presetClass="entr" presetSubtype="0" fill="hold" grpId="0" nodeType="afterEffect">
                                  <p:stCondLst>
                                    <p:cond delay="0"/>
                                  </p:stCondLst>
                                  <p:childTnLst>
                                    <p:set>
                                      <p:cBhvr>
                                        <p:cTn id="272" dur="1" fill="hold">
                                          <p:stCondLst>
                                            <p:cond delay="0"/>
                                          </p:stCondLst>
                                        </p:cTn>
                                        <p:tgtEl>
                                          <p:spTgt spid="108"/>
                                        </p:tgtEl>
                                        <p:attrNameLst>
                                          <p:attrName>style.visibility</p:attrName>
                                        </p:attrNameLst>
                                      </p:cBhvr>
                                      <p:to>
                                        <p:strVal val="visible"/>
                                      </p:to>
                                    </p:set>
                                  </p:childTnLst>
                                </p:cTn>
                              </p:par>
                            </p:childTnLst>
                          </p:cTn>
                        </p:par>
                      </p:childTnLst>
                    </p:cTn>
                  </p:par>
                  <p:par>
                    <p:cTn id="273" fill="hold">
                      <p:stCondLst>
                        <p:cond delay="indefinite"/>
                      </p:stCondLst>
                      <p:childTnLst>
                        <p:par>
                          <p:cTn id="274" fill="hold">
                            <p:stCondLst>
                              <p:cond delay="0"/>
                            </p:stCondLst>
                            <p:childTnLst>
                              <p:par>
                                <p:cTn id="275" presetID="1" presetClass="entr" presetSubtype="0" fill="hold" grpId="0" nodeType="clickEffect">
                                  <p:stCondLst>
                                    <p:cond delay="0"/>
                                  </p:stCondLst>
                                  <p:childTnLst>
                                    <p:set>
                                      <p:cBhvr>
                                        <p:cTn id="276" dur="1" fill="hold">
                                          <p:stCondLst>
                                            <p:cond delay="0"/>
                                          </p:stCondLst>
                                        </p:cTn>
                                        <p:tgtEl>
                                          <p:spTgt spid="71"/>
                                        </p:tgtEl>
                                        <p:attrNameLst>
                                          <p:attrName>style.visibility</p:attrName>
                                        </p:attrNameLst>
                                      </p:cBhvr>
                                      <p:to>
                                        <p:strVal val="visible"/>
                                      </p:to>
                                    </p:set>
                                  </p:childTnLst>
                                </p:cTn>
                              </p:par>
                            </p:childTnLst>
                          </p:cTn>
                        </p:par>
                        <p:par>
                          <p:cTn id="277" fill="hold">
                            <p:stCondLst>
                              <p:cond delay="0"/>
                            </p:stCondLst>
                            <p:childTnLst>
                              <p:par>
                                <p:cTn id="278" presetID="12" presetClass="entr" presetSubtype="8" fill="hold" nodeType="afterEffect">
                                  <p:stCondLst>
                                    <p:cond delay="0"/>
                                  </p:stCondLst>
                                  <p:childTnLst>
                                    <p:set>
                                      <p:cBhvr>
                                        <p:cTn id="279" dur="1" fill="hold">
                                          <p:stCondLst>
                                            <p:cond delay="0"/>
                                          </p:stCondLst>
                                        </p:cTn>
                                        <p:tgtEl>
                                          <p:spTgt spid="13"/>
                                        </p:tgtEl>
                                        <p:attrNameLst>
                                          <p:attrName>style.visibility</p:attrName>
                                        </p:attrNameLst>
                                      </p:cBhvr>
                                      <p:to>
                                        <p:strVal val="visible"/>
                                      </p:to>
                                    </p:set>
                                    <p:anim calcmode="lin" valueType="num">
                                      <p:cBhvr additive="base">
                                        <p:cTn id="280" dur="500"/>
                                        <p:tgtEl>
                                          <p:spTgt spid="13"/>
                                        </p:tgtEl>
                                        <p:attrNameLst>
                                          <p:attrName>ppt_x</p:attrName>
                                        </p:attrNameLst>
                                      </p:cBhvr>
                                      <p:tavLst>
                                        <p:tav tm="0">
                                          <p:val>
                                            <p:strVal val="#ppt_x-#ppt_w*1.125000"/>
                                          </p:val>
                                        </p:tav>
                                        <p:tav tm="100000">
                                          <p:val>
                                            <p:strVal val="#ppt_x"/>
                                          </p:val>
                                        </p:tav>
                                      </p:tavLst>
                                    </p:anim>
                                    <p:animEffect transition="in" filter="wipe(right)">
                                      <p:cBhvr>
                                        <p:cTn id="281" dur="500"/>
                                        <p:tgtEl>
                                          <p:spTgt spid="13"/>
                                        </p:tgtEl>
                                      </p:cBhvr>
                                    </p:animEffect>
                                  </p:childTnLst>
                                </p:cTn>
                              </p:par>
                            </p:childTnLst>
                          </p:cTn>
                        </p:par>
                        <p:par>
                          <p:cTn id="282" fill="hold">
                            <p:stCondLst>
                              <p:cond delay="500"/>
                            </p:stCondLst>
                            <p:childTnLst>
                              <p:par>
                                <p:cTn id="283" presetID="1" presetClass="entr" presetSubtype="0" fill="hold" grpId="0" nodeType="afterEffect">
                                  <p:stCondLst>
                                    <p:cond delay="0"/>
                                  </p:stCondLst>
                                  <p:childTnLst>
                                    <p:set>
                                      <p:cBhvr>
                                        <p:cTn id="284" dur="1" fill="hold">
                                          <p:stCondLst>
                                            <p:cond delay="0"/>
                                          </p:stCondLst>
                                        </p:cTn>
                                        <p:tgtEl>
                                          <p:spTgt spid="120"/>
                                        </p:tgtEl>
                                        <p:attrNameLst>
                                          <p:attrName>style.visibility</p:attrName>
                                        </p:attrNameLst>
                                      </p:cBhvr>
                                      <p:to>
                                        <p:strVal val="visible"/>
                                      </p:to>
                                    </p:set>
                                  </p:childTnLst>
                                </p:cTn>
                              </p:par>
                            </p:childTnLst>
                          </p:cTn>
                        </p:par>
                        <p:par>
                          <p:cTn id="285" fill="hold">
                            <p:stCondLst>
                              <p:cond delay="500"/>
                            </p:stCondLst>
                            <p:childTnLst>
                              <p:par>
                                <p:cTn id="286" presetID="22" presetClass="entr" presetSubtype="4" fill="hold" grpId="0" nodeType="afterEffect">
                                  <p:stCondLst>
                                    <p:cond delay="500"/>
                                  </p:stCondLst>
                                  <p:childTnLst>
                                    <p:set>
                                      <p:cBhvr>
                                        <p:cTn id="287" dur="1" fill="hold">
                                          <p:stCondLst>
                                            <p:cond delay="0"/>
                                          </p:stCondLst>
                                        </p:cTn>
                                        <p:tgtEl>
                                          <p:spTgt spid="77"/>
                                        </p:tgtEl>
                                        <p:attrNameLst>
                                          <p:attrName>style.visibility</p:attrName>
                                        </p:attrNameLst>
                                      </p:cBhvr>
                                      <p:to>
                                        <p:strVal val="visible"/>
                                      </p:to>
                                    </p:set>
                                    <p:animEffect transition="in" filter="wipe(down)">
                                      <p:cBhvr>
                                        <p:cTn id="288" dur="500"/>
                                        <p:tgtEl>
                                          <p:spTgt spid="77"/>
                                        </p:tgtEl>
                                      </p:cBhvr>
                                    </p:animEffect>
                                  </p:childTnLst>
                                </p:cTn>
                              </p:par>
                            </p:childTnLst>
                          </p:cTn>
                        </p:par>
                      </p:childTnLst>
                    </p:cTn>
                  </p:par>
                  <p:par>
                    <p:cTn id="289" fill="hold">
                      <p:stCondLst>
                        <p:cond delay="indefinite"/>
                      </p:stCondLst>
                      <p:childTnLst>
                        <p:par>
                          <p:cTn id="290" fill="hold">
                            <p:stCondLst>
                              <p:cond delay="0"/>
                            </p:stCondLst>
                            <p:childTnLst>
                              <p:par>
                                <p:cTn id="291" presetID="1" presetClass="exit" presetSubtype="0" fill="hold" grpId="1" nodeType="clickEffect">
                                  <p:stCondLst>
                                    <p:cond delay="0"/>
                                  </p:stCondLst>
                                  <p:childTnLst>
                                    <p:set>
                                      <p:cBhvr>
                                        <p:cTn id="292" dur="1" fill="hold">
                                          <p:stCondLst>
                                            <p:cond delay="0"/>
                                          </p:stCondLst>
                                        </p:cTn>
                                        <p:tgtEl>
                                          <p:spTgt spid="77"/>
                                        </p:tgtEl>
                                        <p:attrNameLst>
                                          <p:attrName>style.visibility</p:attrName>
                                        </p:attrNameLst>
                                      </p:cBhvr>
                                      <p:to>
                                        <p:strVal val="hidden"/>
                                      </p:to>
                                    </p:set>
                                  </p:childTnLst>
                                </p:cTn>
                              </p:par>
                            </p:childTnLst>
                          </p:cTn>
                        </p:par>
                        <p:par>
                          <p:cTn id="293" fill="hold">
                            <p:stCondLst>
                              <p:cond delay="0"/>
                            </p:stCondLst>
                            <p:childTnLst>
                              <p:par>
                                <p:cTn id="294" presetID="12" presetClass="entr" presetSubtype="1" fill="hold" nodeType="afterEffect">
                                  <p:stCondLst>
                                    <p:cond delay="500"/>
                                  </p:stCondLst>
                                  <p:childTnLst>
                                    <p:set>
                                      <p:cBhvr>
                                        <p:cTn id="295" dur="1" fill="hold">
                                          <p:stCondLst>
                                            <p:cond delay="0"/>
                                          </p:stCondLst>
                                        </p:cTn>
                                        <p:tgtEl>
                                          <p:spTgt spid="161"/>
                                        </p:tgtEl>
                                        <p:attrNameLst>
                                          <p:attrName>style.visibility</p:attrName>
                                        </p:attrNameLst>
                                      </p:cBhvr>
                                      <p:to>
                                        <p:strVal val="visible"/>
                                      </p:to>
                                    </p:set>
                                    <p:anim calcmode="lin" valueType="num">
                                      <p:cBhvr additive="base">
                                        <p:cTn id="296" dur="500"/>
                                        <p:tgtEl>
                                          <p:spTgt spid="161"/>
                                        </p:tgtEl>
                                        <p:attrNameLst>
                                          <p:attrName>ppt_y</p:attrName>
                                        </p:attrNameLst>
                                      </p:cBhvr>
                                      <p:tavLst>
                                        <p:tav tm="0">
                                          <p:val>
                                            <p:strVal val="#ppt_y-#ppt_h*1.125000"/>
                                          </p:val>
                                        </p:tav>
                                        <p:tav tm="100000">
                                          <p:val>
                                            <p:strVal val="#ppt_y"/>
                                          </p:val>
                                        </p:tav>
                                      </p:tavLst>
                                    </p:anim>
                                    <p:animEffect transition="in" filter="wipe(down)">
                                      <p:cBhvr>
                                        <p:cTn id="297" dur="500"/>
                                        <p:tgtEl>
                                          <p:spTgt spid="161"/>
                                        </p:tgtEl>
                                      </p:cBhvr>
                                    </p:animEffect>
                                  </p:childTnLst>
                                </p:cTn>
                              </p:par>
                            </p:childTnLst>
                          </p:cTn>
                        </p:par>
                        <p:par>
                          <p:cTn id="298" fill="hold">
                            <p:stCondLst>
                              <p:cond delay="1000"/>
                            </p:stCondLst>
                            <p:childTnLst>
                              <p:par>
                                <p:cTn id="299" presetID="1" presetClass="entr" presetSubtype="0" fill="hold" grpId="0" nodeType="afterEffect">
                                  <p:stCondLst>
                                    <p:cond delay="0"/>
                                  </p:stCondLst>
                                  <p:childTnLst>
                                    <p:set>
                                      <p:cBhvr>
                                        <p:cTn id="300" dur="1" fill="hold">
                                          <p:stCondLst>
                                            <p:cond delay="0"/>
                                          </p:stCondLst>
                                        </p:cTn>
                                        <p:tgtEl>
                                          <p:spTgt spid="135"/>
                                        </p:tgtEl>
                                        <p:attrNameLst>
                                          <p:attrName>style.visibility</p:attrName>
                                        </p:attrNameLst>
                                      </p:cBhvr>
                                      <p:to>
                                        <p:strVal val="visible"/>
                                      </p:to>
                                    </p:set>
                                  </p:childTnLst>
                                </p:cTn>
                              </p:par>
                            </p:childTnLst>
                          </p:cTn>
                        </p:par>
                        <p:par>
                          <p:cTn id="301" fill="hold">
                            <p:stCondLst>
                              <p:cond delay="1000"/>
                            </p:stCondLst>
                            <p:childTnLst>
                              <p:par>
                                <p:cTn id="302" presetID="12" presetClass="entr" presetSubtype="2" fill="hold" nodeType="afterEffect">
                                  <p:stCondLst>
                                    <p:cond delay="500"/>
                                  </p:stCondLst>
                                  <p:childTnLst>
                                    <p:set>
                                      <p:cBhvr>
                                        <p:cTn id="303" dur="1" fill="hold">
                                          <p:stCondLst>
                                            <p:cond delay="0"/>
                                          </p:stCondLst>
                                        </p:cTn>
                                        <p:tgtEl>
                                          <p:spTgt spid="184"/>
                                        </p:tgtEl>
                                        <p:attrNameLst>
                                          <p:attrName>style.visibility</p:attrName>
                                        </p:attrNameLst>
                                      </p:cBhvr>
                                      <p:to>
                                        <p:strVal val="visible"/>
                                      </p:to>
                                    </p:set>
                                    <p:anim calcmode="lin" valueType="num">
                                      <p:cBhvr additive="base">
                                        <p:cTn id="304" dur="500"/>
                                        <p:tgtEl>
                                          <p:spTgt spid="184"/>
                                        </p:tgtEl>
                                        <p:attrNameLst>
                                          <p:attrName>ppt_x</p:attrName>
                                        </p:attrNameLst>
                                      </p:cBhvr>
                                      <p:tavLst>
                                        <p:tav tm="0">
                                          <p:val>
                                            <p:strVal val="#ppt_x+#ppt_w*1.125000"/>
                                          </p:val>
                                        </p:tav>
                                        <p:tav tm="100000">
                                          <p:val>
                                            <p:strVal val="#ppt_x"/>
                                          </p:val>
                                        </p:tav>
                                      </p:tavLst>
                                    </p:anim>
                                    <p:animEffect transition="in" filter="wipe(left)">
                                      <p:cBhvr>
                                        <p:cTn id="305" dur="500"/>
                                        <p:tgtEl>
                                          <p:spTgt spid="184"/>
                                        </p:tgtEl>
                                      </p:cBhvr>
                                    </p:animEffect>
                                  </p:childTnLst>
                                </p:cTn>
                              </p:par>
                              <p:par>
                                <p:cTn id="306" presetID="12" presetClass="entr" presetSubtype="2" fill="hold" nodeType="withEffect">
                                  <p:stCondLst>
                                    <p:cond delay="0"/>
                                  </p:stCondLst>
                                  <p:childTnLst>
                                    <p:set>
                                      <p:cBhvr>
                                        <p:cTn id="307" dur="1" fill="hold">
                                          <p:stCondLst>
                                            <p:cond delay="0"/>
                                          </p:stCondLst>
                                        </p:cTn>
                                        <p:tgtEl>
                                          <p:spTgt spid="185"/>
                                        </p:tgtEl>
                                        <p:attrNameLst>
                                          <p:attrName>style.visibility</p:attrName>
                                        </p:attrNameLst>
                                      </p:cBhvr>
                                      <p:to>
                                        <p:strVal val="visible"/>
                                      </p:to>
                                    </p:set>
                                    <p:anim calcmode="lin" valueType="num">
                                      <p:cBhvr additive="base">
                                        <p:cTn id="308" dur="500"/>
                                        <p:tgtEl>
                                          <p:spTgt spid="185"/>
                                        </p:tgtEl>
                                        <p:attrNameLst>
                                          <p:attrName>ppt_x</p:attrName>
                                        </p:attrNameLst>
                                      </p:cBhvr>
                                      <p:tavLst>
                                        <p:tav tm="0">
                                          <p:val>
                                            <p:strVal val="#ppt_x+#ppt_w*1.125000"/>
                                          </p:val>
                                        </p:tav>
                                        <p:tav tm="100000">
                                          <p:val>
                                            <p:strVal val="#ppt_x"/>
                                          </p:val>
                                        </p:tav>
                                      </p:tavLst>
                                    </p:anim>
                                    <p:animEffect transition="in" filter="wipe(left)">
                                      <p:cBhvr>
                                        <p:cTn id="309" dur="500"/>
                                        <p:tgtEl>
                                          <p:spTgt spid="185"/>
                                        </p:tgtEl>
                                      </p:cBhvr>
                                    </p:animEffect>
                                  </p:childTnLst>
                                </p:cTn>
                              </p:par>
                            </p:childTnLst>
                          </p:cTn>
                        </p:par>
                        <p:par>
                          <p:cTn id="310" fill="hold">
                            <p:stCondLst>
                              <p:cond delay="2000"/>
                            </p:stCondLst>
                            <p:childTnLst>
                              <p:par>
                                <p:cTn id="311" presetID="12" presetClass="entr" presetSubtype="2" fill="hold" nodeType="afterEffect">
                                  <p:stCondLst>
                                    <p:cond delay="0"/>
                                  </p:stCondLst>
                                  <p:childTnLst>
                                    <p:set>
                                      <p:cBhvr>
                                        <p:cTn id="312" dur="1" fill="hold">
                                          <p:stCondLst>
                                            <p:cond delay="0"/>
                                          </p:stCondLst>
                                        </p:cTn>
                                        <p:tgtEl>
                                          <p:spTgt spid="194"/>
                                        </p:tgtEl>
                                        <p:attrNameLst>
                                          <p:attrName>style.visibility</p:attrName>
                                        </p:attrNameLst>
                                      </p:cBhvr>
                                      <p:to>
                                        <p:strVal val="visible"/>
                                      </p:to>
                                    </p:set>
                                    <p:anim calcmode="lin" valueType="num">
                                      <p:cBhvr additive="base">
                                        <p:cTn id="313" dur="500"/>
                                        <p:tgtEl>
                                          <p:spTgt spid="194"/>
                                        </p:tgtEl>
                                        <p:attrNameLst>
                                          <p:attrName>ppt_x</p:attrName>
                                        </p:attrNameLst>
                                      </p:cBhvr>
                                      <p:tavLst>
                                        <p:tav tm="0">
                                          <p:val>
                                            <p:strVal val="#ppt_x+#ppt_w*1.125000"/>
                                          </p:val>
                                        </p:tav>
                                        <p:tav tm="100000">
                                          <p:val>
                                            <p:strVal val="#ppt_x"/>
                                          </p:val>
                                        </p:tav>
                                      </p:tavLst>
                                    </p:anim>
                                    <p:animEffect transition="in" filter="wipe(left)">
                                      <p:cBhvr>
                                        <p:cTn id="314" dur="500"/>
                                        <p:tgtEl>
                                          <p:spTgt spid="194"/>
                                        </p:tgtEl>
                                      </p:cBhvr>
                                    </p:animEffect>
                                  </p:childTnLst>
                                </p:cTn>
                              </p:par>
                            </p:childTnLst>
                          </p:cTn>
                        </p:par>
                        <p:par>
                          <p:cTn id="315" fill="hold">
                            <p:stCondLst>
                              <p:cond delay="2500"/>
                            </p:stCondLst>
                            <p:childTnLst>
                              <p:par>
                                <p:cTn id="316" presetID="1" presetClass="entr" presetSubtype="0" fill="hold" grpId="0" nodeType="afterEffect">
                                  <p:stCondLst>
                                    <p:cond delay="0"/>
                                  </p:stCondLst>
                                  <p:childTnLst>
                                    <p:set>
                                      <p:cBhvr>
                                        <p:cTn id="317" dur="1" fill="hold">
                                          <p:stCondLst>
                                            <p:cond delay="0"/>
                                          </p:stCondLst>
                                        </p:cTn>
                                        <p:tgtEl>
                                          <p:spTgt spid="196"/>
                                        </p:tgtEl>
                                        <p:attrNameLst>
                                          <p:attrName>style.visibility</p:attrName>
                                        </p:attrNameLst>
                                      </p:cBhvr>
                                      <p:to>
                                        <p:strVal val="visible"/>
                                      </p:to>
                                    </p:set>
                                  </p:childTnLst>
                                </p:cTn>
                              </p:par>
                            </p:childTnLst>
                          </p:cTn>
                        </p:par>
                        <p:par>
                          <p:cTn id="318" fill="hold">
                            <p:stCondLst>
                              <p:cond delay="2500"/>
                            </p:stCondLst>
                            <p:childTnLst>
                              <p:par>
                                <p:cTn id="319" presetID="12" presetClass="entr" presetSubtype="1" fill="hold" nodeType="afterEffect">
                                  <p:stCondLst>
                                    <p:cond delay="0"/>
                                  </p:stCondLst>
                                  <p:childTnLst>
                                    <p:set>
                                      <p:cBhvr>
                                        <p:cTn id="320" dur="1" fill="hold">
                                          <p:stCondLst>
                                            <p:cond delay="0"/>
                                          </p:stCondLst>
                                        </p:cTn>
                                        <p:tgtEl>
                                          <p:spTgt spid="22"/>
                                        </p:tgtEl>
                                        <p:attrNameLst>
                                          <p:attrName>style.visibility</p:attrName>
                                        </p:attrNameLst>
                                      </p:cBhvr>
                                      <p:to>
                                        <p:strVal val="visible"/>
                                      </p:to>
                                    </p:set>
                                    <p:anim calcmode="lin" valueType="num">
                                      <p:cBhvr additive="base">
                                        <p:cTn id="321" dur="500"/>
                                        <p:tgtEl>
                                          <p:spTgt spid="22"/>
                                        </p:tgtEl>
                                        <p:attrNameLst>
                                          <p:attrName>ppt_y</p:attrName>
                                        </p:attrNameLst>
                                      </p:cBhvr>
                                      <p:tavLst>
                                        <p:tav tm="0">
                                          <p:val>
                                            <p:strVal val="#ppt_y-#ppt_h*1.125000"/>
                                          </p:val>
                                        </p:tav>
                                        <p:tav tm="100000">
                                          <p:val>
                                            <p:strVal val="#ppt_y"/>
                                          </p:val>
                                        </p:tav>
                                      </p:tavLst>
                                    </p:anim>
                                    <p:animEffect transition="in" filter="wipe(down)">
                                      <p:cBhvr>
                                        <p:cTn id="322" dur="500"/>
                                        <p:tgtEl>
                                          <p:spTgt spid="22"/>
                                        </p:tgtEl>
                                      </p:cBhvr>
                                    </p:animEffect>
                                  </p:childTnLst>
                                </p:cTn>
                              </p:par>
                            </p:childTnLst>
                          </p:cTn>
                        </p:par>
                      </p:childTnLst>
                    </p:cTn>
                  </p:par>
                  <p:par>
                    <p:cTn id="323" fill="hold">
                      <p:stCondLst>
                        <p:cond delay="indefinite"/>
                      </p:stCondLst>
                      <p:childTnLst>
                        <p:par>
                          <p:cTn id="324" fill="hold">
                            <p:stCondLst>
                              <p:cond delay="0"/>
                            </p:stCondLst>
                            <p:childTnLst>
                              <p:par>
                                <p:cTn id="325" presetID="12" presetClass="entr" presetSubtype="1" fill="hold" nodeType="clickEffect">
                                  <p:stCondLst>
                                    <p:cond delay="0"/>
                                  </p:stCondLst>
                                  <p:childTnLst>
                                    <p:set>
                                      <p:cBhvr>
                                        <p:cTn id="326" dur="1" fill="hold">
                                          <p:stCondLst>
                                            <p:cond delay="0"/>
                                          </p:stCondLst>
                                        </p:cTn>
                                        <p:tgtEl>
                                          <p:spTgt spid="168"/>
                                        </p:tgtEl>
                                        <p:attrNameLst>
                                          <p:attrName>style.visibility</p:attrName>
                                        </p:attrNameLst>
                                      </p:cBhvr>
                                      <p:to>
                                        <p:strVal val="visible"/>
                                      </p:to>
                                    </p:set>
                                    <p:anim calcmode="lin" valueType="num">
                                      <p:cBhvr additive="base">
                                        <p:cTn id="327" dur="500"/>
                                        <p:tgtEl>
                                          <p:spTgt spid="168"/>
                                        </p:tgtEl>
                                        <p:attrNameLst>
                                          <p:attrName>ppt_y</p:attrName>
                                        </p:attrNameLst>
                                      </p:cBhvr>
                                      <p:tavLst>
                                        <p:tav tm="0">
                                          <p:val>
                                            <p:strVal val="#ppt_y-#ppt_h*1.125000"/>
                                          </p:val>
                                        </p:tav>
                                        <p:tav tm="100000">
                                          <p:val>
                                            <p:strVal val="#ppt_y"/>
                                          </p:val>
                                        </p:tav>
                                      </p:tavLst>
                                    </p:anim>
                                    <p:animEffect transition="in" filter="wipe(down)">
                                      <p:cBhvr>
                                        <p:cTn id="328" dur="500"/>
                                        <p:tgtEl>
                                          <p:spTgt spid="168"/>
                                        </p:tgtEl>
                                      </p:cBhvr>
                                    </p:animEffect>
                                  </p:childTnLst>
                                </p:cTn>
                              </p:par>
                            </p:childTnLst>
                          </p:cTn>
                        </p:par>
                        <p:par>
                          <p:cTn id="329" fill="hold">
                            <p:stCondLst>
                              <p:cond delay="500"/>
                            </p:stCondLst>
                            <p:childTnLst>
                              <p:par>
                                <p:cTn id="330" presetID="1" presetClass="entr" presetSubtype="0" fill="hold" grpId="0" nodeType="afterEffect">
                                  <p:stCondLst>
                                    <p:cond delay="0"/>
                                  </p:stCondLst>
                                  <p:childTnLst>
                                    <p:set>
                                      <p:cBhvr>
                                        <p:cTn id="331" dur="1" fill="hold">
                                          <p:stCondLst>
                                            <p:cond delay="0"/>
                                          </p:stCondLst>
                                        </p:cTn>
                                        <p:tgtEl>
                                          <p:spTgt spid="148"/>
                                        </p:tgtEl>
                                        <p:attrNameLst>
                                          <p:attrName>style.visibility</p:attrName>
                                        </p:attrNameLst>
                                      </p:cBhvr>
                                      <p:to>
                                        <p:strVal val="visible"/>
                                      </p:to>
                                    </p:set>
                                  </p:childTnLst>
                                </p:cTn>
                              </p:par>
                            </p:childTnLst>
                          </p:cTn>
                        </p:par>
                        <p:par>
                          <p:cTn id="332" fill="hold">
                            <p:stCondLst>
                              <p:cond delay="500"/>
                            </p:stCondLst>
                            <p:childTnLst>
                              <p:par>
                                <p:cTn id="333" presetID="12" presetClass="entr" presetSubtype="1" fill="hold" nodeType="afterEffect">
                                  <p:stCondLst>
                                    <p:cond delay="0"/>
                                  </p:stCondLst>
                                  <p:childTnLst>
                                    <p:set>
                                      <p:cBhvr>
                                        <p:cTn id="334" dur="1" fill="hold">
                                          <p:stCondLst>
                                            <p:cond delay="0"/>
                                          </p:stCondLst>
                                        </p:cTn>
                                        <p:tgtEl>
                                          <p:spTgt spid="35"/>
                                        </p:tgtEl>
                                        <p:attrNameLst>
                                          <p:attrName>style.visibility</p:attrName>
                                        </p:attrNameLst>
                                      </p:cBhvr>
                                      <p:to>
                                        <p:strVal val="visible"/>
                                      </p:to>
                                    </p:set>
                                    <p:anim calcmode="lin" valueType="num">
                                      <p:cBhvr additive="base">
                                        <p:cTn id="335" dur="500"/>
                                        <p:tgtEl>
                                          <p:spTgt spid="35"/>
                                        </p:tgtEl>
                                        <p:attrNameLst>
                                          <p:attrName>ppt_y</p:attrName>
                                        </p:attrNameLst>
                                      </p:cBhvr>
                                      <p:tavLst>
                                        <p:tav tm="0">
                                          <p:val>
                                            <p:strVal val="#ppt_y-#ppt_h*1.125000"/>
                                          </p:val>
                                        </p:tav>
                                        <p:tav tm="100000">
                                          <p:val>
                                            <p:strVal val="#ppt_y"/>
                                          </p:val>
                                        </p:tav>
                                      </p:tavLst>
                                    </p:anim>
                                    <p:animEffect transition="in" filter="wipe(down)">
                                      <p:cBhvr>
                                        <p:cTn id="336" dur="500"/>
                                        <p:tgtEl>
                                          <p:spTgt spid="35"/>
                                        </p:tgtEl>
                                      </p:cBhvr>
                                    </p:animEffect>
                                  </p:childTnLst>
                                </p:cTn>
                              </p:par>
                            </p:childTnLst>
                          </p:cTn>
                        </p:par>
                      </p:childTnLst>
                    </p:cTn>
                  </p:par>
                  <p:par>
                    <p:cTn id="337" fill="hold">
                      <p:stCondLst>
                        <p:cond delay="indefinite"/>
                      </p:stCondLst>
                      <p:childTnLst>
                        <p:par>
                          <p:cTn id="338" fill="hold">
                            <p:stCondLst>
                              <p:cond delay="0"/>
                            </p:stCondLst>
                            <p:childTnLst>
                              <p:par>
                                <p:cTn id="339" presetID="12" presetClass="entr" presetSubtype="1" fill="hold" nodeType="clickEffect">
                                  <p:stCondLst>
                                    <p:cond delay="0"/>
                                  </p:stCondLst>
                                  <p:childTnLst>
                                    <p:set>
                                      <p:cBhvr>
                                        <p:cTn id="340" dur="1" fill="hold">
                                          <p:stCondLst>
                                            <p:cond delay="0"/>
                                          </p:stCondLst>
                                        </p:cTn>
                                        <p:tgtEl>
                                          <p:spTgt spid="28"/>
                                        </p:tgtEl>
                                        <p:attrNameLst>
                                          <p:attrName>style.visibility</p:attrName>
                                        </p:attrNameLst>
                                      </p:cBhvr>
                                      <p:to>
                                        <p:strVal val="visible"/>
                                      </p:to>
                                    </p:set>
                                    <p:anim calcmode="lin" valueType="num">
                                      <p:cBhvr additive="base">
                                        <p:cTn id="341" dur="500"/>
                                        <p:tgtEl>
                                          <p:spTgt spid="28"/>
                                        </p:tgtEl>
                                        <p:attrNameLst>
                                          <p:attrName>ppt_y</p:attrName>
                                        </p:attrNameLst>
                                      </p:cBhvr>
                                      <p:tavLst>
                                        <p:tav tm="0">
                                          <p:val>
                                            <p:strVal val="#ppt_y-#ppt_h*1.125000"/>
                                          </p:val>
                                        </p:tav>
                                        <p:tav tm="100000">
                                          <p:val>
                                            <p:strVal val="#ppt_y"/>
                                          </p:val>
                                        </p:tav>
                                      </p:tavLst>
                                    </p:anim>
                                    <p:animEffect transition="in" filter="wipe(down)">
                                      <p:cBhvr>
                                        <p:cTn id="342" dur="500"/>
                                        <p:tgtEl>
                                          <p:spTgt spid="28"/>
                                        </p:tgtEl>
                                      </p:cBhvr>
                                    </p:animEffect>
                                  </p:childTnLst>
                                </p:cTn>
                              </p:par>
                              <p:par>
                                <p:cTn id="343" presetID="12" presetClass="entr" presetSubtype="1" fill="hold" nodeType="withEffect">
                                  <p:stCondLst>
                                    <p:cond delay="0"/>
                                  </p:stCondLst>
                                  <p:childTnLst>
                                    <p:set>
                                      <p:cBhvr>
                                        <p:cTn id="344" dur="1" fill="hold">
                                          <p:stCondLst>
                                            <p:cond delay="0"/>
                                          </p:stCondLst>
                                        </p:cTn>
                                        <p:tgtEl>
                                          <p:spTgt spid="104"/>
                                        </p:tgtEl>
                                        <p:attrNameLst>
                                          <p:attrName>style.visibility</p:attrName>
                                        </p:attrNameLst>
                                      </p:cBhvr>
                                      <p:to>
                                        <p:strVal val="visible"/>
                                      </p:to>
                                    </p:set>
                                    <p:anim calcmode="lin" valueType="num">
                                      <p:cBhvr additive="base">
                                        <p:cTn id="345" dur="500"/>
                                        <p:tgtEl>
                                          <p:spTgt spid="104"/>
                                        </p:tgtEl>
                                        <p:attrNameLst>
                                          <p:attrName>ppt_y</p:attrName>
                                        </p:attrNameLst>
                                      </p:cBhvr>
                                      <p:tavLst>
                                        <p:tav tm="0">
                                          <p:val>
                                            <p:strVal val="#ppt_y-#ppt_h*1.125000"/>
                                          </p:val>
                                        </p:tav>
                                        <p:tav tm="100000">
                                          <p:val>
                                            <p:strVal val="#ppt_y"/>
                                          </p:val>
                                        </p:tav>
                                      </p:tavLst>
                                    </p:anim>
                                    <p:animEffect transition="in" filter="wipe(down)">
                                      <p:cBhvr>
                                        <p:cTn id="346" dur="500"/>
                                        <p:tgtEl>
                                          <p:spTgt spid="104"/>
                                        </p:tgtEl>
                                      </p:cBhvr>
                                    </p:animEffect>
                                  </p:childTnLst>
                                </p:cTn>
                              </p:par>
                            </p:childTnLst>
                          </p:cTn>
                        </p:par>
                        <p:par>
                          <p:cTn id="347" fill="hold">
                            <p:stCondLst>
                              <p:cond delay="500"/>
                            </p:stCondLst>
                            <p:childTnLst>
                              <p:par>
                                <p:cTn id="348" presetID="1" presetClass="entr" presetSubtype="0" fill="hold" grpId="0" nodeType="afterEffect">
                                  <p:stCondLst>
                                    <p:cond delay="250"/>
                                  </p:stCondLst>
                                  <p:childTnLst>
                                    <p:set>
                                      <p:cBhvr>
                                        <p:cTn id="349" dur="1" fill="hold">
                                          <p:stCondLst>
                                            <p:cond delay="0"/>
                                          </p:stCondLst>
                                        </p:cTn>
                                        <p:tgtEl>
                                          <p:spTgt spid="96"/>
                                        </p:tgtEl>
                                        <p:attrNameLst>
                                          <p:attrName>style.visibility</p:attrName>
                                        </p:attrNameLst>
                                      </p:cBhvr>
                                      <p:to>
                                        <p:strVal val="visible"/>
                                      </p:to>
                                    </p:set>
                                  </p:childTnLst>
                                </p:cTn>
                              </p:par>
                            </p:childTnLst>
                          </p:cTn>
                        </p:par>
                        <p:par>
                          <p:cTn id="350" fill="hold">
                            <p:stCondLst>
                              <p:cond delay="750"/>
                            </p:stCondLst>
                            <p:childTnLst>
                              <p:par>
                                <p:cTn id="351" presetID="1" presetClass="entr" presetSubtype="0" fill="hold" grpId="0" nodeType="afterEffect">
                                  <p:stCondLst>
                                    <p:cond delay="250"/>
                                  </p:stCondLst>
                                  <p:childTnLst>
                                    <p:set>
                                      <p:cBhvr>
                                        <p:cTn id="352" dur="1" fill="hold">
                                          <p:stCondLst>
                                            <p:cond delay="0"/>
                                          </p:stCondLst>
                                        </p:cTn>
                                        <p:tgtEl>
                                          <p:spTgt spid="100"/>
                                        </p:tgtEl>
                                        <p:attrNameLst>
                                          <p:attrName>style.visibility</p:attrName>
                                        </p:attrNameLst>
                                      </p:cBhvr>
                                      <p:to>
                                        <p:strVal val="visible"/>
                                      </p:to>
                                    </p:set>
                                  </p:childTnLst>
                                </p:cTn>
                              </p:par>
                              <p:par>
                                <p:cTn id="353" presetID="1" presetClass="entr" presetSubtype="0" fill="hold" grpId="0" nodeType="withEffect">
                                  <p:stCondLst>
                                    <p:cond delay="250"/>
                                  </p:stCondLst>
                                  <p:childTnLst>
                                    <p:set>
                                      <p:cBhvr>
                                        <p:cTn id="354" dur="1" fill="hold">
                                          <p:stCondLst>
                                            <p:cond delay="0"/>
                                          </p:stCondLst>
                                        </p:cTn>
                                        <p:tgtEl>
                                          <p:spTgt spid="30"/>
                                        </p:tgtEl>
                                        <p:attrNameLst>
                                          <p:attrName>style.visibility</p:attrName>
                                        </p:attrNameLst>
                                      </p:cBhvr>
                                      <p:to>
                                        <p:strVal val="visible"/>
                                      </p:to>
                                    </p:set>
                                  </p:childTnLst>
                                </p:cTn>
                              </p:par>
                            </p:childTnLst>
                          </p:cTn>
                        </p:par>
                      </p:childTnLst>
                    </p:cTn>
                  </p:par>
                  <p:par>
                    <p:cTn id="355" fill="hold">
                      <p:stCondLst>
                        <p:cond delay="indefinite"/>
                      </p:stCondLst>
                      <p:childTnLst>
                        <p:par>
                          <p:cTn id="356" fill="hold">
                            <p:stCondLst>
                              <p:cond delay="0"/>
                            </p:stCondLst>
                            <p:childTnLst>
                              <p:par>
                                <p:cTn id="357" presetID="1" presetClass="exit" presetSubtype="0" fill="hold" grpId="1" nodeType="clickEffect">
                                  <p:stCondLst>
                                    <p:cond delay="0"/>
                                  </p:stCondLst>
                                  <p:childTnLst>
                                    <p:set>
                                      <p:cBhvr>
                                        <p:cTn id="358" dur="1" fill="hold">
                                          <p:stCondLst>
                                            <p:cond delay="0"/>
                                          </p:stCondLst>
                                        </p:cTn>
                                        <p:tgtEl>
                                          <p:spTgt spid="100"/>
                                        </p:tgtEl>
                                        <p:attrNameLst>
                                          <p:attrName>style.visibility</p:attrName>
                                        </p:attrNameLst>
                                      </p:cBhvr>
                                      <p:to>
                                        <p:strVal val="hidden"/>
                                      </p:to>
                                    </p:set>
                                  </p:childTnLst>
                                </p:cTn>
                              </p:par>
                              <p:par>
                                <p:cTn id="359" presetID="1" presetClass="exit" presetSubtype="0" fill="hold" nodeType="withEffect">
                                  <p:stCondLst>
                                    <p:cond delay="0"/>
                                  </p:stCondLst>
                                  <p:childTnLst>
                                    <p:set>
                                      <p:cBhvr>
                                        <p:cTn id="360" dur="1" fill="hold">
                                          <p:stCondLst>
                                            <p:cond delay="0"/>
                                          </p:stCondLst>
                                        </p:cTn>
                                        <p:tgtEl>
                                          <p:spTgt spid="28"/>
                                        </p:tgtEl>
                                        <p:attrNameLst>
                                          <p:attrName>style.visibility</p:attrName>
                                        </p:attrNameLst>
                                      </p:cBhvr>
                                      <p:to>
                                        <p:strVal val="hidden"/>
                                      </p:to>
                                    </p:set>
                                  </p:childTnLst>
                                </p:cTn>
                              </p:par>
                              <p:par>
                                <p:cTn id="361" presetID="1" presetClass="exit" presetSubtype="0" fill="hold" nodeType="withEffect">
                                  <p:stCondLst>
                                    <p:cond delay="0"/>
                                  </p:stCondLst>
                                  <p:childTnLst>
                                    <p:set>
                                      <p:cBhvr>
                                        <p:cTn id="362" dur="1" fill="hold">
                                          <p:stCondLst>
                                            <p:cond delay="0"/>
                                          </p:stCondLst>
                                        </p:cTn>
                                        <p:tgtEl>
                                          <p:spTgt spid="104"/>
                                        </p:tgtEl>
                                        <p:attrNameLst>
                                          <p:attrName>style.visibility</p:attrName>
                                        </p:attrNameLst>
                                      </p:cBhvr>
                                      <p:to>
                                        <p:strVal val="hidden"/>
                                      </p:to>
                                    </p:set>
                                  </p:childTnLst>
                                </p:cTn>
                              </p:par>
                              <p:par>
                                <p:cTn id="363" presetID="1" presetClass="exit" presetSubtype="0" fill="hold" grpId="1" nodeType="withEffect">
                                  <p:stCondLst>
                                    <p:cond delay="0"/>
                                  </p:stCondLst>
                                  <p:childTnLst>
                                    <p:set>
                                      <p:cBhvr>
                                        <p:cTn id="364" dur="1" fill="hold">
                                          <p:stCondLst>
                                            <p:cond delay="0"/>
                                          </p:stCondLst>
                                        </p:cTn>
                                        <p:tgtEl>
                                          <p:spTgt spid="96"/>
                                        </p:tgtEl>
                                        <p:attrNameLst>
                                          <p:attrName>style.visibility</p:attrName>
                                        </p:attrNameLst>
                                      </p:cBhvr>
                                      <p:to>
                                        <p:strVal val="hidden"/>
                                      </p:to>
                                    </p:set>
                                  </p:childTnLst>
                                </p:cTn>
                              </p:par>
                            </p:childTnLst>
                          </p:cTn>
                        </p:par>
                        <p:par>
                          <p:cTn id="365" fill="hold">
                            <p:stCondLst>
                              <p:cond delay="0"/>
                            </p:stCondLst>
                            <p:childTnLst>
                              <p:par>
                                <p:cTn id="366" presetID="12" presetClass="entr" presetSubtype="4" fill="hold" nodeType="afterEffect">
                                  <p:stCondLst>
                                    <p:cond delay="500"/>
                                  </p:stCondLst>
                                  <p:childTnLst>
                                    <p:set>
                                      <p:cBhvr>
                                        <p:cTn id="367" dur="1" fill="hold">
                                          <p:stCondLst>
                                            <p:cond delay="0"/>
                                          </p:stCondLst>
                                        </p:cTn>
                                        <p:tgtEl>
                                          <p:spTgt spid="97"/>
                                        </p:tgtEl>
                                        <p:attrNameLst>
                                          <p:attrName>style.visibility</p:attrName>
                                        </p:attrNameLst>
                                      </p:cBhvr>
                                      <p:to>
                                        <p:strVal val="visible"/>
                                      </p:to>
                                    </p:set>
                                    <p:anim calcmode="lin" valueType="num">
                                      <p:cBhvr additive="base">
                                        <p:cTn id="368" dur="500"/>
                                        <p:tgtEl>
                                          <p:spTgt spid="97"/>
                                        </p:tgtEl>
                                        <p:attrNameLst>
                                          <p:attrName>ppt_y</p:attrName>
                                        </p:attrNameLst>
                                      </p:cBhvr>
                                      <p:tavLst>
                                        <p:tav tm="0">
                                          <p:val>
                                            <p:strVal val="#ppt_y+#ppt_h*1.125000"/>
                                          </p:val>
                                        </p:tav>
                                        <p:tav tm="100000">
                                          <p:val>
                                            <p:strVal val="#ppt_y"/>
                                          </p:val>
                                        </p:tav>
                                      </p:tavLst>
                                    </p:anim>
                                    <p:animEffect transition="in" filter="wipe(up)">
                                      <p:cBhvr>
                                        <p:cTn id="369" dur="500"/>
                                        <p:tgtEl>
                                          <p:spTgt spid="97"/>
                                        </p:tgtEl>
                                      </p:cBhvr>
                                    </p:animEffect>
                                  </p:childTnLst>
                                </p:cTn>
                              </p:par>
                              <p:par>
                                <p:cTn id="370" presetID="12" presetClass="entr" presetSubtype="4" fill="hold" nodeType="withEffect">
                                  <p:stCondLst>
                                    <p:cond delay="0"/>
                                  </p:stCondLst>
                                  <p:childTnLst>
                                    <p:set>
                                      <p:cBhvr>
                                        <p:cTn id="371" dur="1" fill="hold">
                                          <p:stCondLst>
                                            <p:cond delay="0"/>
                                          </p:stCondLst>
                                        </p:cTn>
                                        <p:tgtEl>
                                          <p:spTgt spid="44"/>
                                        </p:tgtEl>
                                        <p:attrNameLst>
                                          <p:attrName>style.visibility</p:attrName>
                                        </p:attrNameLst>
                                      </p:cBhvr>
                                      <p:to>
                                        <p:strVal val="visible"/>
                                      </p:to>
                                    </p:set>
                                    <p:anim calcmode="lin" valueType="num">
                                      <p:cBhvr additive="base">
                                        <p:cTn id="372" dur="500"/>
                                        <p:tgtEl>
                                          <p:spTgt spid="44"/>
                                        </p:tgtEl>
                                        <p:attrNameLst>
                                          <p:attrName>ppt_y</p:attrName>
                                        </p:attrNameLst>
                                      </p:cBhvr>
                                      <p:tavLst>
                                        <p:tav tm="0">
                                          <p:val>
                                            <p:strVal val="#ppt_y+#ppt_h*1.125000"/>
                                          </p:val>
                                        </p:tav>
                                        <p:tav tm="100000">
                                          <p:val>
                                            <p:strVal val="#ppt_y"/>
                                          </p:val>
                                        </p:tav>
                                      </p:tavLst>
                                    </p:anim>
                                    <p:animEffect transition="in" filter="wipe(up)">
                                      <p:cBhvr>
                                        <p:cTn id="373" dur="500"/>
                                        <p:tgtEl>
                                          <p:spTgt spid="44"/>
                                        </p:tgtEl>
                                      </p:cBhvr>
                                    </p:animEffect>
                                  </p:childTnLst>
                                </p:cTn>
                              </p:par>
                            </p:childTnLst>
                          </p:cTn>
                        </p:par>
                        <p:par>
                          <p:cTn id="374" fill="hold">
                            <p:stCondLst>
                              <p:cond delay="1000"/>
                            </p:stCondLst>
                            <p:childTnLst>
                              <p:par>
                                <p:cTn id="375" presetID="12" presetClass="entr" presetSubtype="8" fill="hold" nodeType="afterEffect">
                                  <p:stCondLst>
                                    <p:cond delay="0"/>
                                  </p:stCondLst>
                                  <p:childTnLst>
                                    <p:set>
                                      <p:cBhvr>
                                        <p:cTn id="376" dur="1" fill="hold">
                                          <p:stCondLst>
                                            <p:cond delay="0"/>
                                          </p:stCondLst>
                                        </p:cTn>
                                        <p:tgtEl>
                                          <p:spTgt spid="99"/>
                                        </p:tgtEl>
                                        <p:attrNameLst>
                                          <p:attrName>style.visibility</p:attrName>
                                        </p:attrNameLst>
                                      </p:cBhvr>
                                      <p:to>
                                        <p:strVal val="visible"/>
                                      </p:to>
                                    </p:set>
                                    <p:anim calcmode="lin" valueType="num">
                                      <p:cBhvr additive="base">
                                        <p:cTn id="377" dur="500"/>
                                        <p:tgtEl>
                                          <p:spTgt spid="99"/>
                                        </p:tgtEl>
                                        <p:attrNameLst>
                                          <p:attrName>ppt_x</p:attrName>
                                        </p:attrNameLst>
                                      </p:cBhvr>
                                      <p:tavLst>
                                        <p:tav tm="0">
                                          <p:val>
                                            <p:strVal val="#ppt_x-#ppt_w*1.125000"/>
                                          </p:val>
                                        </p:tav>
                                        <p:tav tm="100000">
                                          <p:val>
                                            <p:strVal val="#ppt_x"/>
                                          </p:val>
                                        </p:tav>
                                      </p:tavLst>
                                    </p:anim>
                                    <p:animEffect transition="in" filter="wipe(right)">
                                      <p:cBhvr>
                                        <p:cTn id="378" dur="500"/>
                                        <p:tgtEl>
                                          <p:spTgt spid="99"/>
                                        </p:tgtEl>
                                      </p:cBhvr>
                                    </p:animEffect>
                                  </p:childTnLst>
                                </p:cTn>
                              </p:par>
                            </p:childTnLst>
                          </p:cTn>
                        </p:par>
                        <p:par>
                          <p:cTn id="379" fill="hold">
                            <p:stCondLst>
                              <p:cond delay="1500"/>
                            </p:stCondLst>
                            <p:childTnLst>
                              <p:par>
                                <p:cTn id="380" presetID="1" presetClass="entr" presetSubtype="0" fill="hold" grpId="0" nodeType="afterEffect">
                                  <p:stCondLst>
                                    <p:cond delay="0"/>
                                  </p:stCondLst>
                                  <p:childTnLst>
                                    <p:set>
                                      <p:cBhvr>
                                        <p:cTn id="381" dur="1" fill="hold">
                                          <p:stCondLst>
                                            <p:cond delay="0"/>
                                          </p:stCondLst>
                                        </p:cTn>
                                        <p:tgtEl>
                                          <p:spTgt spid="103"/>
                                        </p:tgtEl>
                                        <p:attrNameLst>
                                          <p:attrName>style.visibility</p:attrName>
                                        </p:attrNameLst>
                                      </p:cBhvr>
                                      <p:to>
                                        <p:strVal val="visible"/>
                                      </p:to>
                                    </p:set>
                                  </p:childTnLst>
                                </p:cTn>
                              </p:par>
                            </p:childTnLst>
                          </p:cTn>
                        </p:par>
                        <p:par>
                          <p:cTn id="382" fill="hold">
                            <p:stCondLst>
                              <p:cond delay="1500"/>
                            </p:stCondLst>
                            <p:childTnLst>
                              <p:par>
                                <p:cTn id="383" presetID="12" presetClass="entr" presetSubtype="1" fill="hold" nodeType="afterEffect">
                                  <p:stCondLst>
                                    <p:cond delay="0"/>
                                  </p:stCondLst>
                                  <p:childTnLst>
                                    <p:set>
                                      <p:cBhvr>
                                        <p:cTn id="384" dur="1" fill="hold">
                                          <p:stCondLst>
                                            <p:cond delay="0"/>
                                          </p:stCondLst>
                                        </p:cTn>
                                        <p:tgtEl>
                                          <p:spTgt spid="32"/>
                                        </p:tgtEl>
                                        <p:attrNameLst>
                                          <p:attrName>style.visibility</p:attrName>
                                        </p:attrNameLst>
                                      </p:cBhvr>
                                      <p:to>
                                        <p:strVal val="visible"/>
                                      </p:to>
                                    </p:set>
                                    <p:anim calcmode="lin" valueType="num">
                                      <p:cBhvr additive="base">
                                        <p:cTn id="385" dur="500"/>
                                        <p:tgtEl>
                                          <p:spTgt spid="32"/>
                                        </p:tgtEl>
                                        <p:attrNameLst>
                                          <p:attrName>ppt_y</p:attrName>
                                        </p:attrNameLst>
                                      </p:cBhvr>
                                      <p:tavLst>
                                        <p:tav tm="0">
                                          <p:val>
                                            <p:strVal val="#ppt_y-#ppt_h*1.125000"/>
                                          </p:val>
                                        </p:tav>
                                        <p:tav tm="100000">
                                          <p:val>
                                            <p:strVal val="#ppt_y"/>
                                          </p:val>
                                        </p:tav>
                                      </p:tavLst>
                                    </p:anim>
                                    <p:animEffect transition="in" filter="wipe(down)">
                                      <p:cBhvr>
                                        <p:cTn id="386" dur="500"/>
                                        <p:tgtEl>
                                          <p:spTgt spid="32"/>
                                        </p:tgtEl>
                                      </p:cBhvr>
                                    </p:animEffect>
                                  </p:childTnLst>
                                </p:cTn>
                              </p:par>
                              <p:par>
                                <p:cTn id="387" presetID="12" presetClass="entr" presetSubtype="1" fill="hold" nodeType="withEffect">
                                  <p:stCondLst>
                                    <p:cond delay="0"/>
                                  </p:stCondLst>
                                  <p:childTnLst>
                                    <p:set>
                                      <p:cBhvr>
                                        <p:cTn id="388" dur="1" fill="hold">
                                          <p:stCondLst>
                                            <p:cond delay="0"/>
                                          </p:stCondLst>
                                        </p:cTn>
                                        <p:tgtEl>
                                          <p:spTgt spid="38"/>
                                        </p:tgtEl>
                                        <p:attrNameLst>
                                          <p:attrName>style.visibility</p:attrName>
                                        </p:attrNameLst>
                                      </p:cBhvr>
                                      <p:to>
                                        <p:strVal val="visible"/>
                                      </p:to>
                                    </p:set>
                                    <p:anim calcmode="lin" valueType="num">
                                      <p:cBhvr additive="base">
                                        <p:cTn id="389" dur="500"/>
                                        <p:tgtEl>
                                          <p:spTgt spid="38"/>
                                        </p:tgtEl>
                                        <p:attrNameLst>
                                          <p:attrName>ppt_y</p:attrName>
                                        </p:attrNameLst>
                                      </p:cBhvr>
                                      <p:tavLst>
                                        <p:tav tm="0">
                                          <p:val>
                                            <p:strVal val="#ppt_y-#ppt_h*1.125000"/>
                                          </p:val>
                                        </p:tav>
                                        <p:tav tm="100000">
                                          <p:val>
                                            <p:strVal val="#ppt_y"/>
                                          </p:val>
                                        </p:tav>
                                      </p:tavLst>
                                    </p:anim>
                                    <p:animEffect transition="in" filter="wipe(down)">
                                      <p:cBhvr>
                                        <p:cTn id="390" dur="500"/>
                                        <p:tgtEl>
                                          <p:spTgt spid="38"/>
                                        </p:tgtEl>
                                      </p:cBhvr>
                                    </p:animEffect>
                                  </p:childTnLst>
                                </p:cTn>
                              </p:par>
                            </p:childTnLst>
                          </p:cTn>
                        </p:par>
                        <p:par>
                          <p:cTn id="391" fill="hold">
                            <p:stCondLst>
                              <p:cond delay="2000"/>
                            </p:stCondLst>
                            <p:childTnLst>
                              <p:par>
                                <p:cTn id="392" presetID="22" presetClass="entr" presetSubtype="4" fill="hold" grpId="0" nodeType="afterEffect">
                                  <p:stCondLst>
                                    <p:cond delay="0"/>
                                  </p:stCondLst>
                                  <p:childTnLst>
                                    <p:set>
                                      <p:cBhvr>
                                        <p:cTn id="393" dur="1" fill="hold">
                                          <p:stCondLst>
                                            <p:cond delay="0"/>
                                          </p:stCondLst>
                                        </p:cTn>
                                        <p:tgtEl>
                                          <p:spTgt spid="89"/>
                                        </p:tgtEl>
                                        <p:attrNameLst>
                                          <p:attrName>style.visibility</p:attrName>
                                        </p:attrNameLst>
                                      </p:cBhvr>
                                      <p:to>
                                        <p:strVal val="visible"/>
                                      </p:to>
                                    </p:set>
                                    <p:animEffect transition="in" filter="wipe(down)">
                                      <p:cBhvr>
                                        <p:cTn id="394" dur="500"/>
                                        <p:tgtEl>
                                          <p:spTgt spid="89"/>
                                        </p:tgtEl>
                                      </p:cBhvr>
                                    </p:animEffect>
                                  </p:childTnLst>
                                </p:cTn>
                              </p:par>
                            </p:childTnLst>
                          </p:cTn>
                        </p:par>
                      </p:childTnLst>
                    </p:cTn>
                  </p:par>
                  <p:par>
                    <p:cTn id="395" fill="hold">
                      <p:stCondLst>
                        <p:cond delay="indefinite"/>
                      </p:stCondLst>
                      <p:childTnLst>
                        <p:par>
                          <p:cTn id="396" fill="hold">
                            <p:stCondLst>
                              <p:cond delay="0"/>
                            </p:stCondLst>
                            <p:childTnLst>
                              <p:par>
                                <p:cTn id="397" presetID="1" presetClass="exit" presetSubtype="0" fill="hold" grpId="1" nodeType="clickEffect">
                                  <p:stCondLst>
                                    <p:cond delay="0"/>
                                  </p:stCondLst>
                                  <p:childTnLst>
                                    <p:set>
                                      <p:cBhvr>
                                        <p:cTn id="398" dur="1" fill="hold">
                                          <p:stCondLst>
                                            <p:cond delay="0"/>
                                          </p:stCondLst>
                                        </p:cTn>
                                        <p:tgtEl>
                                          <p:spTgt spid="8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5" grpId="1"/>
      <p:bldP spid="24" grpId="0" animBg="1"/>
      <p:bldP spid="24" grpId="1" animBg="1"/>
      <p:bldP spid="5" grpId="0" animBg="1"/>
      <p:bldP spid="6" grpId="0" animBg="1"/>
      <p:bldP spid="8" grpId="0" animBg="1"/>
      <p:bldP spid="9" grpId="0" animBg="1"/>
      <p:bldP spid="12" grpId="0"/>
      <p:bldP spid="17" grpId="0" animBg="1"/>
      <p:bldP spid="18" grpId="0"/>
      <p:bldP spid="29" grpId="0" animBg="1"/>
      <p:bldP spid="39" grpId="0" animBg="1"/>
      <p:bldP spid="41" grpId="0" animBg="1"/>
      <p:bldP spid="49" grpId="0" animBg="1"/>
      <p:bldP spid="52" grpId="0" animBg="1"/>
      <p:bldP spid="53" grpId="0"/>
      <p:bldP spid="54" grpId="0" animBg="1"/>
      <p:bldP spid="58" grpId="0" animBg="1"/>
      <p:bldP spid="59" grpId="0" animBg="1"/>
      <p:bldP spid="73" grpId="0" animBg="1"/>
      <p:bldP spid="93" grpId="0" animBg="1"/>
      <p:bldP spid="105" grpId="0" animBg="1"/>
      <p:bldP spid="120" grpId="0" animBg="1"/>
      <p:bldP spid="196" grpId="0"/>
      <p:bldP spid="135" grpId="0" animBg="1"/>
      <p:bldP spid="148" grpId="0" animBg="1"/>
      <p:bldP spid="153" grpId="0" animBg="1"/>
      <p:bldP spid="102" grpId="0" animBg="1"/>
      <p:bldP spid="112" grpId="0"/>
      <p:bldP spid="113" grpId="0"/>
      <p:bldP spid="71" grpId="0"/>
      <p:bldP spid="72" grpId="0"/>
      <p:bldP spid="82" grpId="0" animBg="1"/>
      <p:bldP spid="98" grpId="0" animBg="1"/>
      <p:bldP spid="101" grpId="0" animBg="1"/>
      <p:bldP spid="108" grpId="0" animBg="1"/>
      <p:bldP spid="61" grpId="0" animBg="1"/>
      <p:bldP spid="7" grpId="0" animBg="1"/>
      <p:bldP spid="7" grpId="1" animBg="1"/>
      <p:bldP spid="79" grpId="0" animBg="1"/>
      <p:bldP spid="79" grpId="1" animBg="1"/>
      <p:bldP spid="2" grpId="0" animBg="1"/>
      <p:bldP spid="2" grpId="1" animBg="1"/>
      <p:bldP spid="84" grpId="0" animBg="1"/>
      <p:bldP spid="77" grpId="0" animBg="1"/>
      <p:bldP spid="77" grpId="1" animBg="1"/>
      <p:bldP spid="30" grpId="0" animBg="1"/>
      <p:bldP spid="103" grpId="0"/>
      <p:bldP spid="88" grpId="0" animBg="1"/>
      <p:bldP spid="89" grpId="0" animBg="1"/>
      <p:bldP spid="89" grpId="1" animBg="1"/>
      <p:bldP spid="96" grpId="0"/>
      <p:bldP spid="96" grpId="1"/>
      <p:bldP spid="100" grpId="0" animBg="1"/>
      <p:bldP spid="100"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85127"/>
            <a:ext cx="7829550" cy="535531"/>
          </a:xfrm>
        </p:spPr>
        <p:txBody>
          <a:bodyPr wrap="square">
            <a:spAutoFit/>
          </a:bodyPr>
          <a:lstStyle/>
          <a:p>
            <a:r>
              <a:rPr lang="ru-RU" sz="3200" dirty="0" smtClean="0"/>
              <a:t>Свидетельство о включении в реестр УЭО</a:t>
            </a:r>
            <a:endParaRPr lang="ru-RU" sz="32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569" y="966278"/>
            <a:ext cx="2880000" cy="4071876"/>
          </a:xfrm>
          <a:prstGeom prst="rect">
            <a:avLst/>
          </a:prstGeom>
          <a:ln>
            <a:solidFill>
              <a:schemeClr val="bg1">
                <a:lumMod val="85000"/>
              </a:schemeClr>
            </a:solidFill>
          </a:ln>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8325" y="955566"/>
            <a:ext cx="2880000" cy="4082588"/>
          </a:xfrm>
          <a:prstGeom prst="rect">
            <a:avLst/>
          </a:prstGeom>
          <a:ln>
            <a:solidFill>
              <a:schemeClr val="bg1">
                <a:lumMod val="85000"/>
              </a:schemeClr>
            </a:solidFill>
          </a:ln>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7976" y="949256"/>
            <a:ext cx="2880000" cy="4095209"/>
          </a:xfrm>
          <a:prstGeom prst="rect">
            <a:avLst/>
          </a:prstGeom>
          <a:ln>
            <a:solidFill>
              <a:schemeClr val="bg1">
                <a:lumMod val="85000"/>
              </a:schemeClr>
            </a:solidFill>
          </a:ln>
        </p:spPr>
      </p:pic>
      <p:graphicFrame>
        <p:nvGraphicFramePr>
          <p:cNvPr id="10" name="Схема 9"/>
          <p:cNvGraphicFramePr/>
          <p:nvPr>
            <p:extLst>
              <p:ext uri="{D42A27DB-BD31-4B8C-83A1-F6EECF244321}">
                <p14:modId xmlns:p14="http://schemas.microsoft.com/office/powerpoint/2010/main" val="3977717912"/>
              </p:ext>
            </p:extLst>
          </p:nvPr>
        </p:nvGraphicFramePr>
        <p:xfrm>
          <a:off x="198630" y="5283774"/>
          <a:ext cx="8329144" cy="97403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534646496"/>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ppt_x"/>
                                          </p:val>
                                        </p:tav>
                                        <p:tav tm="100000">
                                          <p:val>
                                            <p:strVal val="#ppt_x"/>
                                          </p:val>
                                        </p:tav>
                                      </p:tavLst>
                                    </p:anim>
                                    <p:anim calcmode="lin" valueType="num">
                                      <p:cBhvr additive="base">
                                        <p:cTn id="2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3466" y="241036"/>
            <a:ext cx="8648827" cy="978729"/>
          </a:xfrm>
        </p:spPr>
        <p:txBody>
          <a:bodyPr wrap="square">
            <a:spAutoFit/>
          </a:bodyPr>
          <a:lstStyle/>
          <a:p>
            <a:r>
              <a:rPr lang="ru-RU" sz="3600" dirty="0" smtClean="0"/>
              <a:t>Переходные положения для УЭО по ТК ТС</a:t>
            </a:r>
            <a:br>
              <a:rPr lang="ru-RU" sz="3600" dirty="0" smtClean="0"/>
            </a:br>
            <a:r>
              <a:rPr lang="ru-RU" sz="2800" dirty="0" smtClean="0"/>
              <a:t>(статья 465 ТК ЕАЭС)</a:t>
            </a:r>
            <a:endParaRPr lang="ru-RU" sz="2800" dirty="0"/>
          </a:p>
        </p:txBody>
      </p:sp>
      <p:sp>
        <p:nvSpPr>
          <p:cNvPr id="3" name="TextBox 2"/>
          <p:cNvSpPr txBox="1"/>
          <p:nvPr/>
        </p:nvSpPr>
        <p:spPr>
          <a:xfrm>
            <a:off x="203466" y="1202800"/>
            <a:ext cx="8730141" cy="5401479"/>
          </a:xfrm>
          <a:prstGeom prst="rect">
            <a:avLst/>
          </a:prstGeom>
          <a:noFill/>
        </p:spPr>
        <p:txBody>
          <a:bodyPr wrap="square" rtlCol="0">
            <a:spAutoFit/>
          </a:bodyPr>
          <a:lstStyle/>
          <a:p>
            <a:pPr algn="just"/>
            <a:r>
              <a:rPr lang="ru-RU" sz="1200" dirty="0"/>
              <a:t>1. Юридические лица, которым статус </a:t>
            </a:r>
            <a:r>
              <a:rPr lang="ru-RU" sz="1200" dirty="0" smtClean="0"/>
              <a:t>УЭО присвоен </a:t>
            </a:r>
            <a:r>
              <a:rPr lang="ru-RU" sz="1200" dirty="0"/>
              <a:t>в соответствии с </a:t>
            </a:r>
            <a:r>
              <a:rPr lang="ru-RU" sz="1200" dirty="0" smtClean="0"/>
              <a:t>ТК ТС, </a:t>
            </a:r>
            <a:r>
              <a:rPr lang="ru-RU" sz="1200" dirty="0"/>
              <a:t>сохраняют статус </a:t>
            </a:r>
            <a:r>
              <a:rPr lang="ru-RU" sz="1200" dirty="0" smtClean="0"/>
              <a:t>УЭО в </a:t>
            </a:r>
            <a:r>
              <a:rPr lang="ru-RU" sz="1200" dirty="0"/>
              <a:t>течение 2 лет со дня вступления </a:t>
            </a:r>
            <a:r>
              <a:rPr lang="ru-RU" sz="1200" dirty="0" smtClean="0"/>
              <a:t>ТК </a:t>
            </a:r>
            <a:r>
              <a:rPr lang="ru-RU" sz="1200" dirty="0" smtClean="0"/>
              <a:t>ЕАЭС в </a:t>
            </a:r>
            <a:r>
              <a:rPr lang="ru-RU" sz="1200" dirty="0"/>
              <a:t>силу. </a:t>
            </a:r>
          </a:p>
          <a:p>
            <a:pPr algn="just">
              <a:spcAft>
                <a:spcPts val="600"/>
              </a:spcAft>
            </a:pPr>
            <a:r>
              <a:rPr lang="ru-RU" sz="1200" dirty="0"/>
              <a:t> </a:t>
            </a:r>
            <a:r>
              <a:rPr lang="ru-RU" sz="1200" dirty="0" smtClean="0"/>
              <a:t>    В </a:t>
            </a:r>
            <a:r>
              <a:rPr lang="ru-RU" sz="1200" dirty="0"/>
              <a:t>течение </a:t>
            </a:r>
            <a:r>
              <a:rPr lang="ru-RU" sz="1200" dirty="0" smtClean="0"/>
              <a:t>этого срока </a:t>
            </a:r>
            <a:r>
              <a:rPr lang="ru-RU" sz="1200" dirty="0" smtClean="0"/>
              <a:t>вся </a:t>
            </a:r>
            <a:r>
              <a:rPr lang="ru-RU" sz="1200" dirty="0" smtClean="0"/>
              <a:t>деятельность УЭО осуществляется в </a:t>
            </a:r>
            <a:r>
              <a:rPr lang="ru-RU" sz="1200" dirty="0"/>
              <a:t>соответствии с законодательством </a:t>
            </a:r>
            <a:r>
              <a:rPr lang="ru-RU" sz="1200" dirty="0" smtClean="0"/>
              <a:t>РФ, </a:t>
            </a:r>
            <a:r>
              <a:rPr lang="ru-RU" sz="1200" dirty="0"/>
              <a:t>действующим на момент вступления </a:t>
            </a:r>
            <a:r>
              <a:rPr lang="ru-RU" sz="1200" dirty="0" smtClean="0"/>
              <a:t>ТК ЕАЭС </a:t>
            </a:r>
            <a:r>
              <a:rPr lang="ru-RU" sz="1200" dirty="0"/>
              <a:t>в силу</a:t>
            </a:r>
            <a:r>
              <a:rPr lang="ru-RU" sz="1200" dirty="0" smtClean="0"/>
              <a:t>.</a:t>
            </a:r>
          </a:p>
          <a:p>
            <a:pPr algn="just">
              <a:spcAft>
                <a:spcPts val="600"/>
              </a:spcAft>
            </a:pPr>
            <a:r>
              <a:rPr lang="ru-RU" sz="1200" dirty="0"/>
              <a:t>2. </a:t>
            </a:r>
            <a:r>
              <a:rPr lang="ru-RU" sz="1200" dirty="0" smtClean="0"/>
              <a:t>УЭО в </a:t>
            </a:r>
            <a:r>
              <a:rPr lang="ru-RU" sz="1200" dirty="0"/>
              <a:t>течение 2 лет со дня вступления </a:t>
            </a:r>
            <a:r>
              <a:rPr lang="ru-RU" sz="1200" dirty="0" smtClean="0"/>
              <a:t>ТК ЕАЭС </a:t>
            </a:r>
            <a:r>
              <a:rPr lang="ru-RU" sz="1200" dirty="0"/>
              <a:t>в </a:t>
            </a:r>
            <a:r>
              <a:rPr lang="ru-RU" sz="1200" dirty="0" smtClean="0"/>
              <a:t>силу </a:t>
            </a:r>
            <a:r>
              <a:rPr lang="ru-RU" sz="1200" dirty="0"/>
              <a:t>вправе пользоваться на территории </a:t>
            </a:r>
            <a:r>
              <a:rPr lang="ru-RU" sz="1200" dirty="0" smtClean="0"/>
              <a:t>РФ следующими </a:t>
            </a:r>
            <a:r>
              <a:rPr lang="ru-RU" sz="1200" dirty="0"/>
              <a:t>специальными упрощениями, </a:t>
            </a:r>
            <a:r>
              <a:rPr lang="ru-RU" sz="1200" dirty="0" smtClean="0"/>
              <a:t>в </a:t>
            </a:r>
            <a:r>
              <a:rPr lang="ru-RU" sz="1200" dirty="0"/>
              <a:t>порядке и на условиях, которые установлены </a:t>
            </a:r>
            <a:r>
              <a:rPr lang="ru-RU" sz="1200" dirty="0" smtClean="0"/>
              <a:t>ТК ЕАЭС:</a:t>
            </a:r>
          </a:p>
          <a:p>
            <a:pPr marL="285750" indent="-285750" algn="just">
              <a:spcAft>
                <a:spcPts val="600"/>
              </a:spcAft>
              <a:buFont typeface="Arial" panose="020B0604020202020204" pitchFamily="34" charset="0"/>
              <a:buChar char="•"/>
            </a:pPr>
            <a:r>
              <a:rPr lang="ru-RU" sz="1200" dirty="0" err="1"/>
              <a:t>непредоставление</a:t>
            </a:r>
            <a:r>
              <a:rPr lang="ru-RU" sz="1200" dirty="0"/>
              <a:t> при помещении под таможенную процедуру таможенного транзита товаров, декларантом которых выступает </a:t>
            </a:r>
            <a:r>
              <a:rPr lang="ru-RU" sz="1200" dirty="0" smtClean="0"/>
              <a:t>УЭО, </a:t>
            </a:r>
            <a:r>
              <a:rPr lang="ru-RU" sz="1200" dirty="0"/>
              <a:t>обеспечения исполнения обязанности по уплате </a:t>
            </a:r>
            <a:r>
              <a:rPr lang="ru-RU" sz="1200" dirty="0" smtClean="0"/>
              <a:t>налогов, таможенных и иных пошлин </a:t>
            </a:r>
            <a:r>
              <a:rPr lang="ru-RU" sz="1200" dirty="0"/>
              <a:t>в случаях, когда предоставление такого обеспечения установлено в соответствии со статьей 143 </a:t>
            </a:r>
            <a:r>
              <a:rPr lang="ru-RU" sz="1200" dirty="0" smtClean="0"/>
              <a:t>ТК ЕАЭС;</a:t>
            </a:r>
          </a:p>
          <a:p>
            <a:pPr marL="285750" indent="-285750" algn="just">
              <a:spcAft>
                <a:spcPts val="600"/>
              </a:spcAft>
              <a:buFont typeface="Arial" panose="020B0604020202020204" pitchFamily="34" charset="0"/>
              <a:buChar char="•"/>
            </a:pPr>
            <a:r>
              <a:rPr lang="ru-RU" sz="1200" dirty="0"/>
              <a:t>выпуск товаров до подачи декларации на товары в соответствии со статьями 120 и 441 </a:t>
            </a:r>
            <a:r>
              <a:rPr lang="ru-RU" sz="1200" dirty="0" smtClean="0"/>
              <a:t>ТК ЕАЭС;</a:t>
            </a:r>
          </a:p>
          <a:p>
            <a:pPr marL="285750" indent="-285750" algn="just">
              <a:spcAft>
                <a:spcPts val="600"/>
              </a:spcAft>
              <a:buFont typeface="Arial" panose="020B0604020202020204" pitchFamily="34" charset="0"/>
              <a:buChar char="•"/>
            </a:pPr>
            <a:r>
              <a:rPr lang="ru-RU" sz="1200" dirty="0"/>
              <a:t>временное хранение </a:t>
            </a:r>
            <a:r>
              <a:rPr lang="ru-RU" sz="1200" dirty="0" smtClean="0"/>
              <a:t>на территориях УЭО товаров УЭО;</a:t>
            </a:r>
          </a:p>
          <a:p>
            <a:pPr marL="285750" indent="-285750" algn="just">
              <a:spcAft>
                <a:spcPts val="600"/>
              </a:spcAft>
              <a:buFont typeface="Arial" panose="020B0604020202020204" pitchFamily="34" charset="0"/>
              <a:buChar char="•"/>
            </a:pPr>
            <a:r>
              <a:rPr lang="ru-RU" sz="1200" dirty="0"/>
              <a:t>доставка товаров в </a:t>
            </a:r>
            <a:r>
              <a:rPr lang="ru-RU" sz="1200" dirty="0" smtClean="0"/>
              <a:t>ЗТК, </a:t>
            </a:r>
            <a:r>
              <a:rPr lang="ru-RU" sz="1200" dirty="0"/>
              <a:t>созданную </a:t>
            </a:r>
            <a:r>
              <a:rPr lang="ru-RU" sz="1200" dirty="0" smtClean="0"/>
              <a:t>на территориях УЭО, </a:t>
            </a:r>
            <a:r>
              <a:rPr lang="ru-RU" sz="1200" dirty="0"/>
              <a:t>их размещение в такой </a:t>
            </a:r>
            <a:r>
              <a:rPr lang="ru-RU" sz="1200" dirty="0" smtClean="0"/>
              <a:t>ЗТК, </a:t>
            </a:r>
            <a:r>
              <a:rPr lang="ru-RU" sz="1200" dirty="0"/>
              <a:t>проведение таможенного контроля и совершение </a:t>
            </a:r>
            <a:r>
              <a:rPr lang="ru-RU" sz="1200" dirty="0" smtClean="0"/>
              <a:t>на этих территориях таможенных </a:t>
            </a:r>
            <a:r>
              <a:rPr lang="ru-RU" sz="1200" dirty="0"/>
              <a:t>операций, связанных с завершением действия таможенной процедуры таможенного </a:t>
            </a:r>
            <a:r>
              <a:rPr lang="ru-RU" sz="1200" dirty="0" smtClean="0"/>
              <a:t>транзита;</a:t>
            </a:r>
            <a:endParaRPr lang="ru-RU" sz="1200" dirty="0"/>
          </a:p>
          <a:p>
            <a:pPr marL="285750" indent="-285750" algn="just">
              <a:spcAft>
                <a:spcPts val="600"/>
              </a:spcAft>
              <a:buFont typeface="Arial" panose="020B0604020202020204" pitchFamily="34" charset="0"/>
              <a:buChar char="•"/>
            </a:pPr>
            <a:r>
              <a:rPr lang="ru-RU" sz="1200" dirty="0"/>
              <a:t>проведение таможенного контроля </a:t>
            </a:r>
            <a:r>
              <a:rPr lang="ru-RU" sz="1200" dirty="0" smtClean="0"/>
              <a:t>на территориях УЭО.</a:t>
            </a:r>
          </a:p>
          <a:p>
            <a:pPr algn="just">
              <a:spcAft>
                <a:spcPts val="600"/>
              </a:spcAft>
            </a:pPr>
            <a:r>
              <a:rPr lang="ru-RU" sz="1200" dirty="0" smtClean="0"/>
              <a:t>      Для </a:t>
            </a:r>
            <a:r>
              <a:rPr lang="ru-RU" sz="1200" dirty="0"/>
              <a:t>целей применения </a:t>
            </a:r>
            <a:r>
              <a:rPr lang="ru-RU" sz="1200"/>
              <a:t>специальных </a:t>
            </a:r>
            <a:r>
              <a:rPr lang="ru-RU" sz="1200" smtClean="0"/>
              <a:t>упрощений </a:t>
            </a:r>
            <a:r>
              <a:rPr lang="ru-RU" sz="1200" dirty="0" smtClean="0"/>
              <a:t>к территориям УЭО предъявляются </a:t>
            </a:r>
            <a:r>
              <a:rPr lang="ru-RU" sz="1200" dirty="0"/>
              <a:t>требования, предусмотренные законодательством </a:t>
            </a:r>
            <a:r>
              <a:rPr lang="ru-RU" sz="1200" dirty="0" smtClean="0"/>
              <a:t>РФ, </a:t>
            </a:r>
            <a:r>
              <a:rPr lang="ru-RU" sz="1200" dirty="0"/>
              <a:t>действующим на момент вступления </a:t>
            </a:r>
            <a:r>
              <a:rPr lang="ru-RU" sz="1200" dirty="0" smtClean="0"/>
              <a:t>ТК ЕАЭС </a:t>
            </a:r>
            <a:r>
              <a:rPr lang="ru-RU" sz="1200" dirty="0"/>
              <a:t>в силу.</a:t>
            </a:r>
          </a:p>
          <a:p>
            <a:pPr algn="just"/>
            <a:r>
              <a:rPr lang="ru-RU" sz="1200" dirty="0"/>
              <a:t>3. </a:t>
            </a:r>
            <a:r>
              <a:rPr lang="ru-RU" sz="1200" dirty="0" smtClean="0"/>
              <a:t>УЭО, действующие по ТК ТС, </a:t>
            </a:r>
            <a:r>
              <a:rPr lang="ru-RU" sz="1200" dirty="0"/>
              <a:t>могут подать заявление о включении </a:t>
            </a:r>
            <a:r>
              <a:rPr lang="ru-RU" sz="1200" dirty="0" smtClean="0"/>
              <a:t>в </a:t>
            </a:r>
            <a:r>
              <a:rPr lang="ru-RU" sz="1200" dirty="0"/>
              <a:t>реестр </a:t>
            </a:r>
            <a:r>
              <a:rPr lang="ru-RU" sz="1200" dirty="0" smtClean="0"/>
              <a:t>УЭО с </a:t>
            </a:r>
            <a:r>
              <a:rPr lang="ru-RU" sz="1200" dirty="0"/>
              <a:t>выдачей свидетельства третьего типа при условии </a:t>
            </a:r>
            <a:r>
              <a:rPr lang="ru-RU" sz="1200" dirty="0" smtClean="0"/>
              <a:t>их нахождения </a:t>
            </a:r>
            <a:r>
              <a:rPr lang="ru-RU" sz="1200" dirty="0"/>
              <a:t>в реестре УЭО по ТК ТС не менее 2 лет до дня регистрации таможенным органом заявления о включении в реестр </a:t>
            </a:r>
            <a:r>
              <a:rPr lang="ru-RU" sz="1200" dirty="0" smtClean="0"/>
              <a:t>УЭО, а также при </a:t>
            </a:r>
            <a:r>
              <a:rPr lang="ru-RU" sz="1200" dirty="0"/>
              <a:t>соблюдении </a:t>
            </a:r>
            <a:r>
              <a:rPr lang="ru-RU" sz="1200" dirty="0" smtClean="0"/>
              <a:t>всех других условий включения в ТК ЕАЭС.</a:t>
            </a:r>
            <a:endParaRPr lang="ru-RU" sz="1200" dirty="0"/>
          </a:p>
          <a:p>
            <a:pPr algn="just">
              <a:spcAft>
                <a:spcPts val="600"/>
              </a:spcAft>
            </a:pPr>
            <a:r>
              <a:rPr lang="ru-RU" sz="1200" dirty="0" smtClean="0"/>
              <a:t>     При </a:t>
            </a:r>
            <a:r>
              <a:rPr lang="ru-RU" sz="1200" dirty="0"/>
              <a:t>исчислении указанного срока в него не включается период, в течение которого действие свидетельства было </a:t>
            </a:r>
            <a:r>
              <a:rPr lang="ru-RU" sz="1200" dirty="0" smtClean="0"/>
              <a:t>приостановлено.</a:t>
            </a:r>
            <a:endParaRPr lang="ru-RU" sz="1200" dirty="0"/>
          </a:p>
          <a:p>
            <a:pPr algn="just"/>
            <a:r>
              <a:rPr lang="ru-RU" sz="1200" dirty="0"/>
              <a:t>4. </a:t>
            </a:r>
            <a:r>
              <a:rPr lang="ru-RU" sz="1200" dirty="0" smtClean="0"/>
              <a:t>Обеспечение, </a:t>
            </a:r>
            <a:r>
              <a:rPr lang="ru-RU" sz="1200" dirty="0"/>
              <a:t>предоставленное </a:t>
            </a:r>
            <a:r>
              <a:rPr lang="ru-RU" sz="1200" dirty="0" smtClean="0"/>
              <a:t>УЭО по ТК ТС, </a:t>
            </a:r>
            <a:r>
              <a:rPr lang="ru-RU" sz="1200" dirty="0"/>
              <a:t>признается в качестве обеспечения </a:t>
            </a:r>
            <a:r>
              <a:rPr lang="ru-RU" sz="1200" dirty="0" smtClean="0"/>
              <a:t>по ТК ЕАЭС </a:t>
            </a:r>
            <a:r>
              <a:rPr lang="ru-RU" sz="1200" dirty="0"/>
              <a:t>по курсу валют, действовавшему на день предоставления обеспечения </a:t>
            </a:r>
            <a:r>
              <a:rPr lang="ru-RU" sz="1200" dirty="0" smtClean="0"/>
              <a:t>в </a:t>
            </a:r>
            <a:r>
              <a:rPr lang="ru-RU" sz="1200" dirty="0"/>
              <a:t>соответствии с </a:t>
            </a:r>
            <a:r>
              <a:rPr lang="ru-RU" sz="1200" dirty="0" smtClean="0"/>
              <a:t>ТК ТС. При этом применяется регрессивная шкала в зависимости от срока непрерывного действия свидетельства. </a:t>
            </a:r>
          </a:p>
        </p:txBody>
      </p:sp>
    </p:spTree>
    <p:extLst>
      <p:ext uri="{BB962C8B-B14F-4D97-AF65-F5344CB8AC3E}">
        <p14:creationId xmlns:p14="http://schemas.microsoft.com/office/powerpoint/2010/main" val="4171353502"/>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ppt_x</p:attrName>
                                        </p:attrNameLst>
                                      </p:cBhvr>
                                      <p:tavLst>
                                        <p:tav tm="0">
                                          <p:val>
                                            <p:strVal val="#ppt_x+#ppt_w*1.125000"/>
                                          </p:val>
                                        </p:tav>
                                        <p:tav tm="100000">
                                          <p:val>
                                            <p:strVal val="#ppt_x"/>
                                          </p:val>
                                        </p:tav>
                                      </p:tavLst>
                                    </p:anim>
                                    <p:animEffect transition="in" filter="wipe(left)">
                                      <p:cBhvr>
                                        <p:cTn id="8" dur="500"/>
                                        <p:tgtEl>
                                          <p:spTgt spid="3">
                                            <p:txEl>
                                              <p:pRg st="0" end="0"/>
                                            </p:txEl>
                                          </p:spTgt>
                                        </p:tgtEl>
                                      </p:cBhvr>
                                    </p:animEffect>
                                  </p:childTnLst>
                                </p:cTn>
                              </p:par>
                              <p:par>
                                <p:cTn id="9" presetID="12" presetClass="entr" presetSubtype="2"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p:cTn id="4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6" dur="500"/>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p:cTn id="5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3" dur="500"/>
                                        <p:tgtEl>
                                          <p:spTgt spid="3">
                                            <p:txEl>
                                              <p:pRg st="7" end="7"/>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2" presetClass="entr" presetSubtype="2" fill="hold" nodeType="click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 calcmode="lin" valueType="num">
                                      <p:cBhvr additive="base">
                                        <p:cTn id="58" dur="500"/>
                                        <p:tgtEl>
                                          <p:spTgt spid="3">
                                            <p:txEl>
                                              <p:pRg st="8" end="8"/>
                                            </p:txEl>
                                          </p:spTgt>
                                        </p:tgtEl>
                                        <p:attrNameLst>
                                          <p:attrName>ppt_x</p:attrName>
                                        </p:attrNameLst>
                                      </p:cBhvr>
                                      <p:tavLst>
                                        <p:tav tm="0">
                                          <p:val>
                                            <p:strVal val="#ppt_x+#ppt_w*1.125000"/>
                                          </p:val>
                                        </p:tav>
                                        <p:tav tm="100000">
                                          <p:val>
                                            <p:strVal val="#ppt_x"/>
                                          </p:val>
                                        </p:tav>
                                      </p:tavLst>
                                    </p:anim>
                                    <p:animEffect transition="in" filter="wipe(left)">
                                      <p:cBhvr>
                                        <p:cTn id="59" dur="500"/>
                                        <p:tgtEl>
                                          <p:spTgt spid="3">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2" presetClass="entr" presetSubtype="2" fill="hold"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 calcmode="lin" valueType="num">
                                      <p:cBhvr additive="base">
                                        <p:cTn id="64" dur="500"/>
                                        <p:tgtEl>
                                          <p:spTgt spid="3">
                                            <p:txEl>
                                              <p:pRg st="9" end="9"/>
                                            </p:txEl>
                                          </p:spTgt>
                                        </p:tgtEl>
                                        <p:attrNameLst>
                                          <p:attrName>ppt_x</p:attrName>
                                        </p:attrNameLst>
                                      </p:cBhvr>
                                      <p:tavLst>
                                        <p:tav tm="0">
                                          <p:val>
                                            <p:strVal val="#ppt_x+#ppt_w*1.125000"/>
                                          </p:val>
                                        </p:tav>
                                        <p:tav tm="100000">
                                          <p:val>
                                            <p:strVal val="#ppt_x"/>
                                          </p:val>
                                        </p:tav>
                                      </p:tavLst>
                                    </p:anim>
                                    <p:animEffect transition="in" filter="wipe(left)">
                                      <p:cBhvr>
                                        <p:cTn id="65" dur="500"/>
                                        <p:tgtEl>
                                          <p:spTgt spid="3">
                                            <p:txEl>
                                              <p:pRg st="9" end="9"/>
                                            </p:txEl>
                                          </p:spTgt>
                                        </p:tgtEl>
                                      </p:cBhvr>
                                    </p:animEffect>
                                  </p:childTnLst>
                                </p:cTn>
                              </p:par>
                              <p:par>
                                <p:cTn id="66" presetID="12" presetClass="entr" presetSubtype="2" fill="hold" nodeType="withEffect">
                                  <p:stCondLst>
                                    <p:cond delay="0"/>
                                  </p:stCondLst>
                                  <p:childTnLst>
                                    <p:set>
                                      <p:cBhvr>
                                        <p:cTn id="67" dur="1" fill="hold">
                                          <p:stCondLst>
                                            <p:cond delay="0"/>
                                          </p:stCondLst>
                                        </p:cTn>
                                        <p:tgtEl>
                                          <p:spTgt spid="3">
                                            <p:txEl>
                                              <p:pRg st="10" end="10"/>
                                            </p:txEl>
                                          </p:spTgt>
                                        </p:tgtEl>
                                        <p:attrNameLst>
                                          <p:attrName>style.visibility</p:attrName>
                                        </p:attrNameLst>
                                      </p:cBhvr>
                                      <p:to>
                                        <p:strVal val="visible"/>
                                      </p:to>
                                    </p:set>
                                    <p:anim calcmode="lin" valueType="num">
                                      <p:cBhvr additive="base">
                                        <p:cTn id="68" dur="500"/>
                                        <p:tgtEl>
                                          <p:spTgt spid="3">
                                            <p:txEl>
                                              <p:pRg st="10" end="10"/>
                                            </p:txEl>
                                          </p:spTgt>
                                        </p:tgtEl>
                                        <p:attrNameLst>
                                          <p:attrName>ppt_x</p:attrName>
                                        </p:attrNameLst>
                                      </p:cBhvr>
                                      <p:tavLst>
                                        <p:tav tm="0">
                                          <p:val>
                                            <p:strVal val="#ppt_x+#ppt_w*1.125000"/>
                                          </p:val>
                                        </p:tav>
                                        <p:tav tm="100000">
                                          <p:val>
                                            <p:strVal val="#ppt_x"/>
                                          </p:val>
                                        </p:tav>
                                      </p:tavLst>
                                    </p:anim>
                                    <p:animEffect transition="in" filter="wipe(left)">
                                      <p:cBhvr>
                                        <p:cTn id="69" dur="500"/>
                                        <p:tgtEl>
                                          <p:spTgt spid="3">
                                            <p:txEl>
                                              <p:pRg st="10" end="1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2" presetClass="entr" presetSubtype="2" fill="hold" nodeType="clickEffect">
                                  <p:stCondLst>
                                    <p:cond delay="0"/>
                                  </p:stCondLst>
                                  <p:childTnLst>
                                    <p:set>
                                      <p:cBhvr>
                                        <p:cTn id="73" dur="1" fill="hold">
                                          <p:stCondLst>
                                            <p:cond delay="0"/>
                                          </p:stCondLst>
                                        </p:cTn>
                                        <p:tgtEl>
                                          <p:spTgt spid="3">
                                            <p:txEl>
                                              <p:pRg st="11" end="11"/>
                                            </p:txEl>
                                          </p:spTgt>
                                        </p:tgtEl>
                                        <p:attrNameLst>
                                          <p:attrName>style.visibility</p:attrName>
                                        </p:attrNameLst>
                                      </p:cBhvr>
                                      <p:to>
                                        <p:strVal val="visible"/>
                                      </p:to>
                                    </p:set>
                                    <p:anim calcmode="lin" valueType="num">
                                      <p:cBhvr additive="base">
                                        <p:cTn id="74" dur="500"/>
                                        <p:tgtEl>
                                          <p:spTgt spid="3">
                                            <p:txEl>
                                              <p:pRg st="11" end="11"/>
                                            </p:txEl>
                                          </p:spTgt>
                                        </p:tgtEl>
                                        <p:attrNameLst>
                                          <p:attrName>ppt_x</p:attrName>
                                        </p:attrNameLst>
                                      </p:cBhvr>
                                      <p:tavLst>
                                        <p:tav tm="0">
                                          <p:val>
                                            <p:strVal val="#ppt_x+#ppt_w*1.125000"/>
                                          </p:val>
                                        </p:tav>
                                        <p:tav tm="100000">
                                          <p:val>
                                            <p:strVal val="#ppt_x"/>
                                          </p:val>
                                        </p:tav>
                                      </p:tavLst>
                                    </p:anim>
                                    <p:animEffect transition="in" filter="wipe(left)">
                                      <p:cBhvr>
                                        <p:cTn id="75"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82236" y="2024791"/>
            <a:ext cx="7196002" cy="1661993"/>
          </a:xfrm>
        </p:spPr>
        <p:txBody>
          <a:bodyPr>
            <a:spAutoFit/>
          </a:bodyPr>
          <a:lstStyle/>
          <a:p>
            <a:pPr algn="ctr"/>
            <a:r>
              <a:rPr lang="ru-RU" dirty="0" smtClean="0">
                <a:solidFill>
                  <a:srgbClr val="0070C0"/>
                </a:solidFill>
              </a:rPr>
              <a:t>Спасибо за внимание !</a:t>
            </a:r>
            <a:endParaRPr lang="ru-RU" dirty="0">
              <a:solidFill>
                <a:srgbClr val="0070C0"/>
              </a:solidFill>
            </a:endParaRPr>
          </a:p>
        </p:txBody>
      </p:sp>
    </p:spTree>
    <p:extLst>
      <p:ext uri="{BB962C8B-B14F-4D97-AF65-F5344CB8AC3E}">
        <p14:creationId xmlns:p14="http://schemas.microsoft.com/office/powerpoint/2010/main" val="3582613558"/>
      </p:ext>
    </p:extLst>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9" name="Rectangle 3"/>
          <p:cNvSpPr>
            <a:spLocks noChangeArrowheads="1"/>
          </p:cNvSpPr>
          <p:nvPr/>
        </p:nvSpPr>
        <p:spPr bwMode="auto">
          <a:xfrm>
            <a:off x="277814" y="854075"/>
            <a:ext cx="8307836" cy="107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3200" dirty="0" smtClean="0"/>
              <a:t>Юридическое лицо может быть включено в реестр УЭО с выдачей:</a:t>
            </a:r>
            <a:endParaRPr lang="ru-RU" sz="3200" dirty="0"/>
          </a:p>
        </p:txBody>
      </p:sp>
      <p:sp>
        <p:nvSpPr>
          <p:cNvPr id="6" name="Rectangle 4"/>
          <p:cNvSpPr>
            <a:spLocks noChangeArrowheads="1"/>
          </p:cNvSpPr>
          <p:nvPr/>
        </p:nvSpPr>
        <p:spPr bwMode="auto">
          <a:xfrm>
            <a:off x="436970" y="2048256"/>
            <a:ext cx="8463961" cy="3688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spcAft>
                <a:spcPct val="75000"/>
              </a:spcAft>
              <a:buFont typeface="Arial" panose="020B0604020202020204" pitchFamily="34" charset="0"/>
              <a:buChar char="•"/>
            </a:pPr>
            <a:r>
              <a:rPr lang="ru-RU" sz="2400" dirty="0" smtClean="0"/>
              <a:t>свидетельства первого типа</a:t>
            </a:r>
          </a:p>
          <a:p>
            <a:pPr marL="342900" indent="-342900">
              <a:spcBef>
                <a:spcPct val="20000"/>
              </a:spcBef>
              <a:spcAft>
                <a:spcPct val="75000"/>
              </a:spcAft>
              <a:buFont typeface="Arial" panose="020B0604020202020204" pitchFamily="34" charset="0"/>
              <a:buChar char="•"/>
            </a:pPr>
            <a:r>
              <a:rPr lang="ru-RU" sz="2400" dirty="0" smtClean="0"/>
              <a:t>свидетельства второго типа</a:t>
            </a:r>
          </a:p>
          <a:p>
            <a:pPr marL="342900" indent="-342900">
              <a:spcBef>
                <a:spcPct val="20000"/>
              </a:spcBef>
              <a:spcAft>
                <a:spcPct val="75000"/>
              </a:spcAft>
              <a:buFont typeface="Arial" panose="020B0604020202020204" pitchFamily="34" charset="0"/>
              <a:buChar char="•"/>
            </a:pPr>
            <a:r>
              <a:rPr lang="ru-RU" sz="2400" dirty="0" smtClean="0"/>
              <a:t>свидетельств первого и второго типов одновременно</a:t>
            </a:r>
          </a:p>
          <a:p>
            <a:pPr marL="342900" indent="-342900">
              <a:spcBef>
                <a:spcPct val="20000"/>
              </a:spcBef>
              <a:spcAft>
                <a:spcPct val="75000"/>
              </a:spcAft>
              <a:buFont typeface="Arial" panose="020B0604020202020204" pitchFamily="34" charset="0"/>
              <a:buChar char="•"/>
            </a:pPr>
            <a:r>
              <a:rPr lang="ru-RU" sz="2400" dirty="0" smtClean="0"/>
              <a:t>свидетельства третьего типа.</a:t>
            </a:r>
            <a:endParaRPr lang="ru-RU" sz="24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Top)">
                                      <p:cBhvr>
                                        <p:cTn id="7" dur="500"/>
                                        <p:tgtEl>
                                          <p:spTgt spid="6">
                                            <p:txEl>
                                              <p:pRg st="0" end="0"/>
                                            </p:txEl>
                                          </p:spTgt>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slide(fromTop)">
                                      <p:cBhvr>
                                        <p:cTn id="11" dur="500"/>
                                        <p:tgtEl>
                                          <p:spTgt spid="6">
                                            <p:txEl>
                                              <p:pRg st="1" end="1"/>
                                            </p:txEl>
                                          </p:spTgt>
                                        </p:tgtEl>
                                      </p:cBhvr>
                                    </p:animEffect>
                                  </p:childTnLst>
                                </p:cTn>
                              </p:par>
                            </p:childTnLst>
                          </p:cTn>
                        </p:par>
                        <p:par>
                          <p:cTn id="12" fill="hold">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slide(fromTop)">
                                      <p:cBhvr>
                                        <p:cTn id="15" dur="500"/>
                                        <p:tgtEl>
                                          <p:spTgt spid="6">
                                            <p:txEl>
                                              <p:pRg st="2" end="2"/>
                                            </p:txEl>
                                          </p:spTgt>
                                        </p:tgtEl>
                                      </p:cBhvr>
                                    </p:animEffect>
                                  </p:childTnLst>
                                </p:cTn>
                              </p:par>
                            </p:childTnLst>
                          </p:cTn>
                        </p:par>
                        <p:par>
                          <p:cTn id="16" fill="hold">
                            <p:stCondLst>
                              <p:cond delay="1500"/>
                            </p:stCondLst>
                            <p:childTnLst>
                              <p:par>
                                <p:cTn id="17" presetID="12" presetClass="entr" presetSubtype="1"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slide(fromTop)">
                                      <p:cBhvr>
                                        <p:cTn id="19"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298879" y="1620553"/>
            <a:ext cx="8593742" cy="2760756"/>
          </a:xfrm>
        </p:spPr>
        <p:txBody>
          <a:bodyPr wrap="square" anchor="ctr">
            <a:spAutoFit/>
          </a:bodyPr>
          <a:lstStyle/>
          <a:p>
            <a:r>
              <a:rPr lang="ru-RU" sz="4000" dirty="0" smtClean="0"/>
              <a:t>Условия и порядок</a:t>
            </a:r>
            <a:r>
              <a:rPr lang="en-US" sz="4000" dirty="0" smtClean="0"/>
              <a:t/>
            </a:r>
            <a:br>
              <a:rPr lang="en-US" sz="4000" dirty="0" smtClean="0"/>
            </a:br>
            <a:r>
              <a:rPr lang="ru-RU" sz="4800" dirty="0" smtClean="0"/>
              <a:t>включения</a:t>
            </a:r>
            <a:r>
              <a:rPr lang="ru-RU" sz="2400" dirty="0" smtClean="0"/>
              <a:t> </a:t>
            </a:r>
            <a:r>
              <a:rPr lang="en-US" sz="3200" dirty="0" smtClean="0"/>
              <a:t/>
            </a:r>
            <a:br>
              <a:rPr lang="en-US" sz="3200" dirty="0" smtClean="0"/>
            </a:br>
            <a:r>
              <a:rPr lang="ru-RU" sz="3200" dirty="0" smtClean="0"/>
              <a:t>в </a:t>
            </a:r>
            <a:r>
              <a:rPr lang="ru-RU" sz="3200" dirty="0"/>
              <a:t>реестр УЭО </a:t>
            </a:r>
            <a:r>
              <a:rPr lang="ru-RU" sz="3200" dirty="0" smtClean="0"/>
              <a:t/>
            </a:r>
            <a:br>
              <a:rPr lang="ru-RU" sz="3200" dirty="0" smtClean="0"/>
            </a:br>
            <a:r>
              <a:rPr lang="ru-RU" sz="2400" dirty="0" smtClean="0"/>
              <a:t>по </a:t>
            </a:r>
            <a:r>
              <a:rPr lang="ru-RU" sz="3200" dirty="0"/>
              <a:t>ТК </a:t>
            </a:r>
            <a:r>
              <a:rPr lang="ru-RU" sz="3200" dirty="0" smtClean="0"/>
              <a:t>ЕАЭС</a:t>
            </a:r>
            <a:r>
              <a:rPr lang="en-US" sz="3200" dirty="0" smtClean="0">
                <a:cs typeface="Tahoma" pitchFamily="34" charset="0"/>
              </a:rPr>
              <a:t> </a:t>
            </a:r>
            <a:r>
              <a:rPr lang="ru-RU" sz="3200" dirty="0" smtClean="0">
                <a:cs typeface="Tahoma" pitchFamily="34" charset="0"/>
              </a:rPr>
              <a:t/>
            </a:r>
            <a:br>
              <a:rPr lang="ru-RU" sz="3200" dirty="0" smtClean="0">
                <a:cs typeface="Tahoma" pitchFamily="34" charset="0"/>
              </a:rPr>
            </a:br>
            <a:r>
              <a:rPr lang="ru-RU" sz="2000" dirty="0" smtClean="0">
                <a:cs typeface="Tahoma" pitchFamily="34" charset="0"/>
              </a:rPr>
              <a:t/>
            </a:r>
            <a:br>
              <a:rPr lang="ru-RU" sz="2000" dirty="0" smtClean="0">
                <a:cs typeface="Tahoma" pitchFamily="34" charset="0"/>
              </a:rPr>
            </a:br>
            <a:r>
              <a:rPr lang="ru-RU" sz="2800" dirty="0" smtClean="0">
                <a:cs typeface="Tahoma" pitchFamily="34" charset="0"/>
              </a:rPr>
              <a:t>Особенности для действующих УЭО</a:t>
            </a:r>
            <a:endParaRPr lang="ru-RU" sz="3200" dirty="0" smtClean="0">
              <a:cs typeface="Tahoma" pitchFamily="34" charset="0"/>
            </a:endParaRPr>
          </a:p>
        </p:txBody>
      </p:sp>
      <p:sp>
        <p:nvSpPr>
          <p:cNvPr id="2" name="TextBox 1"/>
          <p:cNvSpPr txBox="1"/>
          <p:nvPr/>
        </p:nvSpPr>
        <p:spPr>
          <a:xfrm>
            <a:off x="380326" y="5435585"/>
            <a:ext cx="8621170" cy="1138773"/>
          </a:xfrm>
          <a:prstGeom prst="rect">
            <a:avLst/>
          </a:prstGeom>
          <a:noFill/>
        </p:spPr>
        <p:txBody>
          <a:bodyPr wrap="square" rtlCol="0">
            <a:spAutoFit/>
          </a:bodyPr>
          <a:lstStyle/>
          <a:p>
            <a:r>
              <a:rPr lang="en-US" sz="2400" dirty="0" smtClean="0">
                <a:solidFill>
                  <a:schemeClr val="bg1"/>
                </a:solidFill>
              </a:rPr>
              <a:t>		</a:t>
            </a:r>
            <a:r>
              <a:rPr lang="ru-RU" sz="2400" dirty="0" smtClean="0">
                <a:solidFill>
                  <a:schemeClr val="bg1"/>
                </a:solidFill>
              </a:rPr>
              <a:t>ХАЛЫН ЮРИЙ ГЕННАДЬЕВИЧ, </a:t>
            </a:r>
          </a:p>
          <a:p>
            <a:r>
              <a:rPr lang="en-US" sz="2400" dirty="0">
                <a:solidFill>
                  <a:schemeClr val="bg1"/>
                </a:solidFill>
              </a:rPr>
              <a:t>	</a:t>
            </a:r>
            <a:r>
              <a:rPr lang="en-US" sz="2400" dirty="0" smtClean="0">
                <a:solidFill>
                  <a:schemeClr val="bg1"/>
                </a:solidFill>
              </a:rPr>
              <a:t>	</a:t>
            </a:r>
            <a:r>
              <a:rPr lang="ru-RU" dirty="0" smtClean="0">
                <a:solidFill>
                  <a:schemeClr val="bg1"/>
                </a:solidFill>
              </a:rPr>
              <a:t>член </a:t>
            </a:r>
            <a:r>
              <a:rPr lang="ru-RU" dirty="0">
                <a:solidFill>
                  <a:schemeClr val="bg1"/>
                </a:solidFill>
              </a:rPr>
              <a:t>Рабочей группы </a:t>
            </a:r>
            <a:r>
              <a:rPr lang="ru-RU" dirty="0" smtClean="0">
                <a:solidFill>
                  <a:schemeClr val="bg1"/>
                </a:solidFill>
              </a:rPr>
              <a:t>ЕЭК по </a:t>
            </a:r>
            <a:r>
              <a:rPr lang="ru-RU" dirty="0">
                <a:solidFill>
                  <a:schemeClr val="bg1"/>
                </a:solidFill>
              </a:rPr>
              <a:t>развитию института </a:t>
            </a:r>
            <a:r>
              <a:rPr lang="ru-RU" dirty="0" smtClean="0">
                <a:solidFill>
                  <a:schemeClr val="bg1"/>
                </a:solidFill>
              </a:rPr>
              <a:t>УЭО,</a:t>
            </a:r>
          </a:p>
          <a:p>
            <a:r>
              <a:rPr lang="en-US" dirty="0">
                <a:solidFill>
                  <a:schemeClr val="bg1"/>
                </a:solidFill>
              </a:rPr>
              <a:t>	</a:t>
            </a:r>
            <a:r>
              <a:rPr lang="en-US" dirty="0" smtClean="0">
                <a:solidFill>
                  <a:schemeClr val="bg1"/>
                </a:solidFill>
              </a:rPr>
              <a:t>	</a:t>
            </a:r>
            <a:r>
              <a:rPr lang="ru-RU" dirty="0" smtClean="0">
                <a:solidFill>
                  <a:schemeClr val="bg1"/>
                </a:solidFill>
              </a:rPr>
              <a:t>управляющий ООО «АЛМАЗ».</a:t>
            </a:r>
            <a:r>
              <a:rPr lang="ru-RU" sz="2000" dirty="0" smtClean="0"/>
              <a:t> </a:t>
            </a:r>
            <a:endParaRPr lang="ru-RU" sz="2000" dirty="0"/>
          </a:p>
        </p:txBody>
      </p:sp>
      <p:cxnSp>
        <p:nvCxnSpPr>
          <p:cNvPr id="4" name="Прямая соединительная линия 3"/>
          <p:cNvCxnSpPr/>
          <p:nvPr/>
        </p:nvCxnSpPr>
        <p:spPr>
          <a:xfrm>
            <a:off x="510639" y="5177642"/>
            <a:ext cx="8170223" cy="0"/>
          </a:xfrm>
          <a:prstGeom prst="line">
            <a:avLst/>
          </a:prstGeom>
          <a:ln w="38100">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39272" y="460571"/>
            <a:ext cx="7938286" cy="615553"/>
          </a:xfrm>
          <a:prstGeom prst="rect">
            <a:avLst/>
          </a:prstGeom>
          <a:solidFill>
            <a:schemeClr val="accent1">
              <a:lumMod val="20000"/>
              <a:lumOff val="80000"/>
            </a:schemeClr>
          </a:solidFill>
        </p:spPr>
        <p:txBody>
          <a:bodyPr wrap="square" lIns="1836000" rtlCol="0">
            <a:spAutoFit/>
          </a:bodyPr>
          <a:lstStyle/>
          <a:p>
            <a:r>
              <a:rPr lang="ru-RU" sz="1700" dirty="0" smtClean="0">
                <a:solidFill>
                  <a:schemeClr val="bg1">
                    <a:lumMod val="65000"/>
                  </a:schemeClr>
                </a:solidFill>
              </a:rPr>
              <a:t>ТРЕТИЙ ВСЕРОССИЙСКИЙ ФОРУМ</a:t>
            </a:r>
          </a:p>
          <a:p>
            <a:r>
              <a:rPr lang="ru-RU" sz="1700" dirty="0" smtClean="0">
                <a:solidFill>
                  <a:schemeClr val="bg1">
                    <a:lumMod val="65000"/>
                  </a:schemeClr>
                </a:solidFill>
              </a:rPr>
              <a:t>УПОЛНОМОЧЕННЫХ ЭКОНОМИЧЕСКИХ ОПЕРАТОРОВ</a:t>
            </a:r>
            <a:endParaRPr lang="ru-RU" sz="1700" dirty="0">
              <a:solidFill>
                <a:schemeClr val="bg1">
                  <a:lumMod val="65000"/>
                </a:schemeClr>
              </a:solidFill>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454" y="516361"/>
            <a:ext cx="1441832" cy="502381"/>
          </a:xfrm>
          <a:prstGeom prst="rect">
            <a:avLst/>
          </a:prstGeom>
        </p:spPr>
      </p:pic>
    </p:spTree>
    <p:extLst>
      <p:ext uri="{BB962C8B-B14F-4D97-AF65-F5344CB8AC3E}">
        <p14:creationId xmlns:p14="http://schemas.microsoft.com/office/powerpoint/2010/main" val="2550533624"/>
      </p:ext>
    </p:extLst>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9" name="Rectangle 3"/>
          <p:cNvSpPr>
            <a:spLocks noChangeArrowheads="1"/>
          </p:cNvSpPr>
          <p:nvPr/>
        </p:nvSpPr>
        <p:spPr bwMode="auto">
          <a:xfrm>
            <a:off x="277814" y="141976"/>
            <a:ext cx="8623117" cy="545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800" dirty="0"/>
              <a:t>Специальные </a:t>
            </a:r>
            <a:r>
              <a:rPr lang="ru-RU" sz="2800" dirty="0" smtClean="0"/>
              <a:t>упрощения, предоставляемые УЭО:</a:t>
            </a:r>
            <a:endParaRPr lang="ru-RU" sz="2800" dirty="0"/>
          </a:p>
        </p:txBody>
      </p:sp>
      <p:sp>
        <p:nvSpPr>
          <p:cNvPr id="11" name="Скругленный прямоугольник 10"/>
          <p:cNvSpPr/>
          <p:nvPr/>
        </p:nvSpPr>
        <p:spPr>
          <a:xfrm>
            <a:off x="368207" y="825388"/>
            <a:ext cx="5195561" cy="5445939"/>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кругленный прямоугольник 12"/>
          <p:cNvSpPr/>
          <p:nvPr/>
        </p:nvSpPr>
        <p:spPr>
          <a:xfrm>
            <a:off x="3605186" y="825388"/>
            <a:ext cx="5109937" cy="5445939"/>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кругленный прямоугольник 11"/>
          <p:cNvSpPr/>
          <p:nvPr/>
        </p:nvSpPr>
        <p:spPr>
          <a:xfrm>
            <a:off x="3605187" y="1422466"/>
            <a:ext cx="1958581" cy="425178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just"/>
            <a:r>
              <a:rPr lang="ru-RU" sz="1000" dirty="0" smtClean="0">
                <a:solidFill>
                  <a:schemeClr val="tx1"/>
                </a:solidFill>
                <a:latin typeface="Calibri" panose="020F0502020204030204" pitchFamily="34" charset="0"/>
                <a:cs typeface="Calibri" panose="020F0502020204030204" pitchFamily="34" charset="0"/>
              </a:rPr>
              <a:t>1. Выпуск </a:t>
            </a:r>
            <a:r>
              <a:rPr lang="ru-RU" sz="1000" dirty="0">
                <a:solidFill>
                  <a:schemeClr val="tx1"/>
                </a:solidFill>
                <a:latin typeface="Calibri" panose="020F0502020204030204" pitchFamily="34" charset="0"/>
                <a:cs typeface="Calibri" panose="020F0502020204030204" pitchFamily="34" charset="0"/>
              </a:rPr>
              <a:t>товаров до подачи декларации на товары в соответствии со статьями 120 и 441 настоящего </a:t>
            </a:r>
            <a:r>
              <a:rPr lang="ru-RU" sz="1000" dirty="0" smtClean="0">
                <a:solidFill>
                  <a:schemeClr val="tx1"/>
                </a:solidFill>
                <a:latin typeface="Calibri" panose="020F0502020204030204" pitchFamily="34" charset="0"/>
                <a:cs typeface="Calibri" panose="020F0502020204030204" pitchFamily="34" charset="0"/>
              </a:rPr>
              <a:t>Кодекса.</a:t>
            </a:r>
            <a:endParaRPr lang="ru-RU" sz="1000" dirty="0">
              <a:solidFill>
                <a:schemeClr val="tx1"/>
              </a:solidFill>
              <a:latin typeface="Calibri" panose="020F0502020204030204" pitchFamily="34" charset="0"/>
              <a:cs typeface="Calibri" panose="020F0502020204030204" pitchFamily="34" charset="0"/>
            </a:endParaRPr>
          </a:p>
          <a:p>
            <a:pPr algn="just"/>
            <a:r>
              <a:rPr lang="en-US" sz="1000" dirty="0" smtClean="0">
                <a:solidFill>
                  <a:schemeClr val="tx1"/>
                </a:solidFill>
                <a:latin typeface="Calibri" panose="020F0502020204030204" pitchFamily="34" charset="0"/>
                <a:cs typeface="Calibri" panose="020F0502020204030204" pitchFamily="34" charset="0"/>
              </a:rPr>
              <a:t>2</a:t>
            </a:r>
            <a:r>
              <a:rPr lang="ru-RU" sz="1000" dirty="0" smtClean="0">
                <a:solidFill>
                  <a:schemeClr val="tx1"/>
                </a:solidFill>
                <a:latin typeface="Calibri" panose="020F0502020204030204" pitchFamily="34" charset="0"/>
                <a:cs typeface="Calibri" panose="020F0502020204030204" pitchFamily="34" charset="0"/>
              </a:rPr>
              <a:t>. Проведение </a:t>
            </a:r>
            <a:r>
              <a:rPr lang="ru-RU" sz="1000" dirty="0">
                <a:solidFill>
                  <a:schemeClr val="tx1"/>
                </a:solidFill>
                <a:latin typeface="Calibri" panose="020F0502020204030204" pitchFamily="34" charset="0"/>
                <a:cs typeface="Calibri" panose="020F0502020204030204" pitchFamily="34" charset="0"/>
              </a:rPr>
              <a:t>таможенного контроля в случае его назначения в форме таможенного осмотра или таможенного досмотра в первоочередном </a:t>
            </a:r>
            <a:r>
              <a:rPr lang="ru-RU" sz="1000" dirty="0" smtClean="0">
                <a:solidFill>
                  <a:schemeClr val="tx1"/>
                </a:solidFill>
                <a:latin typeface="Calibri" panose="020F0502020204030204" pitchFamily="34" charset="0"/>
                <a:cs typeface="Calibri" panose="020F0502020204030204" pitchFamily="34" charset="0"/>
              </a:rPr>
              <a:t>порядке.</a:t>
            </a:r>
          </a:p>
          <a:p>
            <a:pPr algn="just"/>
            <a:r>
              <a:rPr lang="ru-RU" sz="1000" dirty="0">
                <a:solidFill>
                  <a:schemeClr val="tx1"/>
                </a:solidFill>
                <a:latin typeface="Calibri" panose="020F0502020204030204" pitchFamily="34" charset="0"/>
                <a:cs typeface="Calibri" panose="020F0502020204030204" pitchFamily="34" charset="0"/>
              </a:rPr>
              <a:t>3. </a:t>
            </a:r>
            <a:r>
              <a:rPr lang="ru-RU" sz="1000" dirty="0" err="1">
                <a:solidFill>
                  <a:schemeClr val="tx1"/>
                </a:solidFill>
                <a:latin typeface="Calibri" panose="020F0502020204030204" pitchFamily="34" charset="0"/>
                <a:cs typeface="Calibri" panose="020F0502020204030204" pitchFamily="34" charset="0"/>
              </a:rPr>
              <a:t>Непредоставление</a:t>
            </a:r>
            <a:r>
              <a:rPr lang="ru-RU" sz="1000" dirty="0">
                <a:solidFill>
                  <a:schemeClr val="tx1"/>
                </a:solidFill>
                <a:latin typeface="Calibri" panose="020F0502020204030204" pitchFamily="34" charset="0"/>
                <a:cs typeface="Calibri" panose="020F0502020204030204" pitchFamily="34" charset="0"/>
              </a:rPr>
              <a:t> обеспечения исполнения обязанности по уплате таможенных пошлин, налогов, специальных, антидемпинговых, компенсационных пошлин при выпуске товаров, декларантом которых выступает УЭО, с особенностями, предусмотренными статьями 121 и 122 Кодекса ЕАЭС</a:t>
            </a:r>
            <a:r>
              <a:rPr lang="ru-RU" sz="1000" dirty="0" smtClean="0">
                <a:solidFill>
                  <a:schemeClr val="tx1"/>
                </a:solidFill>
                <a:latin typeface="Calibri" panose="020F0502020204030204" pitchFamily="34" charset="0"/>
                <a:cs typeface="Calibri" panose="020F0502020204030204" pitchFamily="34" charset="0"/>
              </a:rPr>
              <a:t>.</a:t>
            </a:r>
            <a:endParaRPr lang="ru-RU" sz="1000" dirty="0">
              <a:solidFill>
                <a:schemeClr val="tx1"/>
              </a:solidFill>
              <a:latin typeface="Calibri" panose="020F0502020204030204" pitchFamily="34" charset="0"/>
              <a:cs typeface="Calibri" panose="020F0502020204030204" pitchFamily="34" charset="0"/>
            </a:endParaRPr>
          </a:p>
        </p:txBody>
      </p:sp>
      <p:sp>
        <p:nvSpPr>
          <p:cNvPr id="16" name="Скругленный прямоугольник 15"/>
          <p:cNvSpPr/>
          <p:nvPr/>
        </p:nvSpPr>
        <p:spPr>
          <a:xfrm>
            <a:off x="406646" y="1276335"/>
            <a:ext cx="3073611" cy="4600575"/>
          </a:xfrm>
          <a:prstGeom prst="roundRect">
            <a:avLst>
              <a:gd name="adj" fmla="val 177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just"/>
            <a:r>
              <a:rPr lang="ru-RU" sz="800" dirty="0" smtClean="0">
                <a:solidFill>
                  <a:schemeClr val="tx1"/>
                </a:solidFill>
                <a:latin typeface="Calibri" panose="020F0502020204030204" pitchFamily="34" charset="0"/>
                <a:cs typeface="Calibri" panose="020F0502020204030204" pitchFamily="34" charset="0"/>
              </a:rPr>
              <a:t>4. Совершение </a:t>
            </a:r>
            <a:r>
              <a:rPr lang="ru-RU" sz="800" dirty="0">
                <a:solidFill>
                  <a:schemeClr val="tx1"/>
                </a:solidFill>
                <a:latin typeface="Calibri" panose="020F0502020204030204" pitchFamily="34" charset="0"/>
                <a:cs typeface="Calibri" panose="020F0502020204030204" pitchFamily="34" charset="0"/>
              </a:rPr>
              <a:t>таможенных операций, связанных с прибытием товаров на таможенную территорию Союза, убытием товаров с таможенной территории Союза, таможенным декларированием и выпуском товаров в первоочередном </a:t>
            </a:r>
            <a:r>
              <a:rPr lang="ru-RU" sz="800" dirty="0" smtClean="0">
                <a:solidFill>
                  <a:schemeClr val="tx1"/>
                </a:solidFill>
                <a:latin typeface="Calibri" panose="020F0502020204030204" pitchFamily="34" charset="0"/>
                <a:cs typeface="Calibri" panose="020F0502020204030204" pitchFamily="34" charset="0"/>
              </a:rPr>
              <a:t>порядке.</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5. </a:t>
            </a:r>
            <a:r>
              <a:rPr lang="ru-RU" sz="800" dirty="0" err="1" smtClean="0">
                <a:solidFill>
                  <a:schemeClr val="tx1"/>
                </a:solidFill>
                <a:latin typeface="Calibri" panose="020F0502020204030204" pitchFamily="34" charset="0"/>
                <a:cs typeface="Calibri" panose="020F0502020204030204" pitchFamily="34" charset="0"/>
              </a:rPr>
              <a:t>Непредоставление</a:t>
            </a:r>
            <a:r>
              <a:rPr lang="ru-RU" sz="800" dirty="0" smtClean="0">
                <a:solidFill>
                  <a:schemeClr val="tx1"/>
                </a:solidFill>
                <a:latin typeface="Calibri" panose="020F0502020204030204" pitchFamily="34" charset="0"/>
                <a:cs typeface="Calibri" panose="020F0502020204030204" pitchFamily="34" charset="0"/>
              </a:rPr>
              <a:t> </a:t>
            </a:r>
            <a:r>
              <a:rPr lang="ru-RU" sz="800" dirty="0">
                <a:solidFill>
                  <a:schemeClr val="tx1"/>
                </a:solidFill>
                <a:latin typeface="Calibri" panose="020F0502020204030204" pitchFamily="34" charset="0"/>
                <a:cs typeface="Calibri" panose="020F0502020204030204" pitchFamily="34" charset="0"/>
              </a:rPr>
              <a:t>при помещении под таможенную процедуру таможенного транзита товаров, декларантом которых выступает </a:t>
            </a:r>
            <a:r>
              <a:rPr lang="ru-RU" sz="800" dirty="0" smtClean="0">
                <a:solidFill>
                  <a:schemeClr val="tx1"/>
                </a:solidFill>
                <a:latin typeface="Calibri" panose="020F0502020204030204" pitchFamily="34" charset="0"/>
                <a:cs typeface="Calibri" panose="020F0502020204030204" pitchFamily="34" charset="0"/>
              </a:rPr>
              <a:t>УЭО, </a:t>
            </a:r>
            <a:r>
              <a:rPr lang="ru-RU" sz="800" dirty="0">
                <a:solidFill>
                  <a:schemeClr val="tx1"/>
                </a:solidFill>
                <a:latin typeface="Calibri" panose="020F0502020204030204" pitchFamily="34" charset="0"/>
                <a:cs typeface="Calibri" panose="020F0502020204030204" pitchFamily="34" charset="0"/>
              </a:rPr>
              <a:t>обеспечения исполнения обязанности по уплате таможенных пошлин, налогов, специальных, антидемпинговых, компенсационных пошлин в случаях, когда предоставление такого обеспечения установлено в соответствии со статьей 143 </a:t>
            </a:r>
            <a:r>
              <a:rPr lang="ru-RU" sz="800" dirty="0" smtClean="0">
                <a:solidFill>
                  <a:schemeClr val="tx1"/>
                </a:solidFill>
                <a:latin typeface="Calibri" panose="020F0502020204030204" pitchFamily="34" charset="0"/>
                <a:cs typeface="Calibri" panose="020F0502020204030204" pitchFamily="34" charset="0"/>
              </a:rPr>
              <a:t>Кодекса ЕАЭС.</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6. Признание </a:t>
            </a:r>
            <a:r>
              <a:rPr lang="ru-RU" sz="800" dirty="0">
                <a:solidFill>
                  <a:schemeClr val="tx1"/>
                </a:solidFill>
                <a:latin typeface="Calibri" panose="020F0502020204030204" pitchFamily="34" charset="0"/>
                <a:cs typeface="Calibri" panose="020F0502020204030204" pitchFamily="34" charset="0"/>
              </a:rPr>
              <a:t>таможенными органами в качестве средств идентификации пломб, наложенных </a:t>
            </a:r>
            <a:r>
              <a:rPr lang="ru-RU" sz="800" dirty="0" smtClean="0">
                <a:solidFill>
                  <a:schemeClr val="tx1"/>
                </a:solidFill>
                <a:latin typeface="Calibri" panose="020F0502020204030204" pitchFamily="34" charset="0"/>
                <a:cs typeface="Calibri" panose="020F0502020204030204" pitchFamily="34" charset="0"/>
              </a:rPr>
              <a:t>УЭО </a:t>
            </a:r>
            <a:r>
              <a:rPr lang="ru-RU" sz="800" dirty="0">
                <a:solidFill>
                  <a:schemeClr val="tx1"/>
                </a:solidFill>
                <a:latin typeface="Calibri" panose="020F0502020204030204" pitchFamily="34" charset="0"/>
                <a:cs typeface="Calibri" panose="020F0502020204030204" pitchFamily="34" charset="0"/>
              </a:rPr>
              <a:t>на грузовые помещения (отсеки) транспортных средств или их части. Требования к таким пломбам определяются </a:t>
            </a:r>
            <a:r>
              <a:rPr lang="ru-RU" sz="800" dirty="0" smtClean="0">
                <a:solidFill>
                  <a:schemeClr val="tx1"/>
                </a:solidFill>
                <a:latin typeface="Calibri" panose="020F0502020204030204" pitchFamily="34" charset="0"/>
                <a:cs typeface="Calibri" panose="020F0502020204030204" pitchFamily="34" charset="0"/>
              </a:rPr>
              <a:t>Комиссией.</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7. </a:t>
            </a:r>
            <a:r>
              <a:rPr lang="ru-RU" sz="800" dirty="0" err="1" smtClean="0">
                <a:solidFill>
                  <a:schemeClr val="tx1"/>
                </a:solidFill>
                <a:latin typeface="Calibri" panose="020F0502020204030204" pitchFamily="34" charset="0"/>
                <a:cs typeface="Calibri" panose="020F0502020204030204" pitchFamily="34" charset="0"/>
              </a:rPr>
              <a:t>Неустановление</a:t>
            </a:r>
            <a:r>
              <a:rPr lang="ru-RU" sz="800" dirty="0" smtClean="0">
                <a:solidFill>
                  <a:schemeClr val="tx1"/>
                </a:solidFill>
                <a:latin typeface="Calibri" panose="020F0502020204030204" pitchFamily="34" charset="0"/>
                <a:cs typeface="Calibri" panose="020F0502020204030204" pitchFamily="34" charset="0"/>
              </a:rPr>
              <a:t> </a:t>
            </a:r>
            <a:r>
              <a:rPr lang="ru-RU" sz="800" dirty="0">
                <a:solidFill>
                  <a:schemeClr val="tx1"/>
                </a:solidFill>
                <a:latin typeface="Calibri" panose="020F0502020204030204" pitchFamily="34" charset="0"/>
                <a:cs typeface="Calibri" panose="020F0502020204030204" pitchFamily="34" charset="0"/>
              </a:rPr>
              <a:t>маршрута перевозки товаров в отношении товаров, перевозимых </a:t>
            </a:r>
            <a:r>
              <a:rPr lang="ru-RU" sz="800" dirty="0" smtClean="0">
                <a:solidFill>
                  <a:schemeClr val="tx1"/>
                </a:solidFill>
                <a:latin typeface="Calibri" panose="020F0502020204030204" pitchFamily="34" charset="0"/>
                <a:cs typeface="Calibri" panose="020F0502020204030204" pitchFamily="34" charset="0"/>
              </a:rPr>
              <a:t>УЭО.</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8. Приоритетное </a:t>
            </a:r>
            <a:r>
              <a:rPr lang="ru-RU" sz="800" dirty="0">
                <a:solidFill>
                  <a:schemeClr val="tx1"/>
                </a:solidFill>
                <a:latin typeface="Calibri" panose="020F0502020204030204" pitchFamily="34" charset="0"/>
                <a:cs typeface="Calibri" panose="020F0502020204030204" pitchFamily="34" charset="0"/>
              </a:rPr>
              <a:t>участие в проводимых таможенными органами пилотных проектах и экспериментах, направленных на сокращение времени и оптимизацию порядка совершения таможенных </a:t>
            </a:r>
            <a:r>
              <a:rPr lang="ru-RU" sz="800" dirty="0" smtClean="0">
                <a:solidFill>
                  <a:schemeClr val="tx1"/>
                </a:solidFill>
                <a:latin typeface="Calibri" panose="020F0502020204030204" pitchFamily="34" charset="0"/>
                <a:cs typeface="Calibri" panose="020F0502020204030204" pitchFamily="34" charset="0"/>
              </a:rPr>
              <a:t>операций.</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9. Осуществление </a:t>
            </a:r>
            <a:r>
              <a:rPr lang="ru-RU" sz="800" dirty="0">
                <a:solidFill>
                  <a:schemeClr val="tx1"/>
                </a:solidFill>
                <a:latin typeface="Calibri" panose="020F0502020204030204" pitchFamily="34" charset="0"/>
                <a:cs typeface="Calibri" panose="020F0502020204030204" pitchFamily="34" charset="0"/>
              </a:rPr>
              <a:t>перевозчиком, являющимся </a:t>
            </a:r>
            <a:r>
              <a:rPr lang="ru-RU" sz="800" dirty="0" smtClean="0">
                <a:solidFill>
                  <a:schemeClr val="tx1"/>
                </a:solidFill>
                <a:latin typeface="Calibri" panose="020F0502020204030204" pitchFamily="34" charset="0"/>
                <a:cs typeface="Calibri" panose="020F0502020204030204" pitchFamily="34" charset="0"/>
              </a:rPr>
              <a:t>УЭО, </a:t>
            </a:r>
            <a:r>
              <a:rPr lang="ru-RU" sz="800" dirty="0">
                <a:solidFill>
                  <a:schemeClr val="tx1"/>
                </a:solidFill>
                <a:latin typeface="Calibri" panose="020F0502020204030204" pitchFamily="34" charset="0"/>
                <a:cs typeface="Calibri" panose="020F0502020204030204" pitchFamily="34" charset="0"/>
              </a:rPr>
              <a:t>разгрузки, перегрузки (перевалки) и иных грузовых операций с товарами, находящимися под таможенным контролем и вывозимыми с таможенной территории Союза, за исключением товаров, перевозимых (транспортируемых) в соответствии с таможенной процедурой таможенного транзита, а также замены транспортных средств международной перевозки, перевозящих такие товары, другими транспортными средствами, в том числе с удалением наложенных пломб и печатей, без разрешения таможенного органа, в регионе деятельности которого осуществляется соответствующая операция, или без его уведомления.</a:t>
            </a:r>
          </a:p>
        </p:txBody>
      </p:sp>
      <p:sp>
        <p:nvSpPr>
          <p:cNvPr id="18" name="Скругленный прямоугольник 17"/>
          <p:cNvSpPr/>
          <p:nvPr/>
        </p:nvSpPr>
        <p:spPr>
          <a:xfrm>
            <a:off x="5688701" y="1291229"/>
            <a:ext cx="3026421" cy="481941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t">
            <a:spAutoFit/>
          </a:bodyPr>
          <a:lstStyle/>
          <a:p>
            <a:pPr algn="just"/>
            <a:r>
              <a:rPr lang="ru-RU" sz="800" dirty="0" smtClean="0">
                <a:solidFill>
                  <a:schemeClr val="tx1"/>
                </a:solidFill>
                <a:latin typeface="Calibri" panose="020F0502020204030204" pitchFamily="34" charset="0"/>
                <a:cs typeface="Calibri" panose="020F0502020204030204" pitchFamily="34" charset="0"/>
              </a:rPr>
              <a:t>4. Временное </a:t>
            </a:r>
            <a:r>
              <a:rPr lang="ru-RU" sz="800" dirty="0">
                <a:solidFill>
                  <a:schemeClr val="tx1"/>
                </a:solidFill>
                <a:latin typeface="Calibri" panose="020F0502020204030204" pitchFamily="34" charset="0"/>
                <a:cs typeface="Calibri" panose="020F0502020204030204" pitchFamily="34" charset="0"/>
              </a:rPr>
              <a:t>хранение в сооружениях, помещениях (частях помещений) и (или) на открытых площадках (частях открытых площадок) </a:t>
            </a:r>
            <a:r>
              <a:rPr lang="ru-RU" sz="800" dirty="0" smtClean="0">
                <a:solidFill>
                  <a:schemeClr val="tx1"/>
                </a:solidFill>
                <a:latin typeface="Calibri" panose="020F0502020204030204" pitchFamily="34" charset="0"/>
                <a:cs typeface="Calibri" panose="020F0502020204030204" pitchFamily="34" charset="0"/>
              </a:rPr>
              <a:t>УЭО товаров УЭО.</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5. Временное </a:t>
            </a:r>
            <a:r>
              <a:rPr lang="ru-RU" sz="800" dirty="0">
                <a:solidFill>
                  <a:schemeClr val="tx1"/>
                </a:solidFill>
                <a:latin typeface="Calibri" panose="020F0502020204030204" pitchFamily="34" charset="0"/>
                <a:cs typeface="Calibri" panose="020F0502020204030204" pitchFamily="34" charset="0"/>
              </a:rPr>
              <a:t>хранение в сооружениях, помещениях (частях помещений) и (или) на открытых площадках (частях открытых площадок) </a:t>
            </a:r>
            <a:r>
              <a:rPr lang="ru-RU" sz="800" dirty="0" smtClean="0">
                <a:solidFill>
                  <a:schemeClr val="tx1"/>
                </a:solidFill>
                <a:latin typeface="Calibri" panose="020F0502020204030204" pitchFamily="34" charset="0"/>
                <a:cs typeface="Calibri" panose="020F0502020204030204" pitchFamily="34" charset="0"/>
              </a:rPr>
              <a:t>УЭО лиц</a:t>
            </a:r>
            <a:r>
              <a:rPr lang="ru-RU" sz="800" dirty="0">
                <a:solidFill>
                  <a:schemeClr val="tx1"/>
                </a:solidFill>
                <a:latin typeface="Calibri" panose="020F0502020204030204" pitchFamily="34" charset="0"/>
                <a:cs typeface="Calibri" panose="020F0502020204030204" pitchFamily="34" charset="0"/>
              </a:rPr>
              <a:t>, </a:t>
            </a:r>
            <a:r>
              <a:rPr lang="ru-RU" sz="800" dirty="0" smtClean="0">
                <a:solidFill>
                  <a:schemeClr val="tx1"/>
                </a:solidFill>
                <a:latin typeface="Calibri" panose="020F0502020204030204" pitchFamily="34" charset="0"/>
                <a:cs typeface="Calibri" panose="020F0502020204030204" pitchFamily="34" charset="0"/>
              </a:rPr>
              <a:t>не </a:t>
            </a:r>
            <a:r>
              <a:rPr lang="ru-RU" sz="800" dirty="0">
                <a:solidFill>
                  <a:schemeClr val="tx1"/>
                </a:solidFill>
                <a:latin typeface="Calibri" panose="020F0502020204030204" pitchFamily="34" charset="0"/>
                <a:cs typeface="Calibri" panose="020F0502020204030204" pitchFamily="34" charset="0"/>
              </a:rPr>
              <a:t>являющихся </a:t>
            </a:r>
            <a:r>
              <a:rPr lang="ru-RU" sz="800" dirty="0" smtClean="0">
                <a:solidFill>
                  <a:schemeClr val="tx1"/>
                </a:solidFill>
                <a:latin typeface="Calibri" panose="020F0502020204030204" pitchFamily="34" charset="0"/>
                <a:cs typeface="Calibri" panose="020F0502020204030204" pitchFamily="34" charset="0"/>
              </a:rPr>
              <a:t>УЭО, </a:t>
            </a:r>
            <a:r>
              <a:rPr lang="ru-RU" sz="800" dirty="0">
                <a:solidFill>
                  <a:schemeClr val="tx1"/>
                </a:solidFill>
                <a:latin typeface="Calibri" panose="020F0502020204030204" pitchFamily="34" charset="0"/>
                <a:cs typeface="Calibri" panose="020F0502020204030204" pitchFamily="34" charset="0"/>
              </a:rPr>
              <a:t>если это предусмотрено законодательством </a:t>
            </a:r>
            <a:r>
              <a:rPr lang="ru-RU" sz="800" dirty="0" smtClean="0">
                <a:solidFill>
                  <a:schemeClr val="tx1"/>
                </a:solidFill>
                <a:latin typeface="Calibri" panose="020F0502020204030204" pitchFamily="34" charset="0"/>
                <a:cs typeface="Calibri" panose="020F0502020204030204" pitchFamily="34" charset="0"/>
              </a:rPr>
              <a:t>государств-членов.</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6. Доставка </a:t>
            </a:r>
            <a:r>
              <a:rPr lang="ru-RU" sz="800" dirty="0">
                <a:solidFill>
                  <a:schemeClr val="tx1"/>
                </a:solidFill>
                <a:latin typeface="Calibri" panose="020F0502020204030204" pitchFamily="34" charset="0"/>
                <a:cs typeface="Calibri" panose="020F0502020204030204" pitchFamily="34" charset="0"/>
              </a:rPr>
              <a:t>товаров в зону таможенного контроля, созданную в сооружениях, помещениях (частях помещений) и (или) на открытых площадках (частях открытых площадок) </a:t>
            </a:r>
            <a:r>
              <a:rPr lang="ru-RU" sz="800" dirty="0" smtClean="0">
                <a:solidFill>
                  <a:schemeClr val="tx1"/>
                </a:solidFill>
                <a:latin typeface="Calibri" panose="020F0502020204030204" pitchFamily="34" charset="0"/>
                <a:cs typeface="Calibri" panose="020F0502020204030204" pitchFamily="34" charset="0"/>
              </a:rPr>
              <a:t>УЭО, </a:t>
            </a:r>
            <a:r>
              <a:rPr lang="ru-RU" sz="800" dirty="0">
                <a:solidFill>
                  <a:schemeClr val="tx1"/>
                </a:solidFill>
                <a:latin typeface="Calibri" panose="020F0502020204030204" pitchFamily="34" charset="0"/>
                <a:cs typeface="Calibri" panose="020F0502020204030204" pitchFamily="34" charset="0"/>
              </a:rPr>
              <a:t>их размещение в такой зоне таможенного контроля, проведение таможенного контроля и совершение таможенных операций, связанных с завершением действия таможенной процедуры таможенного транзита, в таких сооружениях, помещениях (частях помещений) и (или) на открытых площадках (частях открытых площадок</a:t>
            </a:r>
            <a:r>
              <a:rPr lang="ru-RU" sz="800" dirty="0" smtClean="0">
                <a:solidFill>
                  <a:schemeClr val="tx1"/>
                </a:solidFill>
                <a:latin typeface="Calibri" panose="020F0502020204030204" pitchFamily="34" charset="0"/>
                <a:cs typeface="Calibri" panose="020F0502020204030204" pitchFamily="34" charset="0"/>
              </a:rPr>
              <a:t>).</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7. Проведение </a:t>
            </a:r>
            <a:r>
              <a:rPr lang="ru-RU" sz="800" dirty="0">
                <a:solidFill>
                  <a:schemeClr val="tx1"/>
                </a:solidFill>
                <a:latin typeface="Calibri" panose="020F0502020204030204" pitchFamily="34" charset="0"/>
                <a:cs typeface="Calibri" panose="020F0502020204030204" pitchFamily="34" charset="0"/>
              </a:rPr>
              <a:t>таможенного контроля в сооружениях, помещениях (частях помещений) и (или) на открытых площадках (частях открытых площадок) </a:t>
            </a:r>
            <a:r>
              <a:rPr lang="ru-RU" sz="800" dirty="0" smtClean="0">
                <a:solidFill>
                  <a:schemeClr val="tx1"/>
                </a:solidFill>
                <a:latin typeface="Calibri" panose="020F0502020204030204" pitchFamily="34" charset="0"/>
                <a:cs typeface="Calibri" panose="020F0502020204030204" pitchFamily="34" charset="0"/>
              </a:rPr>
              <a:t>УЭО.</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8. Совершение </a:t>
            </a:r>
            <a:r>
              <a:rPr lang="ru-RU" sz="800" dirty="0">
                <a:solidFill>
                  <a:schemeClr val="tx1"/>
                </a:solidFill>
                <a:latin typeface="Calibri" panose="020F0502020204030204" pitchFamily="34" charset="0"/>
                <a:cs typeface="Calibri" panose="020F0502020204030204" pitchFamily="34" charset="0"/>
              </a:rPr>
              <a:t>таможенных операций, связанных с таможенным декларированием и выпуском товаров, в таможенном органе, отличном от таможенного органа, в регионе деятельности которого находятся товары, если такие таможенные органы расположены на территории одного государства-члена. Законодательством государств-членов о таможенном регулировании может устанавливаться порядок совершения указанных таможенных операций при применении этого специального </a:t>
            </a:r>
            <a:r>
              <a:rPr lang="ru-RU" sz="800" dirty="0" smtClean="0">
                <a:solidFill>
                  <a:schemeClr val="tx1"/>
                </a:solidFill>
                <a:latin typeface="Calibri" panose="020F0502020204030204" pitchFamily="34" charset="0"/>
                <a:cs typeface="Calibri" panose="020F0502020204030204" pitchFamily="34" charset="0"/>
              </a:rPr>
              <a:t>упрощения.</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9. Применение УЭО средств </a:t>
            </a:r>
            <a:r>
              <a:rPr lang="ru-RU" sz="800" dirty="0">
                <a:solidFill>
                  <a:schemeClr val="tx1"/>
                </a:solidFill>
                <a:latin typeface="Calibri" panose="020F0502020204030204" pitchFamily="34" charset="0"/>
                <a:cs typeface="Calibri" panose="020F0502020204030204" pitchFamily="34" charset="0"/>
              </a:rPr>
              <a:t>идентификации, используемых таможенными органами в порядке, определенном в соответствии с пунктом 7 </a:t>
            </a:r>
            <a:r>
              <a:rPr lang="ru-RU" sz="800" dirty="0" smtClean="0">
                <a:solidFill>
                  <a:schemeClr val="tx1"/>
                </a:solidFill>
                <a:latin typeface="Calibri" panose="020F0502020204030204" pitchFamily="34" charset="0"/>
                <a:cs typeface="Calibri" panose="020F0502020204030204" pitchFamily="34" charset="0"/>
              </a:rPr>
              <a:t>статьи 437 Кодекса ЕАЭС.</a:t>
            </a:r>
            <a:endParaRPr lang="ru-RU" sz="800" dirty="0">
              <a:solidFill>
                <a:schemeClr val="tx1"/>
              </a:solidFill>
              <a:latin typeface="Calibri" panose="020F0502020204030204" pitchFamily="34" charset="0"/>
              <a:cs typeface="Calibri" panose="020F0502020204030204" pitchFamily="34" charset="0"/>
            </a:endParaRPr>
          </a:p>
          <a:p>
            <a:pPr algn="just"/>
            <a:r>
              <a:rPr lang="ru-RU" sz="800" dirty="0" smtClean="0">
                <a:solidFill>
                  <a:schemeClr val="tx1"/>
                </a:solidFill>
                <a:latin typeface="Calibri" panose="020F0502020204030204" pitchFamily="34" charset="0"/>
                <a:cs typeface="Calibri" panose="020F0502020204030204" pitchFamily="34" charset="0"/>
              </a:rPr>
              <a:t>10. </a:t>
            </a:r>
            <a:r>
              <a:rPr lang="ru-RU" sz="800" dirty="0" err="1" smtClean="0">
                <a:solidFill>
                  <a:schemeClr val="tx1"/>
                </a:solidFill>
                <a:latin typeface="Calibri" panose="020F0502020204030204" pitchFamily="34" charset="0"/>
                <a:cs typeface="Calibri" panose="020F0502020204030204" pitchFamily="34" charset="0"/>
              </a:rPr>
              <a:t>Непредоставление</a:t>
            </a:r>
            <a:r>
              <a:rPr lang="ru-RU" sz="800" dirty="0" smtClean="0">
                <a:solidFill>
                  <a:schemeClr val="tx1"/>
                </a:solidFill>
                <a:latin typeface="Calibri" panose="020F0502020204030204" pitchFamily="34" charset="0"/>
                <a:cs typeface="Calibri" panose="020F0502020204030204" pitchFamily="34" charset="0"/>
              </a:rPr>
              <a:t> </a:t>
            </a:r>
            <a:r>
              <a:rPr lang="ru-RU" sz="800" dirty="0">
                <a:solidFill>
                  <a:schemeClr val="tx1"/>
                </a:solidFill>
                <a:latin typeface="Calibri" panose="020F0502020204030204" pitchFamily="34" charset="0"/>
                <a:cs typeface="Calibri" panose="020F0502020204030204" pitchFamily="34" charset="0"/>
              </a:rPr>
              <a:t>обеспечения исполнения обязанности по уплате ввозных таможенных пошлин при отсрочке уплаты ввозных таможенных пошлин в соответствии с пунктом 1 статьи 59 </a:t>
            </a:r>
            <a:r>
              <a:rPr lang="ru-RU" sz="800" dirty="0" smtClean="0">
                <a:solidFill>
                  <a:schemeClr val="tx1"/>
                </a:solidFill>
                <a:latin typeface="Calibri" panose="020F0502020204030204" pitchFamily="34" charset="0"/>
                <a:cs typeface="Calibri" panose="020F0502020204030204" pitchFamily="34" charset="0"/>
              </a:rPr>
              <a:t>Кодекса ЕАЭС, </a:t>
            </a:r>
            <a:r>
              <a:rPr lang="ru-RU" sz="800" dirty="0">
                <a:solidFill>
                  <a:schemeClr val="tx1"/>
                </a:solidFill>
                <a:latin typeface="Calibri" panose="020F0502020204030204" pitchFamily="34" charset="0"/>
                <a:cs typeface="Calibri" panose="020F0502020204030204" pitchFamily="34" charset="0"/>
              </a:rPr>
              <a:t>если </a:t>
            </a:r>
            <a:r>
              <a:rPr lang="ru-RU" sz="800" dirty="0" smtClean="0">
                <a:solidFill>
                  <a:schemeClr val="tx1"/>
                </a:solidFill>
                <a:latin typeface="Calibri" panose="020F0502020204030204" pitchFamily="34" charset="0"/>
                <a:cs typeface="Calibri" panose="020F0502020204030204" pitchFamily="34" charset="0"/>
              </a:rPr>
              <a:t>УЭО </a:t>
            </a:r>
            <a:r>
              <a:rPr lang="ru-RU" sz="800" dirty="0">
                <a:solidFill>
                  <a:schemeClr val="tx1"/>
                </a:solidFill>
                <a:latin typeface="Calibri" panose="020F0502020204030204" pitchFamily="34" charset="0"/>
                <a:cs typeface="Calibri" panose="020F0502020204030204" pitchFamily="34" charset="0"/>
              </a:rPr>
              <a:t>выступает декларантом товаров.</a:t>
            </a:r>
          </a:p>
        </p:txBody>
      </p:sp>
      <p:sp>
        <p:nvSpPr>
          <p:cNvPr id="15" name="Скругленный прямоугольник 14"/>
          <p:cNvSpPr/>
          <p:nvPr/>
        </p:nvSpPr>
        <p:spPr>
          <a:xfrm>
            <a:off x="277814" y="687823"/>
            <a:ext cx="8550597" cy="5931462"/>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TextBox 19"/>
          <p:cNvSpPr txBox="1"/>
          <p:nvPr/>
        </p:nvSpPr>
        <p:spPr>
          <a:xfrm>
            <a:off x="623396" y="1063327"/>
            <a:ext cx="3115433" cy="276999"/>
          </a:xfrm>
          <a:prstGeom prst="rect">
            <a:avLst/>
          </a:prstGeom>
          <a:noFill/>
        </p:spPr>
        <p:txBody>
          <a:bodyPr wrap="square" lIns="0" tIns="0" rIns="0" bIns="0" rtlCol="0">
            <a:spAutoFit/>
          </a:bodyPr>
          <a:lstStyle/>
          <a:p>
            <a:r>
              <a:rPr lang="ru-RU" dirty="0" smtClean="0">
                <a:solidFill>
                  <a:srgbClr val="FFCC00"/>
                </a:solidFill>
              </a:rPr>
              <a:t>Свидетельство </a:t>
            </a:r>
            <a:r>
              <a:rPr lang="ru-RU" dirty="0">
                <a:solidFill>
                  <a:srgbClr val="FFCC00"/>
                </a:solidFill>
              </a:rPr>
              <a:t>первого </a:t>
            </a:r>
            <a:r>
              <a:rPr lang="ru-RU" dirty="0" smtClean="0">
                <a:solidFill>
                  <a:srgbClr val="FFCC00"/>
                </a:solidFill>
              </a:rPr>
              <a:t>типа</a:t>
            </a:r>
            <a:endParaRPr lang="ru-RU" dirty="0"/>
          </a:p>
        </p:txBody>
      </p:sp>
      <p:sp>
        <p:nvSpPr>
          <p:cNvPr id="22" name="TextBox 21"/>
          <p:cNvSpPr txBox="1"/>
          <p:nvPr/>
        </p:nvSpPr>
        <p:spPr>
          <a:xfrm>
            <a:off x="5480341" y="1060392"/>
            <a:ext cx="3115433" cy="276999"/>
          </a:xfrm>
          <a:prstGeom prst="rect">
            <a:avLst/>
          </a:prstGeom>
          <a:noFill/>
        </p:spPr>
        <p:txBody>
          <a:bodyPr wrap="square" lIns="0" tIns="0" rIns="0" bIns="0" rtlCol="0">
            <a:spAutoFit/>
          </a:bodyPr>
          <a:lstStyle/>
          <a:p>
            <a:r>
              <a:rPr lang="ru-RU" dirty="0" smtClean="0">
                <a:solidFill>
                  <a:srgbClr val="00B050"/>
                </a:solidFill>
              </a:rPr>
              <a:t>Свидетельство второго типа</a:t>
            </a:r>
            <a:endParaRPr lang="ru-RU" dirty="0">
              <a:solidFill>
                <a:srgbClr val="00B050"/>
              </a:solidFill>
            </a:endParaRPr>
          </a:p>
        </p:txBody>
      </p:sp>
      <p:sp>
        <p:nvSpPr>
          <p:cNvPr id="23" name="TextBox 22"/>
          <p:cNvSpPr txBox="1"/>
          <p:nvPr/>
        </p:nvSpPr>
        <p:spPr>
          <a:xfrm>
            <a:off x="3031655" y="6302760"/>
            <a:ext cx="3296317" cy="276999"/>
          </a:xfrm>
          <a:prstGeom prst="rect">
            <a:avLst/>
          </a:prstGeom>
          <a:noFill/>
        </p:spPr>
        <p:txBody>
          <a:bodyPr wrap="square" lIns="0" tIns="0" rIns="0" bIns="0" rtlCol="0">
            <a:spAutoFit/>
          </a:bodyPr>
          <a:lstStyle/>
          <a:p>
            <a:r>
              <a:rPr lang="ru-RU" dirty="0" smtClean="0">
                <a:solidFill>
                  <a:srgbClr val="0070C0"/>
                </a:solidFill>
              </a:rPr>
              <a:t>Свидетельство третьего типа</a:t>
            </a:r>
            <a:endParaRPr lang="ru-RU" dirty="0">
              <a:solidFill>
                <a:srgbClr val="0070C0"/>
              </a:solidFill>
            </a:endParaRPr>
          </a:p>
        </p:txBody>
      </p:sp>
    </p:spTree>
    <p:extLst>
      <p:ext uri="{BB962C8B-B14F-4D97-AF65-F5344CB8AC3E}">
        <p14:creationId xmlns:p14="http://schemas.microsoft.com/office/powerpoint/2010/main" val="1519709867"/>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par>
                          <p:cTn id="13" fill="hold">
                            <p:stCondLst>
                              <p:cond delay="500"/>
                            </p:stCondLst>
                            <p:childTnLst>
                              <p:par>
                                <p:cTn id="14" presetID="53" presetClass="entr" presetSubtype="16" fill="hold" grpId="0" nodeType="afterEffect">
                                  <p:stCondLst>
                                    <p:cond delay="0"/>
                                  </p:stCondLst>
                                  <p:iterate type="lt">
                                    <p:tmPct val="0"/>
                                  </p:iterate>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fltVal val="0"/>
                                          </p:val>
                                        </p:tav>
                                        <p:tav tm="100000">
                                          <p:val>
                                            <p:strVal val="#ppt_h"/>
                                          </p:val>
                                        </p:tav>
                                      </p:tavLst>
                                    </p:anim>
                                    <p:animEffect transition="in" filter="fade">
                                      <p:cBhvr>
                                        <p:cTn id="32" dur="500"/>
                                        <p:tgtEl>
                                          <p:spTgt spid="13"/>
                                        </p:tgtEl>
                                      </p:cBhvr>
                                    </p:animEffect>
                                  </p:childTnLst>
                                </p:cTn>
                              </p:par>
                            </p:childTnLst>
                          </p:cTn>
                        </p:par>
                        <p:par>
                          <p:cTn id="33" fill="hold">
                            <p:stCondLst>
                              <p:cond delay="500"/>
                            </p:stCondLst>
                            <p:childTnLst>
                              <p:par>
                                <p:cTn id="34" presetID="1" presetClass="entr" presetSubtype="0" fill="hold" grpId="0" nodeType="afterEffect">
                                  <p:stCondLst>
                                    <p:cond delay="0"/>
                                  </p:stCondLst>
                                  <p:childTnLst>
                                    <p:set>
                                      <p:cBhvr>
                                        <p:cTn id="35" dur="1" fill="hold">
                                          <p:stCondLst>
                                            <p:cond delay="0"/>
                                          </p:stCondLst>
                                        </p:cTn>
                                        <p:tgtEl>
                                          <p:spTgt spid="22"/>
                                        </p:tgtEl>
                                        <p:attrNameLst>
                                          <p:attrName>style.visibility</p:attrName>
                                        </p:attrNameLst>
                                      </p:cBhvr>
                                      <p:to>
                                        <p:strVal val="visible"/>
                                      </p:to>
                                    </p:set>
                                  </p:childTnLst>
                                </p:cTn>
                              </p:par>
                            </p:childTnLst>
                          </p:cTn>
                        </p:par>
                        <p:par>
                          <p:cTn id="36" fill="hold">
                            <p:stCondLst>
                              <p:cond delay="500"/>
                            </p:stCondLst>
                            <p:childTnLst>
                              <p:par>
                                <p:cTn id="37" presetID="3" presetClass="emph" presetSubtype="2" fill="hold" grpId="1" nodeType="afterEffect">
                                  <p:stCondLst>
                                    <p:cond delay="0"/>
                                  </p:stCondLst>
                                  <p:iterate type="lt">
                                    <p:tmPct val="0"/>
                                  </p:iterate>
                                  <p:childTnLst>
                                    <p:animClr clrSpc="rgb" dir="cw">
                                      <p:cBhvr override="childStyle">
                                        <p:cTn id="38" dur="2000" fill="hold"/>
                                        <p:tgtEl>
                                          <p:spTgt spid="12"/>
                                        </p:tgtEl>
                                        <p:attrNameLst>
                                          <p:attrName>style.color</p:attrName>
                                        </p:attrNameLst>
                                      </p:cBhvr>
                                      <p:to>
                                        <a:srgbClr val="FF0000"/>
                                      </p:to>
                                    </p:animClr>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p:cTn id="43" dur="500" fill="hold"/>
                                        <p:tgtEl>
                                          <p:spTgt spid="18"/>
                                        </p:tgtEl>
                                        <p:attrNameLst>
                                          <p:attrName>ppt_w</p:attrName>
                                        </p:attrNameLst>
                                      </p:cBhvr>
                                      <p:tavLst>
                                        <p:tav tm="0">
                                          <p:val>
                                            <p:fltVal val="0"/>
                                          </p:val>
                                        </p:tav>
                                        <p:tav tm="100000">
                                          <p:val>
                                            <p:strVal val="#ppt_w"/>
                                          </p:val>
                                        </p:tav>
                                      </p:tavLst>
                                    </p:anim>
                                    <p:anim calcmode="lin" valueType="num">
                                      <p:cBhvr>
                                        <p:cTn id="44" dur="500" fill="hold"/>
                                        <p:tgtEl>
                                          <p:spTgt spid="18"/>
                                        </p:tgtEl>
                                        <p:attrNameLst>
                                          <p:attrName>ppt_h</p:attrName>
                                        </p:attrNameLst>
                                      </p:cBhvr>
                                      <p:tavLst>
                                        <p:tav tm="0">
                                          <p:val>
                                            <p:fltVal val="0"/>
                                          </p:val>
                                        </p:tav>
                                        <p:tav tm="100000">
                                          <p:val>
                                            <p:strVal val="#ppt_h"/>
                                          </p:val>
                                        </p:tav>
                                      </p:tavLst>
                                    </p:anim>
                                    <p:animEffect transition="in" filter="fade">
                                      <p:cBhvr>
                                        <p:cTn id="45" dur="5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par>
                          <p:cTn id="53" fill="hold">
                            <p:stCondLst>
                              <p:cond delay="500"/>
                            </p:stCondLst>
                            <p:childTnLst>
                              <p:par>
                                <p:cTn id="54" presetID="1" presetClass="entr" presetSubtype="0"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2" grpId="0"/>
      <p:bldP spid="12" grpId="1"/>
      <p:bldP spid="16" grpId="0"/>
      <p:bldP spid="18" grpId="0"/>
      <p:bldP spid="15" grpId="0" animBg="1"/>
      <p:bldP spid="20"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428" y="194209"/>
            <a:ext cx="4584460" cy="6481720"/>
          </a:xfrm>
          <a:prstGeom prst="rect">
            <a:avLst/>
          </a:prstGeom>
        </p:spPr>
      </p:pic>
      <p:pic>
        <p:nvPicPr>
          <p:cNvPr id="4" name="Рисунок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9342" y="388417"/>
            <a:ext cx="4383185" cy="6230867"/>
          </a:xfrm>
          <a:prstGeom prst="rect">
            <a:avLst/>
          </a:prstGeom>
        </p:spPr>
      </p:pic>
    </p:spTree>
    <p:extLst>
      <p:ext uri="{BB962C8B-B14F-4D97-AF65-F5344CB8AC3E}">
        <p14:creationId xmlns:p14="http://schemas.microsoft.com/office/powerpoint/2010/main" val="24476817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137097" y="178025"/>
            <a:ext cx="8739188" cy="582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ru-RU" dirty="0"/>
              <a:t>ЗАЯВЛЕНИЕ</a:t>
            </a:r>
          </a:p>
          <a:p>
            <a:pPr algn="ctr"/>
            <a:r>
              <a:rPr lang="ru-RU" sz="1600" dirty="0"/>
              <a:t>о включении в реестр уполномоченных экономических операторов</a:t>
            </a:r>
          </a:p>
        </p:txBody>
      </p:sp>
      <p:graphicFrame>
        <p:nvGraphicFramePr>
          <p:cNvPr id="5" name="Объект 4"/>
          <p:cNvGraphicFramePr>
            <a:graphicFrameLocks noGrp="1"/>
          </p:cNvGraphicFramePr>
          <p:nvPr>
            <p:ph sz="half" idx="1"/>
            <p:extLst>
              <p:ext uri="{D42A27DB-BD31-4B8C-83A1-F6EECF244321}">
                <p14:modId xmlns:p14="http://schemas.microsoft.com/office/powerpoint/2010/main" val="3523968823"/>
              </p:ext>
            </p:extLst>
          </p:nvPr>
        </p:nvGraphicFramePr>
        <p:xfrm>
          <a:off x="291085" y="3592867"/>
          <a:ext cx="8561602" cy="2870775"/>
        </p:xfrm>
        <a:graphic>
          <a:graphicData uri="http://schemas.openxmlformats.org/drawingml/2006/table">
            <a:tbl>
              <a:tblPr firstRow="1" bandRow="1">
                <a:tableStyleId>{5C22544A-7EE6-4342-B048-85BDC9FD1C3A}</a:tableStyleId>
              </a:tblPr>
              <a:tblGrid>
                <a:gridCol w="676860"/>
                <a:gridCol w="4902741"/>
                <a:gridCol w="1711551"/>
                <a:gridCol w="1270450"/>
              </a:tblGrid>
              <a:tr h="339164">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a:t>
                      </a:r>
                    </a:p>
                    <a:p>
                      <a:pPr algn="ctr"/>
                      <a:r>
                        <a:rPr lang="ru-RU" sz="1200" dirty="0" smtClean="0">
                          <a:solidFill>
                            <a:schemeClr val="bg1"/>
                          </a:solidFill>
                          <a:latin typeface="Times New Roman" panose="02020603050405020304" pitchFamily="18" charset="0"/>
                          <a:cs typeface="Times New Roman" panose="02020603050405020304" pitchFamily="18" charset="0"/>
                        </a:rPr>
                        <a:t>п/п</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Условия включения в реестр</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Значение или </a:t>
                      </a:r>
                    </a:p>
                    <a:p>
                      <a:pPr algn="ctr"/>
                      <a:r>
                        <a:rPr lang="ru-RU" sz="1200" dirty="0" smtClean="0">
                          <a:solidFill>
                            <a:schemeClr val="bg1"/>
                          </a:solidFill>
                          <a:latin typeface="Times New Roman" panose="02020603050405020304" pitchFamily="18" charset="0"/>
                          <a:cs typeface="Times New Roman" panose="02020603050405020304" pitchFamily="18" charset="0"/>
                        </a:rPr>
                        <a:t>отметка о соблюдении условия </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Минимальное значение </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218994">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2</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3</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4</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391">
                <a:tc rowSpan="7">
                  <a:txBody>
                    <a:bodyPr/>
                    <a:lstStyle/>
                    <a:p>
                      <a:r>
                        <a:rPr lang="ru-RU" sz="1200" dirty="0" smtClean="0">
                          <a:solidFill>
                            <a:schemeClr val="tx1"/>
                          </a:solidFill>
                          <a:latin typeface="Times New Roman" panose="02020603050405020304" pitchFamily="18" charset="0"/>
                          <a:cs typeface="Times New Roman" panose="02020603050405020304" pitchFamily="18" charset="0"/>
                        </a:rPr>
                        <a:t>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Осуществление внешнеэкономической деятельности, лет</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3</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4909">
                <a:tc vMerge="1">
                  <a:txBody>
                    <a:bodyPr/>
                    <a:lstStyle/>
                    <a:p>
                      <a:endParaRPr lang="ru-RU"/>
                    </a:p>
                  </a:txBody>
                  <a:tcPr/>
                </a:tc>
                <a:tc grid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Осуществление деятельности в сфере таможенного дела в качестве:</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ru-RU" sz="1400" dirty="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r>
              <a:tr h="203918">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200" dirty="0" smtClean="0">
                          <a:solidFill>
                            <a:schemeClr val="tx1"/>
                          </a:solidFill>
                          <a:latin typeface="Times New Roman" panose="02020603050405020304" pitchFamily="18" charset="0"/>
                          <a:cs typeface="Times New Roman" panose="02020603050405020304" pitchFamily="18" charset="0"/>
                        </a:rPr>
                        <a:t>таможенного представителя, лет</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455">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200" dirty="0" smtClean="0">
                          <a:solidFill>
                            <a:schemeClr val="tx1"/>
                          </a:solidFill>
                          <a:latin typeface="Times New Roman" panose="02020603050405020304" pitchFamily="18" charset="0"/>
                          <a:cs typeface="Times New Roman" panose="02020603050405020304" pitchFamily="18" charset="0"/>
                        </a:rPr>
                        <a:t>владельца склада временного хранения, лет</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193677">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200" dirty="0" smtClean="0">
                          <a:solidFill>
                            <a:schemeClr val="tx1"/>
                          </a:solidFill>
                          <a:latin typeface="Times New Roman" panose="02020603050405020304" pitchFamily="18" charset="0"/>
                          <a:cs typeface="Times New Roman" panose="02020603050405020304" pitchFamily="18" charset="0"/>
                        </a:rPr>
                        <a:t>владельца таможенного склада, лет</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0">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200" dirty="0" smtClean="0">
                          <a:solidFill>
                            <a:schemeClr val="tx1"/>
                          </a:solidFill>
                          <a:latin typeface="Times New Roman" panose="02020603050405020304" pitchFamily="18" charset="0"/>
                          <a:cs typeface="Times New Roman" panose="02020603050405020304" pitchFamily="18" charset="0"/>
                        </a:rPr>
                        <a:t>таможенного перевозчика, лет</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2</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124">
                <a:tc vMerge="1">
                  <a:txBody>
                    <a:bodyPr/>
                    <a:lstStyle/>
                    <a:p>
                      <a:endParaRPr lang="ru-RU" sz="1400">
                        <a:solidFill>
                          <a:schemeClr val="accent2"/>
                        </a:solidFill>
                      </a:endParaRPr>
                    </a:p>
                  </a:txBody>
                  <a:tcPr/>
                </a:tc>
                <a:tc grid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в течение которых:</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sz="1200" dirty="0">
                        <a:solidFill>
                          <a:schemeClr val="tx1"/>
                        </a:solidFill>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B w="12700" cap="flat" cmpd="sng" algn="ctr">
                      <a:solidFill>
                        <a:schemeClr val="tx1"/>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221126" y="809005"/>
            <a:ext cx="8739188"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_____________________________________________________________________________________________</a:t>
            </a:r>
            <a:endParaRPr kumimoji="0" lang="ru-RU" altLang="ru-RU" sz="1400" b="0" i="0" u="none" strike="noStrike" cap="none" normalizeH="0" baseline="0" dirty="0" smtClean="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(полное и краткое (при наличии) наименования юридического лица)</a:t>
            </a:r>
            <a:endParaRPr kumimoji="0" lang="ru-RU" altLang="ru-RU" sz="1400" b="0" i="0" u="none" strike="noStrike" cap="none" normalizeH="0" baseline="0" dirty="0" smtClean="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_____________________________________________________________________________________________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(УНН (для Республики Армения), УНП (для Республики Беларусь), БИН (для Республики Казахстан),</a:t>
            </a:r>
            <a:br>
              <a:rPr kumimoji="0" lang="ru-RU"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br>
            <a:r>
              <a:rPr kumimoji="0" lang="ru-RU"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 ИНН (для </a:t>
            </a:r>
            <a:r>
              <a:rPr kumimoji="0" lang="ru-RU" altLang="ru-RU" sz="1400" b="0" i="0" u="none" strike="noStrike" cap="none" normalizeH="0" baseline="0" dirty="0" err="1" smtClean="0">
                <a:ln>
                  <a:noFill/>
                </a:ln>
                <a:effectLst/>
                <a:latin typeface="Times New Roman" panose="02020603050405020304" pitchFamily="18" charset="0"/>
                <a:ea typeface="Calibri" panose="020F0502020204030204" pitchFamily="34" charset="0"/>
                <a:cs typeface="Times New Roman" panose="02020603050405020304" pitchFamily="18" charset="0"/>
              </a:rPr>
              <a:t>Кыргызской</a:t>
            </a:r>
            <a:r>
              <a:rPr kumimoji="0" lang="ru-RU"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 Республики), </a:t>
            </a:r>
            <a:r>
              <a:rPr kumimoji="0" lang="ru-RU" altLang="ru-RU" sz="1400" b="0" i="0" u="none" strike="noStrike" cap="none" normalizeH="0" baseline="0" dirty="0"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ИНН/КПП (для Российской Федерации)</a:t>
            </a:r>
            <a:r>
              <a:rPr kumimoji="0" lang="ru-RU"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14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просит включить его в реестр уполномоченных экономических операторов (далее – реестр) с выдачей свидетельства (свидетельств)</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smtClean="0">
              <a:ln>
                <a:noFill/>
              </a:ln>
              <a:effectLst/>
            </a:endParaRPr>
          </a:p>
          <a:p>
            <a:pPr algn="just" eaLnBrk="0" hangingPunct="0"/>
            <a:r>
              <a:rPr kumimoji="0" lang="ru-RU"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типа (типов) и заявляет сведения, подтверждающие выполнение условий, установленных статьей 433 Таможенного кодекса Евразийского экономического союза (далее – Кодекс).</a:t>
            </a:r>
            <a:endParaRPr kumimoji="0" lang="ru-RU" altLang="ru-RU" sz="1400" b="0" i="0" u="none" strike="noStrike" cap="none" normalizeH="0" baseline="0" dirty="0" smtClean="0">
              <a:ln>
                <a:noFill/>
              </a:ln>
              <a:effectLst/>
              <a:latin typeface="Arial" panose="020B0604020202020204" pitchFamily="34" charset="0"/>
            </a:endParaRPr>
          </a:p>
        </p:txBody>
      </p:sp>
      <p:graphicFrame>
        <p:nvGraphicFramePr>
          <p:cNvPr id="8" name="Таблица 7"/>
          <p:cNvGraphicFramePr>
            <a:graphicFrameLocks noGrp="1"/>
          </p:cNvGraphicFramePr>
          <p:nvPr>
            <p:extLst>
              <p:ext uri="{D42A27DB-BD31-4B8C-83A1-F6EECF244321}">
                <p14:modId xmlns:p14="http://schemas.microsoft.com/office/powerpoint/2010/main" val="1200506136"/>
              </p:ext>
            </p:extLst>
          </p:nvPr>
        </p:nvGraphicFramePr>
        <p:xfrm>
          <a:off x="315361" y="2425875"/>
          <a:ext cx="1181666" cy="297180"/>
        </p:xfrm>
        <a:graphic>
          <a:graphicData uri="http://schemas.openxmlformats.org/drawingml/2006/table">
            <a:tbl>
              <a:tblPr firstRow="1" bandRow="1">
                <a:tableStyleId>{5C22544A-7EE6-4342-B048-85BDC9FD1C3A}</a:tableStyleId>
              </a:tblPr>
              <a:tblGrid>
                <a:gridCol w="922720"/>
                <a:gridCol w="258946"/>
              </a:tblGrid>
              <a:tr h="221236">
                <a:tc>
                  <a:txBody>
                    <a:bodyPr/>
                    <a:lstStyle/>
                    <a:p>
                      <a:r>
                        <a:rPr lang="ru-RU" b="0" dirty="0" smtClean="0">
                          <a:solidFill>
                            <a:sysClr val="windowText" lastClr="000000"/>
                          </a:solidFill>
                          <a:latin typeface="Times New Roman" panose="02020603050405020304" pitchFamily="18" charset="0"/>
                          <a:cs typeface="Times New Roman" panose="02020603050405020304" pitchFamily="18" charset="0"/>
                        </a:rPr>
                        <a:t>первого</a:t>
                      </a:r>
                      <a:endParaRPr lang="ru-RU" b="0" dirty="0">
                        <a:solidFill>
                          <a:sysClr val="windowText" lastClr="0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ru-RU"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2" name="Таблица 11"/>
          <p:cNvGraphicFramePr>
            <a:graphicFrameLocks noGrp="1"/>
          </p:cNvGraphicFramePr>
          <p:nvPr>
            <p:extLst>
              <p:ext uri="{D42A27DB-BD31-4B8C-83A1-F6EECF244321}">
                <p14:modId xmlns:p14="http://schemas.microsoft.com/office/powerpoint/2010/main" val="288622733"/>
              </p:ext>
            </p:extLst>
          </p:nvPr>
        </p:nvGraphicFramePr>
        <p:xfrm>
          <a:off x="2448998" y="2422428"/>
          <a:ext cx="1181666" cy="297180"/>
        </p:xfrm>
        <a:graphic>
          <a:graphicData uri="http://schemas.openxmlformats.org/drawingml/2006/table">
            <a:tbl>
              <a:tblPr firstRow="1" bandRow="1">
                <a:tableStyleId>{5C22544A-7EE6-4342-B048-85BDC9FD1C3A}</a:tableStyleId>
              </a:tblPr>
              <a:tblGrid>
                <a:gridCol w="922720"/>
                <a:gridCol w="258946"/>
              </a:tblGrid>
              <a:tr h="221236">
                <a:tc>
                  <a:txBody>
                    <a:bodyPr/>
                    <a:lstStyle/>
                    <a:p>
                      <a:r>
                        <a:rPr lang="ru-RU" b="0" dirty="0" smtClean="0">
                          <a:solidFill>
                            <a:sysClr val="windowText" lastClr="000000"/>
                          </a:solidFill>
                          <a:latin typeface="Times New Roman" panose="02020603050405020304" pitchFamily="18" charset="0"/>
                          <a:cs typeface="Times New Roman" panose="02020603050405020304" pitchFamily="18" charset="0"/>
                        </a:rPr>
                        <a:t>второго</a:t>
                      </a:r>
                      <a:endParaRPr lang="ru-RU" b="0" dirty="0">
                        <a:solidFill>
                          <a:sysClr val="windowText" lastClr="0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ru-RU"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3" name="Таблица 12"/>
          <p:cNvGraphicFramePr>
            <a:graphicFrameLocks noGrp="1"/>
          </p:cNvGraphicFramePr>
          <p:nvPr>
            <p:extLst>
              <p:ext uri="{D42A27DB-BD31-4B8C-83A1-F6EECF244321}">
                <p14:modId xmlns:p14="http://schemas.microsoft.com/office/powerpoint/2010/main" val="2387011621"/>
              </p:ext>
            </p:extLst>
          </p:nvPr>
        </p:nvGraphicFramePr>
        <p:xfrm>
          <a:off x="4590720" y="2423112"/>
          <a:ext cx="2004280" cy="297180"/>
        </p:xfrm>
        <a:graphic>
          <a:graphicData uri="http://schemas.openxmlformats.org/drawingml/2006/table">
            <a:tbl>
              <a:tblPr firstRow="1" bandRow="1">
                <a:tableStyleId>{5C22544A-7EE6-4342-B048-85BDC9FD1C3A}</a:tableStyleId>
              </a:tblPr>
              <a:tblGrid>
                <a:gridCol w="1565069"/>
                <a:gridCol w="439211"/>
              </a:tblGrid>
              <a:tr h="296496">
                <a:tc>
                  <a:txBody>
                    <a:bodyPr/>
                    <a:lstStyle/>
                    <a:p>
                      <a:r>
                        <a:rPr lang="ru-RU" b="0" dirty="0" smtClean="0">
                          <a:solidFill>
                            <a:sysClr val="windowText" lastClr="000000"/>
                          </a:solidFill>
                          <a:latin typeface="Times New Roman" panose="02020603050405020304" pitchFamily="18" charset="0"/>
                          <a:cs typeface="Times New Roman" panose="02020603050405020304" pitchFamily="18" charset="0"/>
                        </a:rPr>
                        <a:t>первого и второго</a:t>
                      </a:r>
                      <a:endParaRPr lang="ru-RU" b="0" dirty="0">
                        <a:solidFill>
                          <a:sysClr val="windowText" lastClr="0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ru-RU"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4" name="Таблица 13"/>
          <p:cNvGraphicFramePr>
            <a:graphicFrameLocks noGrp="1"/>
          </p:cNvGraphicFramePr>
          <p:nvPr>
            <p:extLst>
              <p:ext uri="{D42A27DB-BD31-4B8C-83A1-F6EECF244321}">
                <p14:modId xmlns:p14="http://schemas.microsoft.com/office/powerpoint/2010/main" val="3209579036"/>
              </p:ext>
            </p:extLst>
          </p:nvPr>
        </p:nvGraphicFramePr>
        <p:xfrm>
          <a:off x="7416994" y="2422428"/>
          <a:ext cx="1181666" cy="297180"/>
        </p:xfrm>
        <a:graphic>
          <a:graphicData uri="http://schemas.openxmlformats.org/drawingml/2006/table">
            <a:tbl>
              <a:tblPr firstRow="1" bandRow="1">
                <a:tableStyleId>{5C22544A-7EE6-4342-B048-85BDC9FD1C3A}</a:tableStyleId>
              </a:tblPr>
              <a:tblGrid>
                <a:gridCol w="922720"/>
                <a:gridCol w="258946"/>
              </a:tblGrid>
              <a:tr h="221236">
                <a:tc>
                  <a:txBody>
                    <a:bodyPr/>
                    <a:lstStyle/>
                    <a:p>
                      <a:r>
                        <a:rPr lang="ru-RU" b="0" dirty="0" smtClean="0">
                          <a:solidFill>
                            <a:sysClr val="windowText" lastClr="000000"/>
                          </a:solidFill>
                          <a:latin typeface="Times New Roman" panose="02020603050405020304" pitchFamily="18" charset="0"/>
                          <a:cs typeface="Times New Roman" panose="02020603050405020304" pitchFamily="18" charset="0"/>
                        </a:rPr>
                        <a:t>третьего</a:t>
                      </a:r>
                      <a:endParaRPr lang="ru-RU" b="0" dirty="0">
                        <a:solidFill>
                          <a:sysClr val="windowText" lastClr="0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ru-RU"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5" name="Rectangle 1"/>
          <p:cNvSpPr>
            <a:spLocks noChangeArrowheads="1"/>
          </p:cNvSpPr>
          <p:nvPr/>
        </p:nvSpPr>
        <p:spPr bwMode="auto">
          <a:xfrm>
            <a:off x="315361" y="3236536"/>
            <a:ext cx="856092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RU" sz="1400" b="0"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I.</a:t>
            </a:r>
            <a:r>
              <a:rPr kumimoji="0" lang="ru-RU" altLang="ru-RU" sz="1400" b="0" i="0" u="none" strike="noStrike" cap="none" normalizeH="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 Общие сведения</a:t>
            </a:r>
            <a:endParaRPr kumimoji="0" lang="ru-RU" altLang="ru-RU" sz="1400" b="0" i="0" u="none" strike="noStrike" cap="none" normalizeH="0" baseline="0" dirty="0" smtClean="0">
              <a:ln>
                <a:noFill/>
              </a:ln>
              <a:effectLst/>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007670483"/>
              </p:ext>
            </p:extLst>
          </p:nvPr>
        </p:nvGraphicFramePr>
        <p:xfrm>
          <a:off x="302070" y="234556"/>
          <a:ext cx="8542525" cy="5959045"/>
        </p:xfrm>
        <a:graphic>
          <a:graphicData uri="http://schemas.openxmlformats.org/drawingml/2006/table">
            <a:tbl>
              <a:tblPr firstRow="1" bandRow="1">
                <a:tableStyleId>{5C22544A-7EE6-4342-B048-85BDC9FD1C3A}</a:tableStyleId>
              </a:tblPr>
              <a:tblGrid>
                <a:gridCol w="631785"/>
                <a:gridCol w="486383"/>
                <a:gridCol w="4381751"/>
                <a:gridCol w="1780248"/>
                <a:gridCol w="1262358"/>
              </a:tblGrid>
              <a:tr h="352961">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a:t>
                      </a:r>
                    </a:p>
                    <a:p>
                      <a:pPr algn="ctr"/>
                      <a:r>
                        <a:rPr lang="ru-RU" sz="1200" dirty="0" smtClean="0">
                          <a:solidFill>
                            <a:schemeClr val="bg1"/>
                          </a:solidFill>
                          <a:latin typeface="Times New Roman" panose="02020603050405020304" pitchFamily="18" charset="0"/>
                          <a:cs typeface="Times New Roman" panose="02020603050405020304" pitchFamily="18" charset="0"/>
                        </a:rPr>
                        <a:t>п/п</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gridSpan="2">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Условия включения в реестр </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hMerge="1">
                  <a:txBody>
                    <a:bodyPr/>
                    <a:lstStyle/>
                    <a:p>
                      <a:pPr algn="ctr"/>
                      <a:endParaRPr lang="ru-RU" sz="140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Значение или </a:t>
                      </a:r>
                    </a:p>
                    <a:p>
                      <a:pPr algn="ctr"/>
                      <a:r>
                        <a:rPr lang="ru-RU" sz="1200" dirty="0" smtClean="0">
                          <a:solidFill>
                            <a:schemeClr val="bg1"/>
                          </a:solidFill>
                          <a:latin typeface="Times New Roman" panose="02020603050405020304" pitchFamily="18" charset="0"/>
                          <a:cs typeface="Times New Roman" panose="02020603050405020304" pitchFamily="18" charset="0"/>
                        </a:rPr>
                        <a:t>отметка о соблюдении условия </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Минимальное значение </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265545">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2</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3</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4</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465">
                <a:tc rowSpan="21">
                  <a:txBody>
                    <a:bodyPr/>
                    <a:lstStyle/>
                    <a:p>
                      <a:r>
                        <a:rPr lang="ru-RU" sz="1200" dirty="0" smtClean="0">
                          <a:solidFill>
                            <a:schemeClr val="tx1"/>
                          </a:solidFill>
                          <a:latin typeface="Times New Roman" panose="02020603050405020304" pitchFamily="18" charset="0"/>
                          <a:cs typeface="Times New Roman" panose="02020603050405020304" pitchFamily="18" charset="0"/>
                        </a:rPr>
                        <a:t>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r>
                        <a:rPr lang="ru-RU" sz="1200" dirty="0" smtClean="0">
                          <a:solidFill>
                            <a:schemeClr val="tx1"/>
                          </a:solidFill>
                          <a:latin typeface="Times New Roman" panose="02020603050405020304" pitchFamily="18" charset="0"/>
                          <a:cs typeface="Times New Roman" panose="02020603050405020304" pitchFamily="18" charset="0"/>
                        </a:rPr>
                        <a:t>1.1.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при осуществлении внешнеэкономической деятельности, за исключением деятельности по оказанию услуг по перевозке товаров, за каждый год подано деклараций на товары, штук</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20 шт.*</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808">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00945">
                <a:tc vMerge="1">
                  <a:txBody>
                    <a:bodyPr/>
                    <a:lstStyle/>
                    <a:p>
                      <a:endParaRPr lang="ru-RU" sz="1400">
                        <a:solidFill>
                          <a:schemeClr val="accent2"/>
                        </a:solidFill>
                      </a:endParaRPr>
                    </a:p>
                  </a:txBody>
                  <a:tcPr/>
                </a:tc>
                <a:tc vMerge="1">
                  <a:txBody>
                    <a:bodyPr/>
                    <a:lstStyle/>
                    <a:p>
                      <a:endParaRPr lang="ru-RU" sz="1400" dirty="0" smtClean="0">
                        <a:solidFill>
                          <a:schemeClr val="accent2"/>
                        </a:solidFill>
                      </a:endParaRPr>
                    </a:p>
                  </a:txBody>
                  <a:tcPr>
                    <a:lnR w="12700" cap="flat" cmpd="sng" algn="ctr">
                      <a:solidFill>
                        <a:schemeClr val="tx1"/>
                      </a:solidFill>
                      <a:prstDash val="solid"/>
                      <a:round/>
                      <a:headEnd type="none" w="med" len="med"/>
                      <a:tailEnd type="none" w="med" len="med"/>
                    </a:lnR>
                  </a:tcPr>
                </a:tc>
                <a:tc row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суммарная стоимость перемещенных через таможенную границу Евразийского экономического союза товаров за каждый год составляет величину, эквивалентную сумме в евро**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750 тыс.*</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4219">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07041">
                <a:tc vMerge="1">
                  <a:txBody>
                    <a:bodyPr/>
                    <a:lstStyle/>
                    <a:p>
                      <a:endParaRPr lang="ru-RU" sz="1400">
                        <a:solidFill>
                          <a:schemeClr val="accent2"/>
                        </a:solidFill>
                      </a:endParaRPr>
                    </a:p>
                  </a:txBody>
                  <a:tcPr/>
                </a:tc>
                <a:tc row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1.2.</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при осуществлении внешнеэкономической деятельности по оказанию услуг по перевозке товаров за каждый год подано транзитных деклараций, штук</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250 шт.</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5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164369">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r>
                        <a:rPr lang="ru-RU" sz="1200" dirty="0" smtClean="0">
                          <a:solidFill>
                            <a:schemeClr val="tx1"/>
                          </a:solidFill>
                          <a:latin typeface="Times New Roman" panose="02020603050405020304" pitchFamily="18" charset="0"/>
                          <a:cs typeface="Times New Roman" panose="02020603050405020304" pitchFamily="18" charset="0"/>
                        </a:rPr>
                        <a:t>1.3.</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при осуществлении деятельности в сфере таможенного дела в качестве таможенного представителя за каждый год подано таможенных деклараций, штук</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300 шт.*</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7856">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07041">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sz="1400" dirty="0">
                        <a:solidFill>
                          <a:schemeClr val="accent2"/>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суммарная стоимость товаров, заявленная в поданных таможенных декларациях, за каждый год составляет величину, эквивалентную сумме в евро**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1 млн*</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1171">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192661">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1.4.</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при осуществлении деятельности в сфере таможенного дела в качестве владельцев складов временного хранения, таможенных складов осуществлено хранение товаров, суммарная стоимость которых за каждый год составляет величину, эквивалентную сумме в евро**</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8 млн*</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688">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1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1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198757">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1.5.</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при осуществлении деятельности в сфере таможенного дела в качестве таможенного перевозчика за каждый год подано транзитных деклараций, штук</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250 шт.</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0662">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endParaRPr lang="ru-RU"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128541">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685800" rtl="0" eaLnBrk="1" fontAlgn="auto" latinLnBrk="0" hangingPunct="1">
                        <a:lnSpc>
                          <a:spcPts val="1600"/>
                        </a:lnSpc>
                        <a:spcBef>
                          <a:spcPts val="0"/>
                        </a:spcBef>
                        <a:spcAft>
                          <a:spcPts val="0"/>
                        </a:spcAft>
                        <a:buClrTx/>
                        <a:buSzTx/>
                        <a:buFontTx/>
                        <a:buNone/>
                        <a:tabLst/>
                        <a:defRPr/>
                      </a:pPr>
                      <a:r>
                        <a:rPr kumimoji="0" lang="ru-RU" sz="18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a:t>
                      </a:r>
                      <a:endParaRPr kumimoji="0" lang="ru-RU" sz="18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bl>
          </a:graphicData>
        </a:graphic>
      </p:graphicFrame>
      <p:sp>
        <p:nvSpPr>
          <p:cNvPr id="8" name="Rectangle 5"/>
          <p:cNvSpPr>
            <a:spLocks noChangeArrowheads="1"/>
          </p:cNvSpPr>
          <p:nvPr/>
        </p:nvSpPr>
        <p:spPr bwMode="auto">
          <a:xfrm>
            <a:off x="1173344" y="6188625"/>
            <a:ext cx="7671251"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1400" dirty="0" smtClean="0"/>
              <a:t> </a:t>
            </a:r>
            <a:r>
              <a:rPr lang="ru-RU" sz="1200" dirty="0" smtClean="0"/>
              <a:t>* Значения, установленные проектом Федерального закона РФ «О таможенном регулировании</a:t>
            </a:r>
            <a:r>
              <a:rPr lang="ru-RU" sz="1200" dirty="0"/>
              <a:t>». </a:t>
            </a:r>
            <a:r>
              <a:rPr lang="ru-RU" sz="1200" dirty="0" smtClean="0"/>
              <a:t>          ** По курсу ЦБ РФ на  </a:t>
            </a:r>
            <a:r>
              <a:rPr lang="ru-RU" sz="1200" dirty="0"/>
              <a:t>день </a:t>
            </a:r>
            <a:r>
              <a:rPr lang="ru-RU" sz="1200" dirty="0" smtClean="0"/>
              <a:t>подачи (регистрации таможенным органом) заявления. </a:t>
            </a: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601" y="6295120"/>
            <a:ext cx="392681" cy="327234"/>
          </a:xfrm>
          <a:prstGeom prst="rect">
            <a:avLst/>
          </a:prstGeom>
        </p:spPr>
      </p:pic>
      <p:sp>
        <p:nvSpPr>
          <p:cNvPr id="2" name="TextBox 1"/>
          <p:cNvSpPr txBox="1"/>
          <p:nvPr/>
        </p:nvSpPr>
        <p:spPr>
          <a:xfrm>
            <a:off x="1824670" y="1362075"/>
            <a:ext cx="3552825" cy="1015663"/>
          </a:xfrm>
          <a:prstGeom prst="rect">
            <a:avLst/>
          </a:prstGeom>
          <a:solidFill>
            <a:schemeClr val="bg1"/>
          </a:solidFill>
          <a:ln w="19050">
            <a:solidFill>
              <a:srgbClr val="FF0000"/>
            </a:solidFill>
          </a:ln>
        </p:spPr>
        <p:txBody>
          <a:bodyPr wrap="square" rtlCol="0">
            <a:spAutoFit/>
          </a:bodyPr>
          <a:lstStyle/>
          <a:p>
            <a:pPr algn="just"/>
            <a:r>
              <a:rPr lang="ru-RU" sz="1200" dirty="0"/>
              <a:t>В подпунктах 1.1 и 1.3 раздела I заявления в графе 3 таблицы указание значения одного из условий является обязательным, значение другого условия приводится по желанию заявителя.</a:t>
            </a:r>
          </a:p>
        </p:txBody>
      </p:sp>
    </p:spTree>
    <p:extLst>
      <p:ext uri="{BB962C8B-B14F-4D97-AF65-F5344CB8AC3E}">
        <p14:creationId xmlns:p14="http://schemas.microsoft.com/office/powerpoint/2010/main" val="37458646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par>
                                <p:cTn id="9" presetID="42"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anim calcmode="lin" valueType="num">
                                      <p:cBhvr>
                                        <p:cTn id="12" dur="500" fill="hold"/>
                                        <p:tgtEl>
                                          <p:spTgt spid="7"/>
                                        </p:tgtEl>
                                        <p:attrNameLst>
                                          <p:attrName>ppt_x</p:attrName>
                                        </p:attrNameLst>
                                      </p:cBhvr>
                                      <p:tavLst>
                                        <p:tav tm="0">
                                          <p:val>
                                            <p:strVal val="#ppt_x"/>
                                          </p:val>
                                        </p:tav>
                                        <p:tav tm="100000">
                                          <p:val>
                                            <p:strVal val="#ppt_x"/>
                                          </p:val>
                                        </p:tav>
                                      </p:tavLst>
                                    </p:anim>
                                    <p:anim calcmode="lin" valueType="num">
                                      <p:cBhvr>
                                        <p:cTn id="13" dur="500" fill="hold"/>
                                        <p:tgtEl>
                                          <p:spTgt spid="7"/>
                                        </p:tgtEl>
                                        <p:attrNameLst>
                                          <p:attrName>ppt_y</p:attrName>
                                        </p:attrNameLst>
                                      </p:cBhvr>
                                      <p:tavLst>
                                        <p:tav tm="0">
                                          <p:val>
                                            <p:strVal val="#ppt_y+.1"/>
                                          </p:val>
                                        </p:tav>
                                        <p:tav tm="100000">
                                          <p:val>
                                            <p:strVal val="#ppt_y"/>
                                          </p:val>
                                        </p:tav>
                                      </p:tavLst>
                                    </p:anim>
                                  </p:childTnLst>
                                </p:cTn>
                              </p:par>
                            </p:childTnLst>
                          </p:cTn>
                        </p:par>
                        <p:par>
                          <p:cTn id="14" fill="hold">
                            <p:stCondLst>
                              <p:cond delay="500"/>
                            </p:stCondLst>
                            <p:childTnLst>
                              <p:par>
                                <p:cTn id="15" presetID="53" presetClass="entr" presetSubtype="16" fill="hold" grpId="0" nodeType="afterEffect">
                                  <p:stCondLst>
                                    <p:cond delay="150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500"/>
                            </p:stCondLst>
                            <p:childTnLst>
                              <p:par>
                                <p:cTn id="21" presetID="42" presetClass="path" presetSubtype="0" accel="50000" decel="50000" fill="hold" grpId="1" nodeType="afterEffect">
                                  <p:stCondLst>
                                    <p:cond delay="250"/>
                                  </p:stCondLst>
                                  <p:childTnLst>
                                    <p:animMotion origin="layout" path="M 5.55112E-17 4.81481E-6 L 0.00278 0.4706 " pathEditMode="relative" rAng="0" ptsTypes="AA">
                                      <p:cBhvr>
                                        <p:cTn id="22" dur="2000" fill="hold"/>
                                        <p:tgtEl>
                                          <p:spTgt spid="2"/>
                                        </p:tgtEl>
                                        <p:attrNameLst>
                                          <p:attrName>ppt_x</p:attrName>
                                          <p:attrName>ppt_y</p:attrName>
                                        </p:attrNameLst>
                                      </p:cBhvr>
                                      <p:rCtr x="139" y="23519"/>
                                    </p:animMotion>
                                  </p:childTnLst>
                                </p:cTn>
                              </p:par>
                            </p:childTnLst>
                          </p:cTn>
                        </p:par>
                      </p:childTnLst>
                    </p:cTn>
                  </p:par>
                  <p:par>
                    <p:cTn id="23" fill="hold">
                      <p:stCondLst>
                        <p:cond delay="indefinite"/>
                      </p:stCondLst>
                      <p:childTnLst>
                        <p:par>
                          <p:cTn id="24" fill="hold">
                            <p:stCondLst>
                              <p:cond delay="0"/>
                            </p:stCondLst>
                            <p:childTnLst>
                              <p:par>
                                <p:cTn id="25" presetID="53" presetClass="exit" presetSubtype="32" fill="hold" grpId="2" nodeType="clickEffect">
                                  <p:stCondLst>
                                    <p:cond delay="0"/>
                                  </p:stCondLst>
                                  <p:childTnLst>
                                    <p:anim calcmode="lin" valueType="num">
                                      <p:cBhvr>
                                        <p:cTn id="26" dur="500"/>
                                        <p:tgtEl>
                                          <p:spTgt spid="2"/>
                                        </p:tgtEl>
                                        <p:attrNameLst>
                                          <p:attrName>ppt_w</p:attrName>
                                        </p:attrNameLst>
                                      </p:cBhvr>
                                      <p:tavLst>
                                        <p:tav tm="0">
                                          <p:val>
                                            <p:strVal val="ppt_w"/>
                                          </p:val>
                                        </p:tav>
                                        <p:tav tm="100000">
                                          <p:val>
                                            <p:fltVal val="0"/>
                                          </p:val>
                                        </p:tav>
                                      </p:tavLst>
                                    </p:anim>
                                    <p:anim calcmode="lin" valueType="num">
                                      <p:cBhvr>
                                        <p:cTn id="27" dur="500"/>
                                        <p:tgtEl>
                                          <p:spTgt spid="2"/>
                                        </p:tgtEl>
                                        <p:attrNameLst>
                                          <p:attrName>ppt_h</p:attrName>
                                        </p:attrNameLst>
                                      </p:cBhvr>
                                      <p:tavLst>
                                        <p:tav tm="0">
                                          <p:val>
                                            <p:strVal val="ppt_h"/>
                                          </p:val>
                                        </p:tav>
                                        <p:tav tm="100000">
                                          <p:val>
                                            <p:fltVal val="0"/>
                                          </p:val>
                                        </p:tav>
                                      </p:tavLst>
                                    </p:anim>
                                    <p:animEffect transition="out" filter="fade">
                                      <p:cBhvr>
                                        <p:cTn id="28" dur="500"/>
                                        <p:tgtEl>
                                          <p:spTgt spid="2"/>
                                        </p:tgtEl>
                                      </p:cBhvr>
                                    </p:animEffect>
                                    <p:set>
                                      <p:cBhvr>
                                        <p:cTn id="29"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 grpId="1" animBg="1"/>
      <p:bldP spid="2"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597075024"/>
              </p:ext>
            </p:extLst>
          </p:nvPr>
        </p:nvGraphicFramePr>
        <p:xfrm>
          <a:off x="339853" y="243699"/>
          <a:ext cx="8431212" cy="6035040"/>
        </p:xfrm>
        <a:graphic>
          <a:graphicData uri="http://schemas.openxmlformats.org/drawingml/2006/table">
            <a:tbl>
              <a:tblPr firstRow="1" bandRow="1">
                <a:tableStyleId>{5C22544A-7EE6-4342-B048-85BDC9FD1C3A}</a:tableStyleId>
              </a:tblPr>
              <a:tblGrid>
                <a:gridCol w="434755"/>
                <a:gridCol w="482912"/>
                <a:gridCol w="668816"/>
                <a:gridCol w="3730752"/>
                <a:gridCol w="1803114"/>
                <a:gridCol w="1310863"/>
              </a:tblGrid>
              <a:tr h="315179">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a:t>
                      </a:r>
                    </a:p>
                    <a:p>
                      <a:pPr algn="ctr"/>
                      <a:r>
                        <a:rPr lang="ru-RU" sz="1200" dirty="0" smtClean="0">
                          <a:solidFill>
                            <a:schemeClr val="bg1"/>
                          </a:solidFill>
                          <a:latin typeface="Times New Roman" panose="02020603050405020304" pitchFamily="18" charset="0"/>
                          <a:cs typeface="Times New Roman" panose="02020603050405020304" pitchFamily="18" charset="0"/>
                        </a:rPr>
                        <a:t>п/п</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gridSpan="3">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Условия включения в реестр</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hMerge="1">
                  <a:txBody>
                    <a:bodyPr/>
                    <a:lstStyle/>
                    <a:p>
                      <a:endParaRPr lang="ru-RU"/>
                    </a:p>
                  </a:txBody>
                  <a:tcPr/>
                </a:tc>
                <a:tc hMerge="1">
                  <a:txBody>
                    <a:bodyPr/>
                    <a:lstStyle/>
                    <a:p>
                      <a:endParaRPr lang="ru-RU"/>
                    </a:p>
                  </a:txBody>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Значение или </a:t>
                      </a:r>
                    </a:p>
                    <a:p>
                      <a:pPr algn="ctr"/>
                      <a:r>
                        <a:rPr lang="ru-RU" sz="1200" dirty="0" smtClean="0">
                          <a:solidFill>
                            <a:schemeClr val="bg1"/>
                          </a:solidFill>
                          <a:latin typeface="Times New Roman" panose="02020603050405020304" pitchFamily="18" charset="0"/>
                          <a:cs typeface="Times New Roman" panose="02020603050405020304" pitchFamily="18" charset="0"/>
                        </a:rPr>
                        <a:t>отметка о соблюдении условия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Минимальное значение  </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233893">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3</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4</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9821">
                <a:tc rowSpan="7">
                  <a:txBody>
                    <a:bodyPr/>
                    <a:lstStyle/>
                    <a:p>
                      <a:r>
                        <a:rPr lang="ru-RU" sz="1200" dirty="0" smtClean="0">
                          <a:solidFill>
                            <a:schemeClr val="tx1"/>
                          </a:solidFill>
                          <a:latin typeface="Times New Roman" panose="02020603050405020304" pitchFamily="18" charset="0"/>
                          <a:cs typeface="Times New Roman" panose="02020603050405020304" pitchFamily="18" charset="0"/>
                        </a:rPr>
                        <a:t>2.</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Исполнение обязанности уполномоченного экономического оператора </a:t>
                      </a:r>
                      <a:r>
                        <a:rPr lang="ru-RU" sz="1200" b="1" u="sng" dirty="0" smtClean="0">
                          <a:solidFill>
                            <a:schemeClr val="tx1"/>
                          </a:solidFill>
                          <a:latin typeface="Times New Roman" panose="02020603050405020304" pitchFamily="18" charset="0"/>
                          <a:cs typeface="Times New Roman" panose="02020603050405020304" pitchFamily="18" charset="0"/>
                        </a:rPr>
                        <a:t>планируется</a:t>
                      </a:r>
                      <a:r>
                        <a:rPr lang="ru-RU" sz="1200" dirty="0" smtClean="0">
                          <a:solidFill>
                            <a:schemeClr val="tx1"/>
                          </a:solidFill>
                          <a:latin typeface="Times New Roman" panose="02020603050405020304" pitchFamily="18" charset="0"/>
                          <a:cs typeface="Times New Roman" panose="02020603050405020304" pitchFamily="18" charset="0"/>
                        </a:rPr>
                        <a:t> обеспечить следующими способами (заполняется, если условие о представлении обеспечения является обязательным для включения в реестр)***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192">
                <a:tc vMerge="1">
                  <a:txBody>
                    <a:bodyPr/>
                    <a:lstStyle/>
                    <a:p>
                      <a:endParaRPr lang="ru-RU" sz="1400">
                        <a:solidFill>
                          <a:schemeClr val="accent2"/>
                        </a:solidFill>
                      </a:endParaRPr>
                    </a:p>
                  </a:txBody>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2.1.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внесение денежных средств (денег) на сумму, эквивалентную сумме в евро</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значение, установленное статьей 436</a:t>
                      </a:r>
                    </a:p>
                    <a:p>
                      <a:pPr algn="ctr"/>
                      <a:r>
                        <a:rPr lang="ru-RU" sz="1200" dirty="0" smtClean="0">
                          <a:solidFill>
                            <a:schemeClr val="tx1"/>
                          </a:solidFill>
                          <a:latin typeface="Times New Roman" panose="02020603050405020304" pitchFamily="18" charset="0"/>
                          <a:cs typeface="Times New Roman" panose="02020603050405020304" pitchFamily="18" charset="0"/>
                        </a:rPr>
                        <a:t>Кодекса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181">
                <a:tc vMerge="1">
                  <a:txBody>
                    <a:bodyPr/>
                    <a:lstStyle/>
                    <a:p>
                      <a:endParaRPr lang="ru-RU" sz="1400">
                        <a:solidFill>
                          <a:schemeClr val="accent2"/>
                        </a:solidFill>
                      </a:endParaRPr>
                    </a:p>
                  </a:txBody>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2.2.</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банковская гарантия на сумму, эквивалентную сумме в евро</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277">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2.3.</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поручительство на сумму, эквивалентную сумме в евро</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227797">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залог имущества на сумму, эквивалентную сумме в евро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kumimoji="0" lang="ru-RU"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a:t>
                      </a:r>
                      <a:endParaRPr lang="ru-RU" sz="1200" b="1"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254181">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2.5.</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2.5.1.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обеспечение исполнения обязанности иным способом (указать):________________________________</a:t>
                      </a:r>
                    </a:p>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на сумму, эквивалентную сумме в евро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ru-RU"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a:t>
                      </a:r>
                      <a:endParaRPr lang="ru-RU" sz="1200" b="1"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ru-RU" sz="1400" dirty="0" smtClean="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181">
                <a:tc vMerge="1">
                  <a:txBody>
                    <a:bodyPr/>
                    <a:lstStyle/>
                    <a:p>
                      <a:endParaRPr lang="ru-RU"/>
                    </a:p>
                  </a:txBody>
                  <a:tcPr/>
                </a:tc>
                <a:tc vMerge="1">
                  <a:txBody>
                    <a:bodyPr/>
                    <a:lstStyle/>
                    <a:p>
                      <a:pPr marL="0" indent="0">
                        <a:buFont typeface="Arial" panose="020B0604020202020204" pitchFamily="34" charset="0"/>
                        <a:buNone/>
                      </a:pPr>
                      <a:endParaRPr lang="ru-RU" sz="1400" dirty="0">
                        <a:solidFill>
                          <a:schemeClr val="tx1"/>
                        </a:solidFill>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2.5.2.</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обеспечение исполнения обязанности иным способом (указать):_________________________________ </a:t>
                      </a:r>
                    </a:p>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на сумму, эквивалентную сумме в евро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ru-RU"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a:t>
                      </a:r>
                      <a:endParaRPr lang="ru-RU" sz="1200" b="1"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508362">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3.</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Не исполненная в установленный срок обязанность по уплате таможенных платежей, специальных, антидемпинговых, компенсационных пошлин, пеней, процентов во всех государствах – членах Евразийского экономического союза (далее – государства-члены) отсутствует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r>
                        <a:rPr lang="ru-RU" sz="2400"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endParaRPr lang="ru-RU" sz="2400" dirty="0" smtClean="0">
                        <a:solidFill>
                          <a:srgbClr val="FF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a:t>
                      </a: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508362">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4.</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lang="ru-RU" sz="1200" dirty="0" smtClean="0">
                          <a:solidFill>
                            <a:schemeClr val="tx1"/>
                          </a:solidFill>
                          <a:latin typeface="Times New Roman" panose="02020603050405020304" pitchFamily="18" charset="0"/>
                          <a:cs typeface="Times New Roman" panose="02020603050405020304" pitchFamily="18" charset="0"/>
                        </a:rPr>
                        <a:t>Задолженность (недоимка) в соответствии с законодательством о налогах и сборах (налоговым законодательством) государства-члена, в котором зарегистрирован заявитель, отсутствует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ru-RU" sz="24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sym typeface="Wingdings" panose="05000000000000000000" pitchFamily="2" charset="2"/>
                        </a:rPr>
                        <a:t></a:t>
                      </a:r>
                      <a:endParaRPr kumimoji="0" lang="ru-RU" sz="24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a:t>
                      </a: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bl>
          </a:graphicData>
        </a:graphic>
      </p:graphicFrame>
      <p:pic>
        <p:nvPicPr>
          <p:cNvPr id="2" name="Рисунок 1"/>
          <p:cNvPicPr>
            <a:picLocks noChangeAspect="1"/>
          </p:cNvPicPr>
          <p:nvPr/>
        </p:nvPicPr>
        <p:blipFill>
          <a:blip r:embed="rId2"/>
          <a:stretch>
            <a:fillRect/>
          </a:stretch>
        </p:blipFill>
        <p:spPr>
          <a:xfrm>
            <a:off x="451087" y="6320808"/>
            <a:ext cx="390178" cy="307863"/>
          </a:xfrm>
          <a:prstGeom prst="rect">
            <a:avLst/>
          </a:prstGeom>
        </p:spPr>
      </p:pic>
      <p:sp>
        <p:nvSpPr>
          <p:cNvPr id="6" name="Rectangle 5"/>
          <p:cNvSpPr>
            <a:spLocks noChangeArrowheads="1"/>
          </p:cNvSpPr>
          <p:nvPr/>
        </p:nvSpPr>
        <p:spPr bwMode="auto">
          <a:xfrm>
            <a:off x="1002656" y="6236996"/>
            <a:ext cx="7671251"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1200" dirty="0"/>
              <a:t>*** </a:t>
            </a:r>
            <a:r>
              <a:rPr lang="ru-RU" sz="1200" dirty="0" smtClean="0"/>
              <a:t>Выбор </a:t>
            </a:r>
            <a:r>
              <a:rPr lang="ru-RU" sz="1200" dirty="0"/>
              <a:t>способа обеспечения осуществляется только из </a:t>
            </a:r>
            <a:r>
              <a:rPr lang="ru-RU" sz="1200" dirty="0" smtClean="0"/>
              <a:t>способов 2.1. – 2.3., </a:t>
            </a:r>
            <a:r>
              <a:rPr lang="ru-RU" sz="1200" dirty="0"/>
              <a:t>установленных законодательством </a:t>
            </a:r>
            <a:r>
              <a:rPr lang="ru-RU" sz="1200" dirty="0" smtClean="0"/>
              <a:t>РФ (пункт 3 статьи 58 проекта ФЗ РФ «О таможенном регулировании»). </a:t>
            </a:r>
          </a:p>
        </p:txBody>
      </p:sp>
      <p:graphicFrame>
        <p:nvGraphicFramePr>
          <p:cNvPr id="4" name="Таблица 3"/>
          <p:cNvGraphicFramePr>
            <a:graphicFrameLocks noGrp="1"/>
          </p:cNvGraphicFramePr>
          <p:nvPr>
            <p:extLst>
              <p:ext uri="{D42A27DB-BD31-4B8C-83A1-F6EECF244321}">
                <p14:modId xmlns:p14="http://schemas.microsoft.com/office/powerpoint/2010/main" val="1399349896"/>
              </p:ext>
            </p:extLst>
          </p:nvPr>
        </p:nvGraphicFramePr>
        <p:xfrm>
          <a:off x="5573166" y="1529715"/>
          <a:ext cx="3378874" cy="2763520"/>
        </p:xfrm>
        <a:graphic>
          <a:graphicData uri="http://schemas.openxmlformats.org/drawingml/2006/table">
            <a:tbl>
              <a:tblPr firstRow="1" bandRow="1">
                <a:tableStyleId>{5C22544A-7EE6-4342-B048-85BDC9FD1C3A}</a:tableStyleId>
              </a:tblPr>
              <a:tblGrid>
                <a:gridCol w="2032000"/>
                <a:gridCol w="1346874"/>
              </a:tblGrid>
              <a:tr h="0">
                <a:tc>
                  <a:txBody>
                    <a:bodyPr/>
                    <a:lstStyle/>
                    <a:p>
                      <a:pPr algn="ctr"/>
                      <a:r>
                        <a:rPr lang="ru-RU" sz="1200" dirty="0" smtClean="0">
                          <a:latin typeface="Arial" panose="020B0604020202020204" pitchFamily="34" charset="0"/>
                          <a:cs typeface="Arial" panose="020B0604020202020204" pitchFamily="34" charset="0"/>
                        </a:rPr>
                        <a:t>Период нахождения </a:t>
                      </a:r>
                    </a:p>
                    <a:p>
                      <a:pPr algn="ctr"/>
                      <a:r>
                        <a:rPr lang="ru-RU" sz="1200" dirty="0" smtClean="0">
                          <a:latin typeface="Arial" panose="020B0604020202020204" pitchFamily="34" charset="0"/>
                          <a:cs typeface="Arial" panose="020B0604020202020204" pitchFamily="34" charset="0"/>
                        </a:rPr>
                        <a:t>в реестре</a:t>
                      </a:r>
                    </a:p>
                    <a:p>
                      <a:pPr algn="ctr"/>
                      <a:r>
                        <a:rPr lang="ru-RU" sz="1200" dirty="0" smtClean="0">
                          <a:latin typeface="Arial" panose="020B0604020202020204" pitchFamily="34" charset="0"/>
                          <a:cs typeface="Arial" panose="020B0604020202020204" pitchFamily="34" charset="0"/>
                        </a:rPr>
                        <a:t>(в </a:t>
                      </a:r>
                      <a:r>
                        <a:rPr lang="ru-RU" sz="1200" dirty="0" err="1" smtClean="0">
                          <a:latin typeface="Arial" panose="020B0604020202020204" pitchFamily="34" charset="0"/>
                          <a:cs typeface="Arial" panose="020B0604020202020204" pitchFamily="34" charset="0"/>
                        </a:rPr>
                        <a:t>т.ч</a:t>
                      </a:r>
                      <a:r>
                        <a:rPr lang="ru-RU" sz="1200" dirty="0" smtClean="0">
                          <a:latin typeface="Arial" panose="020B0604020202020204" pitchFamily="34" charset="0"/>
                          <a:cs typeface="Arial" panose="020B0604020202020204" pitchFamily="34" charset="0"/>
                        </a:rPr>
                        <a:t>. по ТК ТС)</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c>
                  <a:txBody>
                    <a:bodyPr/>
                    <a:lstStyle/>
                    <a:p>
                      <a:pPr algn="ctr"/>
                      <a:r>
                        <a:rPr lang="ru-RU" sz="1200" dirty="0" smtClean="0">
                          <a:latin typeface="Arial" panose="020B0604020202020204" pitchFamily="34" charset="0"/>
                          <a:cs typeface="Arial" panose="020B0604020202020204" pitchFamily="34" charset="0"/>
                        </a:rPr>
                        <a:t>Размер обеспечения, €</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r>
              <a:tr h="370840">
                <a:tc>
                  <a:txBody>
                    <a:bodyPr/>
                    <a:lstStyle/>
                    <a:p>
                      <a:pPr algn="ctr"/>
                      <a:r>
                        <a:rPr lang="ru-RU" sz="1200" dirty="0" smtClean="0">
                          <a:latin typeface="Arial" panose="020B0604020202020204" pitchFamily="34" charset="0"/>
                          <a:cs typeface="Arial" panose="020B0604020202020204" pitchFamily="34" charset="0"/>
                        </a:rPr>
                        <a:t>При первичном включении в реестр / </a:t>
                      </a:r>
                    </a:p>
                    <a:p>
                      <a:pPr algn="ctr"/>
                      <a:r>
                        <a:rPr lang="ru-RU" sz="1200" dirty="0" smtClean="0">
                          <a:latin typeface="Arial" panose="020B0604020202020204" pitchFamily="34" charset="0"/>
                          <a:cs typeface="Arial" panose="020B0604020202020204" pitchFamily="34" charset="0"/>
                        </a:rPr>
                        <a:t>1-й и 2-й</a:t>
                      </a:r>
                      <a:r>
                        <a:rPr lang="ru-RU" sz="1200" baseline="0" dirty="0" smtClean="0">
                          <a:latin typeface="Arial" panose="020B0604020202020204" pitchFamily="34" charset="0"/>
                          <a:cs typeface="Arial" panose="020B0604020202020204" pitchFamily="34" charset="0"/>
                        </a:rPr>
                        <a:t> годы</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c>
                  <a:txBody>
                    <a:bodyPr/>
                    <a:lstStyle/>
                    <a:p>
                      <a:pPr algn="ctr"/>
                      <a:r>
                        <a:rPr lang="ru-RU" sz="1200" dirty="0" smtClean="0">
                          <a:latin typeface="Arial" panose="020B0604020202020204" pitchFamily="34" charset="0"/>
                          <a:cs typeface="Arial" panose="020B0604020202020204" pitchFamily="34" charset="0"/>
                        </a:rPr>
                        <a:t>1 млн</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r>
              <a:tr h="370840">
                <a:tc>
                  <a:txBody>
                    <a:bodyPr/>
                    <a:lstStyle/>
                    <a:p>
                      <a:pPr algn="ctr"/>
                      <a:r>
                        <a:rPr lang="ru-RU" sz="1200" dirty="0" smtClean="0">
                          <a:latin typeface="Arial" panose="020B0604020202020204" pitchFamily="34" charset="0"/>
                          <a:cs typeface="Arial" panose="020B0604020202020204" pitchFamily="34" charset="0"/>
                        </a:rPr>
                        <a:t>3-й и 4-й</a:t>
                      </a:r>
                      <a:r>
                        <a:rPr lang="ru-RU" sz="1200" baseline="0" dirty="0" smtClean="0">
                          <a:latin typeface="Arial" panose="020B0604020202020204" pitchFamily="34" charset="0"/>
                          <a:cs typeface="Arial" panose="020B0604020202020204" pitchFamily="34" charset="0"/>
                        </a:rPr>
                        <a:t> годы</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c>
                  <a:txBody>
                    <a:bodyPr/>
                    <a:lstStyle/>
                    <a:p>
                      <a:pPr algn="ctr"/>
                      <a:r>
                        <a:rPr lang="ru-RU" sz="1200" dirty="0" smtClean="0">
                          <a:latin typeface="Arial" panose="020B0604020202020204" pitchFamily="34" charset="0"/>
                          <a:cs typeface="Arial" panose="020B0604020202020204" pitchFamily="34" charset="0"/>
                        </a:rPr>
                        <a:t>700 тыс.</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r>
              <a:tr h="370840">
                <a:tc>
                  <a:txBody>
                    <a:bodyPr/>
                    <a:lstStyle/>
                    <a:p>
                      <a:pPr algn="ctr"/>
                      <a:r>
                        <a:rPr lang="ru-RU" sz="1200" dirty="0" smtClean="0">
                          <a:latin typeface="Arial" panose="020B0604020202020204" pitchFamily="34" charset="0"/>
                          <a:cs typeface="Arial" panose="020B0604020202020204" pitchFamily="34" charset="0"/>
                        </a:rPr>
                        <a:t>5-й год</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c>
                  <a:txBody>
                    <a:bodyPr/>
                    <a:lstStyle/>
                    <a:p>
                      <a:pPr algn="ctr"/>
                      <a:r>
                        <a:rPr lang="ru-RU" sz="1200" dirty="0" smtClean="0">
                          <a:latin typeface="Arial" panose="020B0604020202020204" pitchFamily="34" charset="0"/>
                          <a:cs typeface="Arial" panose="020B0604020202020204" pitchFamily="34" charset="0"/>
                        </a:rPr>
                        <a:t>500 тыс.</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r>
              <a:tr h="370840">
                <a:tc>
                  <a:txBody>
                    <a:bodyPr/>
                    <a:lstStyle/>
                    <a:p>
                      <a:pPr algn="ctr"/>
                      <a:r>
                        <a:rPr lang="ru-RU" sz="1200" dirty="0" smtClean="0">
                          <a:latin typeface="Arial" panose="020B0604020202020204" pitchFamily="34" charset="0"/>
                          <a:cs typeface="Arial" panose="020B0604020202020204" pitchFamily="34" charset="0"/>
                        </a:rPr>
                        <a:t>6-й год</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c>
                  <a:txBody>
                    <a:bodyPr/>
                    <a:lstStyle/>
                    <a:p>
                      <a:pPr algn="ctr"/>
                      <a:r>
                        <a:rPr lang="ru-RU" sz="1200" dirty="0" smtClean="0">
                          <a:latin typeface="Arial" panose="020B0604020202020204" pitchFamily="34" charset="0"/>
                          <a:cs typeface="Arial" panose="020B0604020202020204" pitchFamily="34" charset="0"/>
                        </a:rPr>
                        <a:t>300 тыс.</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r>
              <a:tr h="370840">
                <a:tc>
                  <a:txBody>
                    <a:bodyPr/>
                    <a:lstStyle/>
                    <a:p>
                      <a:pPr algn="ctr"/>
                      <a:r>
                        <a:rPr lang="ru-RU" sz="1200" dirty="0" smtClean="0">
                          <a:latin typeface="Arial" panose="020B0604020202020204" pitchFamily="34" charset="0"/>
                          <a:cs typeface="Arial" panose="020B0604020202020204" pitchFamily="34" charset="0"/>
                        </a:rPr>
                        <a:t>7-й год и более</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c>
                  <a:txBody>
                    <a:bodyPr/>
                    <a:lstStyle/>
                    <a:p>
                      <a:pPr algn="ctr"/>
                      <a:r>
                        <a:rPr lang="ru-RU" sz="1200" dirty="0" smtClean="0">
                          <a:latin typeface="Arial" panose="020B0604020202020204" pitchFamily="34" charset="0"/>
                          <a:cs typeface="Arial" panose="020B0604020202020204" pitchFamily="34" charset="0"/>
                        </a:rPr>
                        <a:t>150 тыс.</a:t>
                      </a:r>
                      <a:endParaRPr lang="ru-RU" sz="1200" dirty="0">
                        <a:latin typeface="Arial" panose="020B0604020202020204" pitchFamily="34" charset="0"/>
                        <a:cs typeface="Arial" panose="020B0604020202020204" pitchFamily="34" charset="0"/>
                      </a:endParaRPr>
                    </a:p>
                  </a:txBody>
                  <a:tcPr anchor="ctr">
                    <a:solidFill>
                      <a:schemeClr val="accent2">
                        <a:lumMod val="75000"/>
                      </a:schemeClr>
                    </a:solidFill>
                  </a:tcPr>
                </a:tc>
              </a:tr>
            </a:tbl>
          </a:graphicData>
        </a:graphic>
      </p:graphicFrame>
      <p:sp>
        <p:nvSpPr>
          <p:cNvPr id="7" name="Прямоугольная выноска 6"/>
          <p:cNvSpPr/>
          <p:nvPr/>
        </p:nvSpPr>
        <p:spPr>
          <a:xfrm>
            <a:off x="1374597" y="3048401"/>
            <a:ext cx="3756044" cy="797159"/>
          </a:xfrm>
          <a:prstGeom prst="wedgeRectCallout">
            <a:avLst>
              <a:gd name="adj1" fmla="val 61995"/>
              <a:gd name="adj2" fmla="val -57553"/>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Значения</a:t>
            </a:r>
            <a:r>
              <a:rPr lang="ru-RU" sz="1200" dirty="0">
                <a:solidFill>
                  <a:schemeClr val="tx1"/>
                </a:solidFill>
                <a:latin typeface="Arial" panose="020B0604020202020204" pitchFamily="34" charset="0"/>
                <a:cs typeface="Arial" panose="020B0604020202020204" pitchFamily="34" charset="0"/>
              </a:rPr>
              <a:t>, подтверждающие соблюдение условий включения в реестр, указываются в случае, если условие является обязательным для включения в реестр.</a:t>
            </a:r>
          </a:p>
        </p:txBody>
      </p:sp>
    </p:spTree>
    <p:extLst>
      <p:ext uri="{BB962C8B-B14F-4D97-AF65-F5344CB8AC3E}">
        <p14:creationId xmlns:p14="http://schemas.microsoft.com/office/powerpoint/2010/main" val="1616509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par>
                          <p:cTn id="20" fill="hold">
                            <p:stCondLst>
                              <p:cond delay="500"/>
                            </p:stCondLst>
                            <p:childTnLst>
                              <p:par>
                                <p:cTn id="21" presetID="22" presetClass="entr" presetSubtype="2" fill="hold" grpId="0" nodeType="afterEffect">
                                  <p:stCondLst>
                                    <p:cond delay="1000"/>
                                  </p:stCondLst>
                                  <p:childTnLst>
                                    <p:set>
                                      <p:cBhvr>
                                        <p:cTn id="22" dur="1" fill="hold">
                                          <p:stCondLst>
                                            <p:cond delay="0"/>
                                          </p:stCondLst>
                                        </p:cTn>
                                        <p:tgtEl>
                                          <p:spTgt spid="7"/>
                                        </p:tgtEl>
                                        <p:attrNameLst>
                                          <p:attrName>style.visibility</p:attrName>
                                        </p:attrNameLst>
                                      </p:cBhvr>
                                      <p:to>
                                        <p:strVal val="visible"/>
                                      </p:to>
                                    </p:set>
                                    <p:animEffect transition="in" filter="wipe(right)">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xit" presetSubtype="8" fill="hold" grpId="1" nodeType="clickEffect">
                                  <p:stCondLst>
                                    <p:cond delay="0"/>
                                  </p:stCondLst>
                                  <p:childTnLst>
                                    <p:animEffect transition="out" filter="wipe(left)">
                                      <p:cBhvr>
                                        <p:cTn id="27" dur="500"/>
                                        <p:tgtEl>
                                          <p:spTgt spid="7"/>
                                        </p:tgtEl>
                                      </p:cBhvr>
                                    </p:animEffect>
                                    <p:set>
                                      <p:cBhvr>
                                        <p:cTn id="28" dur="1" fill="hold">
                                          <p:stCondLst>
                                            <p:cond delay="499"/>
                                          </p:stCondLst>
                                        </p:cTn>
                                        <p:tgtEl>
                                          <p:spTgt spid="7"/>
                                        </p:tgtEl>
                                        <p:attrNameLst>
                                          <p:attrName>style.visibility</p:attrName>
                                        </p:attrNameLst>
                                      </p:cBhvr>
                                      <p:to>
                                        <p:strVal val="hidden"/>
                                      </p:to>
                                    </p:set>
                                  </p:childTnLst>
                                </p:cTn>
                              </p:par>
                            </p:childTnLst>
                          </p:cTn>
                        </p:par>
                        <p:par>
                          <p:cTn id="29" fill="hold">
                            <p:stCondLst>
                              <p:cond delay="500"/>
                            </p:stCondLst>
                            <p:childTnLst>
                              <p:par>
                                <p:cTn id="30" presetID="53" presetClass="exit" presetSubtype="32" fill="hold" nodeType="afterEffect">
                                  <p:stCondLst>
                                    <p:cond delay="0"/>
                                  </p:stCondLst>
                                  <p:childTnLst>
                                    <p:anim calcmode="lin" valueType="num">
                                      <p:cBhvr>
                                        <p:cTn id="31" dur="500"/>
                                        <p:tgtEl>
                                          <p:spTgt spid="4"/>
                                        </p:tgtEl>
                                        <p:attrNameLst>
                                          <p:attrName>ppt_w</p:attrName>
                                        </p:attrNameLst>
                                      </p:cBhvr>
                                      <p:tavLst>
                                        <p:tav tm="0">
                                          <p:val>
                                            <p:strVal val="ppt_w"/>
                                          </p:val>
                                        </p:tav>
                                        <p:tav tm="100000">
                                          <p:val>
                                            <p:fltVal val="0"/>
                                          </p:val>
                                        </p:tav>
                                      </p:tavLst>
                                    </p:anim>
                                    <p:anim calcmode="lin" valueType="num">
                                      <p:cBhvr>
                                        <p:cTn id="32" dur="500"/>
                                        <p:tgtEl>
                                          <p:spTgt spid="4"/>
                                        </p:tgtEl>
                                        <p:attrNameLst>
                                          <p:attrName>ppt_h</p:attrName>
                                        </p:attrNameLst>
                                      </p:cBhvr>
                                      <p:tavLst>
                                        <p:tav tm="0">
                                          <p:val>
                                            <p:strVal val="ppt_h"/>
                                          </p:val>
                                        </p:tav>
                                        <p:tav tm="100000">
                                          <p:val>
                                            <p:fltVal val="0"/>
                                          </p:val>
                                        </p:tav>
                                      </p:tavLst>
                                    </p:anim>
                                    <p:animEffect transition="out" filter="fade">
                                      <p:cBhvr>
                                        <p:cTn id="33" dur="500"/>
                                        <p:tgtEl>
                                          <p:spTgt spid="4"/>
                                        </p:tgtEl>
                                      </p:cBhvr>
                                    </p:animEffect>
                                    <p:set>
                                      <p:cBhvr>
                                        <p:cTn id="34"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4"/>
          <p:cNvGraphicFramePr>
            <a:graphicFrameLocks/>
          </p:cNvGraphicFramePr>
          <p:nvPr>
            <p:extLst>
              <p:ext uri="{D42A27DB-BD31-4B8C-83A1-F6EECF244321}">
                <p14:modId xmlns:p14="http://schemas.microsoft.com/office/powerpoint/2010/main" val="1195642581"/>
              </p:ext>
            </p:extLst>
          </p:nvPr>
        </p:nvGraphicFramePr>
        <p:xfrm>
          <a:off x="343971" y="268224"/>
          <a:ext cx="8431212" cy="6217920"/>
        </p:xfrm>
        <a:graphic>
          <a:graphicData uri="http://schemas.openxmlformats.org/drawingml/2006/table">
            <a:tbl>
              <a:tblPr firstRow="1" bandRow="1">
                <a:tableStyleId>{5C22544A-7EE6-4342-B048-85BDC9FD1C3A}</a:tableStyleId>
              </a:tblPr>
              <a:tblGrid>
                <a:gridCol w="434755"/>
                <a:gridCol w="4951514"/>
                <a:gridCol w="1734080"/>
                <a:gridCol w="1310863"/>
              </a:tblGrid>
              <a:tr h="633985">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a:t>
                      </a:r>
                    </a:p>
                    <a:p>
                      <a:pPr algn="ctr"/>
                      <a:r>
                        <a:rPr lang="ru-RU" sz="1200" dirty="0" smtClean="0">
                          <a:solidFill>
                            <a:schemeClr val="bg1"/>
                          </a:solidFill>
                          <a:latin typeface="Times New Roman" panose="02020603050405020304" pitchFamily="18" charset="0"/>
                          <a:cs typeface="Times New Roman" panose="02020603050405020304" pitchFamily="18" charset="0"/>
                        </a:rPr>
                        <a:t>п/п</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Условия включения в реестр</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Значение или </a:t>
                      </a:r>
                    </a:p>
                    <a:p>
                      <a:pPr algn="ctr"/>
                      <a:r>
                        <a:rPr lang="ru-RU" sz="1200" dirty="0" smtClean="0">
                          <a:solidFill>
                            <a:schemeClr val="bg1"/>
                          </a:solidFill>
                          <a:latin typeface="Times New Roman" panose="02020603050405020304" pitchFamily="18" charset="0"/>
                          <a:cs typeface="Times New Roman" panose="02020603050405020304" pitchFamily="18" charset="0"/>
                        </a:rPr>
                        <a:t>отметка о соблюдении условия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Минимальное значение  </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213360">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3</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4</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8362">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5.</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Факты привлечения во всех государствах-членах </a:t>
                      </a:r>
                      <a:r>
                        <a:rPr lang="ru-RU" sz="1200" b="1" dirty="0" smtClean="0">
                          <a:solidFill>
                            <a:schemeClr val="tx1"/>
                          </a:solidFill>
                          <a:latin typeface="Times New Roman" panose="02020603050405020304" pitchFamily="18" charset="0"/>
                          <a:cs typeface="Times New Roman" panose="02020603050405020304" pitchFamily="18" charset="0"/>
                        </a:rPr>
                        <a:t>заявителя</a:t>
                      </a:r>
                      <a:r>
                        <a:rPr lang="ru-RU" sz="1200" dirty="0" smtClean="0">
                          <a:solidFill>
                            <a:schemeClr val="tx1"/>
                          </a:solidFill>
                          <a:latin typeface="Times New Roman" panose="02020603050405020304" pitchFamily="18" charset="0"/>
                          <a:cs typeface="Times New Roman" panose="02020603050405020304" pitchFamily="18" charset="0"/>
                        </a:rPr>
                        <a:t> в течение 1 года к административной ответственности </a:t>
                      </a:r>
                      <a:r>
                        <a:rPr lang="ru-RU" sz="1200" b="1" dirty="0" smtClean="0">
                          <a:solidFill>
                            <a:schemeClr val="tx1"/>
                          </a:solidFill>
                          <a:latin typeface="Times New Roman" panose="02020603050405020304" pitchFamily="18" charset="0"/>
                          <a:cs typeface="Times New Roman" panose="02020603050405020304" pitchFamily="18" charset="0"/>
                        </a:rPr>
                        <a:t>за административные правонарушения</a:t>
                      </a:r>
                      <a:r>
                        <a:rPr lang="ru-RU" sz="1200" dirty="0" smtClean="0">
                          <a:solidFill>
                            <a:schemeClr val="tx1"/>
                          </a:solidFill>
                          <a:latin typeface="Times New Roman" panose="02020603050405020304" pitchFamily="18" charset="0"/>
                          <a:cs typeface="Times New Roman" panose="02020603050405020304" pitchFamily="18" charset="0"/>
                        </a:rPr>
                        <a:t>, привлечение к ответственности за совершение которых законодательством государств-членов определено в качестве основания для отказа во включении в реестр, отсутствуют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ru-RU" sz="24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sym typeface="Wingdings" panose="05000000000000000000" pitchFamily="2" charset="2"/>
                        </a:rPr>
                        <a:t></a:t>
                      </a:r>
                      <a:endParaRPr kumimoji="0" lang="ru-RU" sz="24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a:t>
                      </a: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508362">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6.</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Факты привлечения во всех государствах-членах </a:t>
                      </a:r>
                      <a:r>
                        <a:rPr lang="ru-RU" sz="1200" b="1" dirty="0" smtClean="0">
                          <a:solidFill>
                            <a:schemeClr val="tx1"/>
                          </a:solidFill>
                          <a:latin typeface="Times New Roman" panose="02020603050405020304" pitchFamily="18" charset="0"/>
                          <a:cs typeface="Times New Roman" panose="02020603050405020304" pitchFamily="18" charset="0"/>
                        </a:rPr>
                        <a:t>физических лиц</a:t>
                      </a:r>
                      <a:r>
                        <a:rPr lang="ru-RU" sz="1200" dirty="0" smtClean="0">
                          <a:solidFill>
                            <a:schemeClr val="tx1"/>
                          </a:solidFill>
                          <a:latin typeface="Times New Roman" panose="02020603050405020304" pitchFamily="18" charset="0"/>
                          <a:cs typeface="Times New Roman" panose="02020603050405020304" pitchFamily="18" charset="0"/>
                        </a:rPr>
                        <a:t> государств-членов, </a:t>
                      </a:r>
                      <a:r>
                        <a:rPr lang="ru-RU" sz="1200" b="1" dirty="0" smtClean="0">
                          <a:solidFill>
                            <a:schemeClr val="tx1"/>
                          </a:solidFill>
                          <a:latin typeface="Times New Roman" panose="02020603050405020304" pitchFamily="18" charset="0"/>
                          <a:cs typeface="Times New Roman" panose="02020603050405020304" pitchFamily="18" charset="0"/>
                        </a:rPr>
                        <a:t>являющихся акционерами </a:t>
                      </a:r>
                      <a:r>
                        <a:rPr lang="ru-RU" sz="1200" dirty="0" smtClean="0">
                          <a:solidFill>
                            <a:schemeClr val="tx1"/>
                          </a:solidFill>
                          <a:latin typeface="Times New Roman" panose="02020603050405020304" pitchFamily="18" charset="0"/>
                          <a:cs typeface="Times New Roman" panose="02020603050405020304" pitchFamily="18" charset="0"/>
                        </a:rPr>
                        <a:t>заявителя, имеющими 10 и более процентов акций заявителя, его </a:t>
                      </a:r>
                      <a:r>
                        <a:rPr lang="ru-RU" sz="1200" b="1" dirty="0" smtClean="0">
                          <a:solidFill>
                            <a:schemeClr val="tx1"/>
                          </a:solidFill>
                          <a:latin typeface="Times New Roman" panose="02020603050405020304" pitchFamily="18" charset="0"/>
                          <a:cs typeface="Times New Roman" panose="02020603050405020304" pitchFamily="18" charset="0"/>
                        </a:rPr>
                        <a:t>учредителями </a:t>
                      </a:r>
                      <a:r>
                        <a:rPr lang="ru-RU" sz="1200" dirty="0" smtClean="0">
                          <a:solidFill>
                            <a:schemeClr val="tx1"/>
                          </a:solidFill>
                          <a:latin typeface="Times New Roman" panose="02020603050405020304" pitchFamily="18" charset="0"/>
                          <a:cs typeface="Times New Roman" panose="02020603050405020304" pitchFamily="18" charset="0"/>
                        </a:rPr>
                        <a:t>(участниками), </a:t>
                      </a:r>
                      <a:r>
                        <a:rPr lang="ru-RU" sz="1200" b="1" dirty="0" smtClean="0">
                          <a:solidFill>
                            <a:schemeClr val="tx1"/>
                          </a:solidFill>
                          <a:latin typeface="Times New Roman" panose="02020603050405020304" pitchFamily="18" charset="0"/>
                          <a:cs typeface="Times New Roman" panose="02020603050405020304" pitchFamily="18" charset="0"/>
                        </a:rPr>
                        <a:t>руководителями</a:t>
                      </a:r>
                      <a:r>
                        <a:rPr lang="ru-RU" sz="1200" dirty="0" smtClean="0">
                          <a:solidFill>
                            <a:schemeClr val="tx1"/>
                          </a:solidFill>
                          <a:latin typeface="Times New Roman" panose="02020603050405020304" pitchFamily="18" charset="0"/>
                          <a:cs typeface="Times New Roman" panose="02020603050405020304" pitchFamily="18" charset="0"/>
                        </a:rPr>
                        <a:t>, </a:t>
                      </a:r>
                      <a:r>
                        <a:rPr lang="ru-RU" sz="1200" b="1" dirty="0" smtClean="0">
                          <a:solidFill>
                            <a:schemeClr val="tx1"/>
                          </a:solidFill>
                          <a:latin typeface="Times New Roman" panose="02020603050405020304" pitchFamily="18" charset="0"/>
                          <a:cs typeface="Times New Roman" panose="02020603050405020304" pitchFamily="18" charset="0"/>
                        </a:rPr>
                        <a:t>главными бухгалтерами</a:t>
                      </a:r>
                      <a:r>
                        <a:rPr lang="ru-RU" sz="1200" dirty="0" smtClean="0">
                          <a:solidFill>
                            <a:schemeClr val="tx1"/>
                          </a:solidFill>
                          <a:latin typeface="Times New Roman" panose="02020603050405020304" pitchFamily="18" charset="0"/>
                          <a:cs typeface="Times New Roman" panose="02020603050405020304" pitchFamily="18" charset="0"/>
                        </a:rPr>
                        <a:t>, к </a:t>
                      </a:r>
                      <a:r>
                        <a:rPr lang="ru-RU" sz="1200" b="1" dirty="0" smtClean="0">
                          <a:solidFill>
                            <a:schemeClr val="tx1"/>
                          </a:solidFill>
                          <a:latin typeface="Times New Roman" panose="02020603050405020304" pitchFamily="18" charset="0"/>
                          <a:cs typeface="Times New Roman" panose="02020603050405020304" pitchFamily="18" charset="0"/>
                        </a:rPr>
                        <a:t>уголовной ответственности </a:t>
                      </a:r>
                      <a:r>
                        <a:rPr lang="ru-RU" sz="1200" dirty="0" smtClean="0">
                          <a:solidFill>
                            <a:schemeClr val="tx1"/>
                          </a:solidFill>
                          <a:latin typeface="Times New Roman" panose="02020603050405020304" pitchFamily="18" charset="0"/>
                          <a:cs typeface="Times New Roman" panose="02020603050405020304" pitchFamily="18" charset="0"/>
                        </a:rPr>
                        <a:t>за преступления или уголовные правонарушения, производство по которым отнесено к ведению таможенных и иных государственных органов, привлечение к ответственности за совершение которых законодательством государств-членов определено в качестве основания для отказа во включении в реестр, отсутствуют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2400"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endParaRPr lang="ru-RU" sz="2400" dirty="0" smtClean="0">
                        <a:solidFill>
                          <a:srgbClr val="FF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a:txBody>
                    <a:bodyPr/>
                    <a:lstStyle/>
                    <a:p>
                      <a:pPr algn="ctr"/>
                      <a:r>
                        <a:rPr kumimoji="0" lang="ru-RU"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a:t>
                      </a: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508362">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7.</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Система учета товаров заявителя отвечает установленным законодательством государств-членов о таможенном регулировании требованиям, позволяет сопоставлять сведения, представленные таможенным органам при совершении таможенных операций, со сведениями о проведении хозяйственных операций и обеспечивает доступ (в том числе удаленный) таможенных органов к таким сведениям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2400"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endParaRPr lang="ru-RU" sz="2400" dirty="0" smtClean="0">
                        <a:solidFill>
                          <a:srgbClr val="FF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a:txBody>
                    <a:bodyPr/>
                    <a:lstStyle/>
                    <a:p>
                      <a:pPr algn="ctr"/>
                      <a:r>
                        <a:rPr kumimoji="0" lang="ru-RU"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a:t>
                      </a: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508362">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8.</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Совокупный показатель финансовой устойчивости заявителя, рассчитанный в соответствии с порядком определения финансовой устойчивости юридического лица, претендующего на включение в реестр,</a:t>
                      </a:r>
                      <a:r>
                        <a:rPr lang="en-US" sz="1200" dirty="0" smtClean="0">
                          <a:solidFill>
                            <a:schemeClr val="tx1"/>
                          </a:solidFill>
                          <a:latin typeface="Times New Roman" panose="02020603050405020304" pitchFamily="18" charset="0"/>
                          <a:cs typeface="Times New Roman" panose="02020603050405020304" pitchFamily="18" charset="0"/>
                        </a:rPr>
                        <a:t> </a:t>
                      </a:r>
                      <a:r>
                        <a:rPr lang="ru-RU" sz="1200" dirty="0" smtClean="0">
                          <a:solidFill>
                            <a:schemeClr val="tx1"/>
                          </a:solidFill>
                          <a:latin typeface="Times New Roman" panose="02020603050405020304" pitchFamily="18" charset="0"/>
                          <a:cs typeface="Times New Roman" panose="02020603050405020304" pitchFamily="18" charset="0"/>
                        </a:rPr>
                        <a:t>и значений, характеризующих финансовую устойчивость и необходимых для включения в этот реестр, предусмотренным пунктом 7 статьи 433 Кодекса, баллов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bl>
          </a:graphicData>
        </a:graphic>
      </p:graphicFrame>
      <p:sp>
        <p:nvSpPr>
          <p:cNvPr id="2" name="Объект 1"/>
          <p:cNvSpPr>
            <a:spLocks noGrp="1"/>
          </p:cNvSpPr>
          <p:nvPr>
            <p:ph idx="1"/>
          </p:nvPr>
        </p:nvSpPr>
        <p:spPr/>
        <p:txBody>
          <a:bodyPr/>
          <a:lstStyle/>
          <a:p>
            <a:endParaRPr lang="ru-RU"/>
          </a:p>
        </p:txBody>
      </p:sp>
      <p:sp>
        <p:nvSpPr>
          <p:cNvPr id="3" name="Прямоугольная выноска 2"/>
          <p:cNvSpPr/>
          <p:nvPr/>
        </p:nvSpPr>
        <p:spPr>
          <a:xfrm>
            <a:off x="585216" y="2231136"/>
            <a:ext cx="8046720" cy="3816429"/>
          </a:xfrm>
          <a:prstGeom prst="wedgeRectCallout">
            <a:avLst>
              <a:gd name="adj1" fmla="val 4875"/>
              <a:gd name="adj2" fmla="val -555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algn="just"/>
            <a:r>
              <a:rPr lang="ru-RU" sz="1100" u="sng" dirty="0" smtClean="0">
                <a:solidFill>
                  <a:schemeClr val="tx1"/>
                </a:solidFill>
                <a:latin typeface="Calibri" panose="020F0502020204030204" pitchFamily="34" charset="0"/>
                <a:cs typeface="Calibri" panose="020F0502020204030204" pitchFamily="34" charset="0"/>
              </a:rPr>
              <a:t>Пункт 3 </a:t>
            </a:r>
            <a:r>
              <a:rPr lang="ru-RU" sz="1100" u="sng" dirty="0">
                <a:solidFill>
                  <a:schemeClr val="tx1"/>
                </a:solidFill>
                <a:latin typeface="Calibri" panose="020F0502020204030204" pitchFamily="34" charset="0"/>
                <a:cs typeface="Calibri" panose="020F0502020204030204" pitchFamily="34" charset="0"/>
              </a:rPr>
              <a:t>статьи 384 проекта ФЗ РФ «О таможенном регулировании».</a:t>
            </a:r>
          </a:p>
          <a:p>
            <a:pPr algn="just"/>
            <a:r>
              <a:rPr lang="ru-RU" sz="1100" dirty="0" smtClean="0">
                <a:solidFill>
                  <a:schemeClr val="tx1"/>
                </a:solidFill>
                <a:latin typeface="Calibri" panose="020F0502020204030204" pitchFamily="34" charset="0"/>
                <a:cs typeface="Calibri" panose="020F0502020204030204" pitchFamily="34" charset="0"/>
              </a:rPr>
              <a:t>В </a:t>
            </a:r>
            <a:r>
              <a:rPr lang="ru-RU" sz="1100" dirty="0">
                <a:solidFill>
                  <a:schemeClr val="tx1"/>
                </a:solidFill>
                <a:latin typeface="Calibri" panose="020F0502020204030204" pitchFamily="34" charset="0"/>
                <a:cs typeface="Calibri" panose="020F0502020204030204" pitchFamily="34" charset="0"/>
              </a:rPr>
              <a:t>Российской Федерации – за административные правонарушения, отнесенные к компетенции таможенных органов Российской Федерации, с учетом </a:t>
            </a:r>
            <a:r>
              <a:rPr lang="ru-RU" sz="1100" dirty="0" smtClean="0">
                <a:solidFill>
                  <a:schemeClr val="tx1"/>
                </a:solidFill>
                <a:latin typeface="Calibri" panose="020F0502020204030204" pitchFamily="34" charset="0"/>
                <a:cs typeface="Calibri" panose="020F0502020204030204" pitchFamily="34" charset="0"/>
              </a:rPr>
              <a:t>следующих обстоятельств.</a:t>
            </a:r>
            <a:endParaRPr lang="ru-RU" sz="1100" dirty="0">
              <a:solidFill>
                <a:schemeClr val="tx1"/>
              </a:solidFill>
              <a:latin typeface="Calibri" panose="020F0502020204030204" pitchFamily="34" charset="0"/>
              <a:cs typeface="Calibri" panose="020F0502020204030204" pitchFamily="34" charset="0"/>
            </a:endParaRPr>
          </a:p>
          <a:p>
            <a:pPr algn="just"/>
            <a:r>
              <a:rPr lang="ru-RU" sz="1100" dirty="0">
                <a:solidFill>
                  <a:schemeClr val="tx1"/>
                </a:solidFill>
                <a:latin typeface="Calibri" panose="020F0502020204030204" pitchFamily="34" charset="0"/>
                <a:cs typeface="Calibri" panose="020F0502020204030204" pitchFamily="34" charset="0"/>
              </a:rPr>
              <a:t>Уполномоченный таможенный орган принимает решение о включении юридического лица в реестр уполномоченных экономических операторов при наличии фактов привлечения такого лица к административной ответственности за совершение отнесенных к компетенции таможенных органов административных правонарушений в течение 1 года до дня регистрации уполномоченным таможенным органом заявления о включении в реестр уполномоченных экономических операторов, при соблюдении следующих условий:</a:t>
            </a:r>
          </a:p>
          <a:p>
            <a:pPr algn="just"/>
            <a:r>
              <a:rPr lang="ru-RU" sz="1100" b="1" dirty="0">
                <a:solidFill>
                  <a:schemeClr val="tx1"/>
                </a:solidFill>
                <a:latin typeface="Calibri" panose="020F0502020204030204" pitchFamily="34" charset="0"/>
                <a:cs typeface="Calibri" panose="020F0502020204030204" pitchFamily="34" charset="0"/>
              </a:rPr>
              <a:t>а)</a:t>
            </a:r>
            <a:r>
              <a:rPr lang="ru-RU" sz="1100" dirty="0">
                <a:solidFill>
                  <a:schemeClr val="tx1"/>
                </a:solidFill>
                <a:latin typeface="Calibri" panose="020F0502020204030204" pitchFamily="34" charset="0"/>
                <a:cs typeface="Calibri" panose="020F0502020204030204" pitchFamily="34" charset="0"/>
              </a:rPr>
              <a:t> постановления по делам об административных правонарушениях, отнесенных к компетенции таможенных органов, исполнены таким юридическим лицом в сроки, предусмотренные Кодексом Российской Федерации об административных правонарушениях;</a:t>
            </a:r>
          </a:p>
          <a:p>
            <a:pPr algn="just"/>
            <a:r>
              <a:rPr lang="ru-RU" sz="1100" b="1" dirty="0">
                <a:solidFill>
                  <a:schemeClr val="tx1"/>
                </a:solidFill>
                <a:latin typeface="Calibri" panose="020F0502020204030204" pitchFamily="34" charset="0"/>
                <a:cs typeface="Calibri" panose="020F0502020204030204" pitchFamily="34" charset="0"/>
              </a:rPr>
              <a:t>б)</a:t>
            </a:r>
            <a:r>
              <a:rPr lang="ru-RU" sz="1100" dirty="0">
                <a:solidFill>
                  <a:schemeClr val="tx1"/>
                </a:solidFill>
                <a:latin typeface="Calibri" panose="020F0502020204030204" pitchFamily="34" charset="0"/>
                <a:cs typeface="Calibri" panose="020F0502020204030204" pitchFamily="34" charset="0"/>
              </a:rPr>
              <a:t> в течение срока, когда лицо считается подвергнутым административному наказанию, отсутствуют факты неоднократного (три и более раза) назначения юридическому лицу административного наказания в виде конфискации орудия или предмета административного правонарушения, отнесенного к компетенции таможенных органов;</a:t>
            </a:r>
          </a:p>
          <a:p>
            <a:pPr algn="just"/>
            <a:r>
              <a:rPr lang="ru-RU" sz="1100" b="1" dirty="0">
                <a:solidFill>
                  <a:schemeClr val="tx1"/>
                </a:solidFill>
                <a:latin typeface="Calibri" panose="020F0502020204030204" pitchFamily="34" charset="0"/>
                <a:cs typeface="Calibri" panose="020F0502020204030204" pitchFamily="34" charset="0"/>
              </a:rPr>
              <a:t>в)</a:t>
            </a:r>
            <a:r>
              <a:rPr lang="ru-RU" sz="1100" dirty="0">
                <a:solidFill>
                  <a:schemeClr val="tx1"/>
                </a:solidFill>
                <a:latin typeface="Calibri" panose="020F0502020204030204" pitchFamily="34" charset="0"/>
                <a:cs typeface="Calibri" panose="020F0502020204030204" pitchFamily="34" charset="0"/>
              </a:rPr>
              <a:t> общая сумма административных штрафов за период, когда лицо считается подвергнутым административному наказанию, не превышает:</a:t>
            </a:r>
          </a:p>
          <a:p>
            <a:pPr algn="just"/>
            <a:r>
              <a:rPr lang="ru-RU" sz="1100" dirty="0" smtClean="0">
                <a:solidFill>
                  <a:schemeClr val="tx1"/>
                </a:solidFill>
                <a:latin typeface="Calibri" panose="020F0502020204030204" pitchFamily="34" charset="0"/>
                <a:cs typeface="Calibri" panose="020F0502020204030204" pitchFamily="34" charset="0"/>
              </a:rPr>
              <a:t>        для </a:t>
            </a:r>
            <a:r>
              <a:rPr lang="ru-RU" sz="1100" dirty="0">
                <a:solidFill>
                  <a:schemeClr val="tx1"/>
                </a:solidFill>
                <a:latin typeface="Calibri" panose="020F0502020204030204" pitchFamily="34" charset="0"/>
                <a:cs typeface="Calibri" panose="020F0502020204030204" pitchFamily="34" charset="0"/>
              </a:rPr>
              <a:t>лиц, осуществляющих внешнеэкономическую деятельность, – </a:t>
            </a:r>
            <a:r>
              <a:rPr lang="ru-RU" sz="1100" dirty="0" smtClean="0">
                <a:solidFill>
                  <a:schemeClr val="tx1"/>
                </a:solidFill>
                <a:latin typeface="Calibri" panose="020F0502020204030204" pitchFamily="34" charset="0"/>
                <a:cs typeface="Calibri" panose="020F0502020204030204" pitchFamily="34" charset="0"/>
              </a:rPr>
              <a:t>1% общего </a:t>
            </a:r>
            <a:r>
              <a:rPr lang="ru-RU" sz="1100" dirty="0">
                <a:solidFill>
                  <a:schemeClr val="tx1"/>
                </a:solidFill>
                <a:latin typeface="Calibri" panose="020F0502020204030204" pitchFamily="34" charset="0"/>
                <a:cs typeface="Calibri" panose="020F0502020204030204" pitchFamily="34" charset="0"/>
              </a:rPr>
              <a:t>размера уплаченных указанным лицом ввозных таможенных пошлин, налогов за тот же период;</a:t>
            </a:r>
          </a:p>
          <a:p>
            <a:pPr algn="just"/>
            <a:r>
              <a:rPr lang="ru-RU" sz="1100" dirty="0" smtClean="0">
                <a:solidFill>
                  <a:schemeClr val="tx1"/>
                </a:solidFill>
                <a:latin typeface="Calibri" panose="020F0502020204030204" pitchFamily="34" charset="0"/>
                <a:cs typeface="Calibri" panose="020F0502020204030204" pitchFamily="34" charset="0"/>
              </a:rPr>
              <a:t>       для </a:t>
            </a:r>
            <a:r>
              <a:rPr lang="ru-RU" sz="1100" dirty="0">
                <a:solidFill>
                  <a:schemeClr val="tx1"/>
                </a:solidFill>
                <a:latin typeface="Calibri" panose="020F0502020204030204" pitchFamily="34" charset="0"/>
                <a:cs typeface="Calibri" panose="020F0502020204030204" pitchFamily="34" charset="0"/>
              </a:rPr>
              <a:t>лиц, осуществляющих деятельность в сфере таможенного дела, за исключением таможенных представителей, – </a:t>
            </a:r>
            <a:r>
              <a:rPr lang="ru-RU" sz="1100" dirty="0" smtClean="0">
                <a:solidFill>
                  <a:schemeClr val="tx1"/>
                </a:solidFill>
                <a:latin typeface="Calibri" panose="020F0502020204030204" pitchFamily="34" charset="0"/>
                <a:cs typeface="Calibri" panose="020F0502020204030204" pitchFamily="34" charset="0"/>
              </a:rPr>
              <a:t>0,1% от </a:t>
            </a:r>
            <a:r>
              <a:rPr lang="ru-RU" sz="1100" dirty="0">
                <a:solidFill>
                  <a:schemeClr val="tx1"/>
                </a:solidFill>
                <a:latin typeface="Calibri" panose="020F0502020204030204" pitchFamily="34" charset="0"/>
                <a:cs typeface="Calibri" panose="020F0502020204030204" pitchFamily="34" charset="0"/>
              </a:rPr>
              <a:t>стоимости (таможенной стоимости) товаров, в отношении которых лицом осуществлялась деятельность в сфере таможенного дела за тот же период;</a:t>
            </a:r>
          </a:p>
          <a:p>
            <a:pPr algn="just"/>
            <a:r>
              <a:rPr lang="ru-RU" sz="1100" dirty="0" smtClean="0">
                <a:solidFill>
                  <a:schemeClr val="tx1"/>
                </a:solidFill>
                <a:latin typeface="Calibri" panose="020F0502020204030204" pitchFamily="34" charset="0"/>
                <a:cs typeface="Calibri" panose="020F0502020204030204" pitchFamily="34" charset="0"/>
              </a:rPr>
              <a:t>     для </a:t>
            </a:r>
            <a:r>
              <a:rPr lang="ru-RU" sz="1100" dirty="0">
                <a:solidFill>
                  <a:schemeClr val="tx1"/>
                </a:solidFill>
                <a:latin typeface="Calibri" panose="020F0502020204030204" pitchFamily="34" charset="0"/>
                <a:cs typeface="Calibri" panose="020F0502020204030204" pitchFamily="34" charset="0"/>
              </a:rPr>
              <a:t>таможенных представителей – </a:t>
            </a:r>
            <a:r>
              <a:rPr lang="ru-RU" sz="1100" dirty="0" smtClean="0">
                <a:solidFill>
                  <a:schemeClr val="tx1"/>
                </a:solidFill>
                <a:latin typeface="Calibri" panose="020F0502020204030204" pitchFamily="34" charset="0"/>
                <a:cs typeface="Calibri" panose="020F0502020204030204" pitchFamily="34" charset="0"/>
              </a:rPr>
              <a:t>0,5% от </a:t>
            </a:r>
            <a:r>
              <a:rPr lang="ru-RU" sz="1100" dirty="0">
                <a:solidFill>
                  <a:schemeClr val="tx1"/>
                </a:solidFill>
                <a:latin typeface="Calibri" panose="020F0502020204030204" pitchFamily="34" charset="0"/>
                <a:cs typeface="Calibri" panose="020F0502020204030204" pitchFamily="34" charset="0"/>
              </a:rPr>
              <a:t>таможенной стоимости товаров, в отношении которых таможенным представителем были поданы таможенные декларации за тот же период.</a:t>
            </a:r>
          </a:p>
        </p:txBody>
      </p:sp>
      <p:sp>
        <p:nvSpPr>
          <p:cNvPr id="4" name="Скругленная прямоугольная выноска 3"/>
          <p:cNvSpPr/>
          <p:nvPr/>
        </p:nvSpPr>
        <p:spPr>
          <a:xfrm>
            <a:off x="457200" y="2673625"/>
            <a:ext cx="5973417" cy="1977887"/>
          </a:xfrm>
          <a:prstGeom prst="wedgeRoundRectCallout">
            <a:avLst>
              <a:gd name="adj1" fmla="val 25525"/>
              <a:gd name="adj2" fmla="val -83615"/>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algn="just"/>
            <a:r>
              <a:rPr lang="ru-RU" sz="1100" u="sng" dirty="0" smtClean="0">
                <a:solidFill>
                  <a:schemeClr val="tx1"/>
                </a:solidFill>
                <a:latin typeface="Calibri" panose="020F0502020204030204" pitchFamily="34" charset="0"/>
                <a:cs typeface="Calibri" panose="020F0502020204030204" pitchFamily="34" charset="0"/>
              </a:rPr>
              <a:t>Пункт 9 статьи 384 проекта ФЗ РФ «О таможенном регулировании».</a:t>
            </a:r>
          </a:p>
          <a:p>
            <a:pPr algn="just"/>
            <a:r>
              <a:rPr lang="ru-RU" sz="1100" dirty="0" smtClean="0">
                <a:solidFill>
                  <a:schemeClr val="tx1"/>
                </a:solidFill>
                <a:latin typeface="Calibri" panose="020F0502020204030204" pitchFamily="34" charset="0"/>
                <a:cs typeface="Calibri" panose="020F0502020204030204" pitchFamily="34" charset="0"/>
              </a:rPr>
              <a:t>Для </a:t>
            </a:r>
            <a:r>
              <a:rPr lang="ru-RU" sz="1100" dirty="0">
                <a:solidFill>
                  <a:schemeClr val="tx1"/>
                </a:solidFill>
                <a:latin typeface="Calibri" panose="020F0502020204030204" pitchFamily="34" charset="0"/>
                <a:cs typeface="Calibri" panose="020F0502020204030204" pitchFamily="34" charset="0"/>
              </a:rPr>
              <a:t>целей применения настоящей главы под административными правонарушениями, отнесенными к компетенции таможенных органов, понимаются административные правонарушения, предусмотренные статьями 6.15, 6.16, 6.33, частью 1 статьи 7.12, частью 4 статьи 8.28.1, статьями 11.14, 11.15, частью 1 статьи 14.10, статьей 14.50, частями 4 и 5 статьи 15.25, статьями 16.1, 16.2, 16.3, 16.5 – 16.17, 16.19 – 16.23, частью 1 статьи 16.24, частью 1 статьи 19.4, частью 1 статьи 19.5, статьями 19.6, 19.7, частью 2 статьи 20.23, частью 1 статьи 20.25 Кодекса Российской Федерации об административных правонарушениях, в случаях, когда производство по делам об административных правонарушениях осуществлялось таможенными органами.</a:t>
            </a:r>
          </a:p>
        </p:txBody>
      </p:sp>
      <p:sp>
        <p:nvSpPr>
          <p:cNvPr id="7" name="Скругленная прямоугольная выноска 6"/>
          <p:cNvSpPr/>
          <p:nvPr/>
        </p:nvSpPr>
        <p:spPr>
          <a:xfrm>
            <a:off x="585216" y="4143716"/>
            <a:ext cx="5973417" cy="1225868"/>
          </a:xfrm>
          <a:prstGeom prst="wedgeRoundRectCallout">
            <a:avLst>
              <a:gd name="adj1" fmla="val 1954"/>
              <a:gd name="adj2" fmla="val -71153"/>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algn="just"/>
            <a:r>
              <a:rPr lang="ru-RU" sz="1100" u="sng" dirty="0" smtClean="0">
                <a:solidFill>
                  <a:schemeClr val="tx1"/>
                </a:solidFill>
                <a:latin typeface="Calibri" panose="020F0502020204030204" pitchFamily="34" charset="0"/>
                <a:cs typeface="Calibri" panose="020F0502020204030204" pitchFamily="34" charset="0"/>
              </a:rPr>
              <a:t>Пункт 4 статьи 384 проекта ФЗ РФ «О таможенном регулировании».</a:t>
            </a:r>
          </a:p>
          <a:p>
            <a:pPr algn="just"/>
            <a:r>
              <a:rPr lang="ru-RU" sz="1100" dirty="0" smtClean="0">
                <a:solidFill>
                  <a:schemeClr val="tx1"/>
                </a:solidFill>
                <a:latin typeface="Calibri" panose="020F0502020204030204" pitchFamily="34" charset="0"/>
                <a:cs typeface="Calibri" panose="020F0502020204030204" pitchFamily="34" charset="0"/>
              </a:rPr>
              <a:t>В </a:t>
            </a:r>
            <a:r>
              <a:rPr lang="ru-RU" sz="1100" dirty="0">
                <a:solidFill>
                  <a:schemeClr val="tx1"/>
                </a:solidFill>
                <a:latin typeface="Calibri" panose="020F0502020204030204" pitchFamily="34" charset="0"/>
                <a:cs typeface="Calibri" panose="020F0502020204030204" pitchFamily="34" charset="0"/>
              </a:rPr>
              <a:t>Российской Федерации – за преступления в сфере экономической деятельности и преступления </a:t>
            </a:r>
            <a:r>
              <a:rPr lang="ru-RU" sz="1100" dirty="0" smtClean="0">
                <a:solidFill>
                  <a:schemeClr val="tx1"/>
                </a:solidFill>
                <a:latin typeface="Calibri" panose="020F0502020204030204" pitchFamily="34" charset="0"/>
                <a:cs typeface="Calibri" panose="020F0502020204030204" pitchFamily="34" charset="0"/>
              </a:rPr>
              <a:t>против общественной </a:t>
            </a:r>
            <a:r>
              <a:rPr lang="ru-RU" sz="1100" dirty="0">
                <a:solidFill>
                  <a:schemeClr val="tx1"/>
                </a:solidFill>
                <a:latin typeface="Calibri" panose="020F0502020204030204" pitchFamily="34" charset="0"/>
                <a:cs typeface="Calibri" panose="020F0502020204030204" pitchFamily="34" charset="0"/>
              </a:rPr>
              <a:t>безопасности по статьям 169, 171, 171.1, 172 – 175, 180, 186, 189 – 191.1, 193 – 194, 198 – 199.2, 200.1</a:t>
            </a:r>
            <a:r>
              <a:rPr lang="ru-RU" sz="1100" dirty="0" smtClean="0">
                <a:solidFill>
                  <a:schemeClr val="tx1"/>
                </a:solidFill>
                <a:latin typeface="Calibri" panose="020F0502020204030204" pitchFamily="34" charset="0"/>
                <a:cs typeface="Calibri" panose="020F0502020204030204" pitchFamily="34" charset="0"/>
              </a:rPr>
              <a:t>, 200.2</a:t>
            </a:r>
            <a:r>
              <a:rPr lang="ru-RU" sz="1100" dirty="0">
                <a:solidFill>
                  <a:schemeClr val="tx1"/>
                </a:solidFill>
                <a:latin typeface="Calibri" panose="020F0502020204030204" pitchFamily="34" charset="0"/>
                <a:cs typeface="Calibri" panose="020F0502020204030204" pitchFamily="34" charset="0"/>
              </a:rPr>
              <a:t>, 210, 226.1 Уголовного кодекса Российской Федерации, а также по статьям 159, 229.1 Уголовного </a:t>
            </a:r>
            <a:r>
              <a:rPr lang="ru-RU" sz="1100" dirty="0" smtClean="0">
                <a:solidFill>
                  <a:schemeClr val="tx1"/>
                </a:solidFill>
                <a:latin typeface="Calibri" panose="020F0502020204030204" pitchFamily="34" charset="0"/>
                <a:cs typeface="Calibri" panose="020F0502020204030204" pitchFamily="34" charset="0"/>
              </a:rPr>
              <a:t>кодекса Российской </a:t>
            </a:r>
            <a:r>
              <a:rPr lang="ru-RU" sz="1100" dirty="0">
                <a:solidFill>
                  <a:schemeClr val="tx1"/>
                </a:solidFill>
                <a:latin typeface="Calibri" panose="020F0502020204030204" pitchFamily="34" charset="0"/>
                <a:cs typeface="Calibri" panose="020F0502020204030204" pitchFamily="34" charset="0"/>
              </a:rPr>
              <a:t>Федерации;.</a:t>
            </a:r>
          </a:p>
        </p:txBody>
      </p:sp>
      <p:sp>
        <p:nvSpPr>
          <p:cNvPr id="5" name="Прямоугольная выноска 4"/>
          <p:cNvSpPr/>
          <p:nvPr/>
        </p:nvSpPr>
        <p:spPr>
          <a:xfrm>
            <a:off x="2746197" y="4135030"/>
            <a:ext cx="3756044" cy="835058"/>
          </a:xfrm>
          <a:prstGeom prst="wedgeRectCallout">
            <a:avLst>
              <a:gd name="adj1" fmla="val 39033"/>
              <a:gd name="adj2" fmla="val 1048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В </a:t>
            </a:r>
            <a:r>
              <a:rPr lang="ru-RU" sz="1200" dirty="0">
                <a:solidFill>
                  <a:schemeClr val="tx1"/>
                </a:solidFill>
                <a:latin typeface="Arial" panose="020B0604020202020204" pitchFamily="34" charset="0"/>
                <a:cs typeface="Arial" panose="020B0604020202020204" pitchFamily="34" charset="0"/>
              </a:rPr>
              <a:t>графе 3 </a:t>
            </a:r>
            <a:r>
              <a:rPr lang="ru-RU" sz="1200" dirty="0" smtClean="0">
                <a:solidFill>
                  <a:schemeClr val="tx1"/>
                </a:solidFill>
                <a:latin typeface="Arial" panose="020B0604020202020204" pitchFamily="34" charset="0"/>
                <a:cs typeface="Arial" panose="020B0604020202020204" pitchFamily="34" charset="0"/>
              </a:rPr>
              <a:t>таблицы в пункте 8 значение указывается </a:t>
            </a:r>
            <a:r>
              <a:rPr lang="ru-RU" sz="1200" dirty="0">
                <a:solidFill>
                  <a:schemeClr val="tx1"/>
                </a:solidFill>
                <a:latin typeface="Arial" panose="020B0604020202020204" pitchFamily="34" charset="0"/>
                <a:cs typeface="Arial" panose="020B0604020202020204" pitchFamily="34" charset="0"/>
              </a:rPr>
              <a:t>заявителем при подаче заявления о включении в реестр с выдачей свидетельства второго или третьего типа.</a:t>
            </a:r>
          </a:p>
        </p:txBody>
      </p:sp>
    </p:spTree>
    <p:extLst>
      <p:ext uri="{BB962C8B-B14F-4D97-AF65-F5344CB8AC3E}">
        <p14:creationId xmlns:p14="http://schemas.microsoft.com/office/powerpoint/2010/main" val="12586722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up)">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3"/>
                                        </p:tgtEl>
                                      </p:cBhvr>
                                    </p:animEffect>
                                    <p:set>
                                      <p:cBhvr>
                                        <p:cTn id="21" dur="1" fill="hold">
                                          <p:stCondLst>
                                            <p:cond delay="499"/>
                                          </p:stCondLst>
                                        </p:cTn>
                                        <p:tgtEl>
                                          <p:spTgt spid="3"/>
                                        </p:tgtEl>
                                        <p:attrNameLst>
                                          <p:attrName>style.visibility</p:attrName>
                                        </p:attrNameLst>
                                      </p:cBhvr>
                                      <p:to>
                                        <p:strVal val="hidden"/>
                                      </p:to>
                                    </p:set>
                                  </p:childTnLst>
                                </p:cTn>
                              </p:par>
                            </p:childTnLst>
                          </p:cTn>
                        </p:par>
                        <p:par>
                          <p:cTn id="22" fill="hold">
                            <p:stCondLst>
                              <p:cond delay="500"/>
                            </p:stCondLst>
                            <p:childTnLst>
                              <p:par>
                                <p:cTn id="23" presetID="22" presetClass="entr" presetSubtype="1" fill="hold" grpId="0" nodeType="afterEffect">
                                  <p:stCondLst>
                                    <p:cond delay="1000"/>
                                  </p:stCondLst>
                                  <p:childTnLst>
                                    <p:set>
                                      <p:cBhvr>
                                        <p:cTn id="24" dur="1" fill="hold">
                                          <p:stCondLst>
                                            <p:cond delay="0"/>
                                          </p:stCondLst>
                                        </p:cTn>
                                        <p:tgtEl>
                                          <p:spTgt spid="7"/>
                                        </p:tgtEl>
                                        <p:attrNameLst>
                                          <p:attrName>style.visibility</p:attrName>
                                        </p:attrNameLst>
                                      </p:cBhvr>
                                      <p:to>
                                        <p:strVal val="visible"/>
                                      </p:to>
                                    </p:set>
                                    <p:animEffect transition="in" filter="wipe(up)">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xit" presetSubtype="4" fill="hold" grpId="1" nodeType="clickEffect">
                                  <p:stCondLst>
                                    <p:cond delay="0"/>
                                  </p:stCondLst>
                                  <p:childTnLst>
                                    <p:animEffect transition="out" filter="wipe(down)">
                                      <p:cBhvr>
                                        <p:cTn id="29" dur="500"/>
                                        <p:tgtEl>
                                          <p:spTgt spid="7"/>
                                        </p:tgtEl>
                                      </p:cBhvr>
                                    </p:animEffect>
                                    <p:set>
                                      <p:cBhvr>
                                        <p:cTn id="30" dur="1" fill="hold">
                                          <p:stCondLst>
                                            <p:cond delay="4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down)">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xit" presetSubtype="1" fill="hold" grpId="1" nodeType="clickEffect">
                                  <p:stCondLst>
                                    <p:cond delay="0"/>
                                  </p:stCondLst>
                                  <p:childTnLst>
                                    <p:animEffect transition="out" filter="wipe(up)">
                                      <p:cBhvr>
                                        <p:cTn id="39" dur="500"/>
                                        <p:tgtEl>
                                          <p:spTgt spid="5"/>
                                        </p:tgtEl>
                                      </p:cBhvr>
                                    </p:animEffect>
                                    <p:set>
                                      <p:cBhvr>
                                        <p:cTn id="40"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7" grpId="0" animBg="1"/>
      <p:bldP spid="7" grpId="1" animBg="1"/>
      <p:bldP spid="5" grpId="0" animBg="1"/>
      <p:bldP spid="5"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4"/>
          <p:cNvGraphicFramePr>
            <a:graphicFrameLocks/>
          </p:cNvGraphicFramePr>
          <p:nvPr>
            <p:extLst>
              <p:ext uri="{D42A27DB-BD31-4B8C-83A1-F6EECF244321}">
                <p14:modId xmlns:p14="http://schemas.microsoft.com/office/powerpoint/2010/main" val="2073525868"/>
              </p:ext>
            </p:extLst>
          </p:nvPr>
        </p:nvGraphicFramePr>
        <p:xfrm>
          <a:off x="339853" y="235499"/>
          <a:ext cx="8431212" cy="6311605"/>
        </p:xfrm>
        <a:graphic>
          <a:graphicData uri="http://schemas.openxmlformats.org/drawingml/2006/table">
            <a:tbl>
              <a:tblPr firstRow="1" bandRow="1">
                <a:tableStyleId>{5C22544A-7EE6-4342-B048-85BDC9FD1C3A}</a:tableStyleId>
              </a:tblPr>
              <a:tblGrid>
                <a:gridCol w="434755"/>
                <a:gridCol w="482912"/>
                <a:gridCol w="4399568"/>
                <a:gridCol w="1803114"/>
                <a:gridCol w="1310863"/>
              </a:tblGrid>
              <a:tr h="315179">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a:t>
                      </a:r>
                    </a:p>
                    <a:p>
                      <a:pPr algn="ctr"/>
                      <a:r>
                        <a:rPr lang="ru-RU" sz="1200" dirty="0" smtClean="0">
                          <a:solidFill>
                            <a:schemeClr val="bg1"/>
                          </a:solidFill>
                          <a:latin typeface="Times New Roman" panose="02020603050405020304" pitchFamily="18" charset="0"/>
                          <a:cs typeface="Times New Roman" panose="02020603050405020304" pitchFamily="18" charset="0"/>
                        </a:rPr>
                        <a:t>п/п</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gridSpan="2">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Условия включения в реестр</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hMerge="1">
                  <a:txBody>
                    <a:bodyPr/>
                    <a:lstStyle/>
                    <a:p>
                      <a:endParaRPr lang="ru-RU"/>
                    </a:p>
                  </a:txBody>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Значение или </a:t>
                      </a:r>
                    </a:p>
                    <a:p>
                      <a:pPr algn="ctr"/>
                      <a:r>
                        <a:rPr lang="ru-RU" sz="1200" dirty="0" smtClean="0">
                          <a:solidFill>
                            <a:schemeClr val="bg1"/>
                          </a:solidFill>
                          <a:latin typeface="Times New Roman" panose="02020603050405020304" pitchFamily="18" charset="0"/>
                          <a:cs typeface="Times New Roman" panose="02020603050405020304" pitchFamily="18" charset="0"/>
                        </a:rPr>
                        <a:t>отметка о соблюдении условия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ru-RU" sz="1200" dirty="0" smtClean="0">
                          <a:solidFill>
                            <a:schemeClr val="bg1"/>
                          </a:solidFill>
                          <a:latin typeface="Times New Roman" panose="02020603050405020304" pitchFamily="18" charset="0"/>
                          <a:cs typeface="Times New Roman" panose="02020603050405020304" pitchFamily="18" charset="0"/>
                        </a:rPr>
                        <a:t>Минимальное значение  </a:t>
                      </a:r>
                      <a:endParaRPr lang="ru-RU" sz="12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233893">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3</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dirty="0" smtClean="0">
                          <a:solidFill>
                            <a:schemeClr val="tx1"/>
                          </a:solidFill>
                          <a:latin typeface="Times New Roman" panose="02020603050405020304" pitchFamily="18" charset="0"/>
                          <a:cs typeface="Times New Roman" panose="02020603050405020304" pitchFamily="18" charset="0"/>
                        </a:rPr>
                        <a:t>4</a:t>
                      </a:r>
                      <a:endParaRPr lang="ru-RU"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9445">
                <a:tc rowSpan="5">
                  <a:txBody>
                    <a:bodyPr/>
                    <a:lstStyle/>
                    <a:p>
                      <a:r>
                        <a:rPr lang="ru-RU" sz="1200" dirty="0" smtClean="0">
                          <a:solidFill>
                            <a:schemeClr val="tx1"/>
                          </a:solidFill>
                          <a:latin typeface="Times New Roman" panose="02020603050405020304" pitchFamily="18" charset="0"/>
                          <a:cs typeface="Times New Roman" panose="02020603050405020304" pitchFamily="18" charset="0"/>
                        </a:rPr>
                        <a:t>9.</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r>
                        <a:rPr lang="ru-RU" sz="1200" dirty="0" smtClean="0">
                          <a:solidFill>
                            <a:schemeClr val="tx1"/>
                          </a:solidFill>
                          <a:latin typeface="Times New Roman" panose="02020603050405020304" pitchFamily="18" charset="0"/>
                          <a:cs typeface="Times New Roman" panose="02020603050405020304" pitchFamily="18" charset="0"/>
                        </a:rPr>
                        <a:t>Сооружения, помещения (части помещений) и (или) открытые площадки (части открытых площадок), предназначенные для временного хранения товаров, находятся у заявителя: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pPr algn="ctr"/>
                      <a:endParaRPr lang="ru-RU" sz="1200" dirty="0">
                        <a:solidFill>
                          <a:schemeClr val="tx1"/>
                        </a:solidFill>
                        <a:latin typeface="Times New Roman" panose="02020603050405020304" pitchFamily="18" charset="0"/>
                        <a:cs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hMerge="1">
                  <a:txBody>
                    <a:bodyPr/>
                    <a:lstStyle/>
                    <a:p>
                      <a:pPr algn="ctr"/>
                      <a:endParaRPr lang="ru-RU" sz="1200" dirty="0">
                        <a:solidFill>
                          <a:schemeClr val="tx1"/>
                        </a:solidFill>
                        <a:latin typeface="Times New Roman" panose="02020603050405020304" pitchFamily="18" charset="0"/>
                        <a:cs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r>
              <a:tr h="207264">
                <a:tc vMerge="1">
                  <a:txBody>
                    <a:bodyPr/>
                    <a:lstStyle/>
                    <a:p>
                      <a:endParaRPr lang="ru-RU" sz="1400">
                        <a:solidFill>
                          <a:schemeClr val="accent2"/>
                        </a:solidFill>
                      </a:endParaRPr>
                    </a:p>
                  </a:txBody>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9.1.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в собственности</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a:t>
                      </a: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688">
                <a:tc vMerge="1">
                  <a:txBody>
                    <a:bodyPr/>
                    <a:lstStyle/>
                    <a:p>
                      <a:endParaRPr lang="ru-RU" sz="1400">
                        <a:solidFill>
                          <a:schemeClr val="accent2"/>
                        </a:solidFill>
                      </a:endParaRPr>
                    </a:p>
                  </a:txBody>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9.2.</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в хозяйственном ведении</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a:t>
                      </a: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9.3.</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в оперативном управлении</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a:t>
                      </a: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ru-RU" sz="1200" dirty="0" smtClean="0">
                          <a:solidFill>
                            <a:schemeClr val="tx1"/>
                          </a:solidFill>
                          <a:latin typeface="Times New Roman" panose="02020603050405020304" pitchFamily="18" charset="0"/>
                          <a:cs typeface="Times New Roman" panose="02020603050405020304" pitchFamily="18" charset="0"/>
                        </a:rPr>
                        <a:t>в аренде по договору на срок не менее 1 года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a:t>
                      </a: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8362">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10.</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ru-RU" sz="1200" dirty="0" smtClean="0">
                          <a:solidFill>
                            <a:schemeClr val="tx1"/>
                          </a:solidFill>
                          <a:latin typeface="Times New Roman" panose="02020603050405020304" pitchFamily="18" charset="0"/>
                          <a:cs typeface="Times New Roman" panose="02020603050405020304" pitchFamily="18" charset="0"/>
                        </a:rPr>
                        <a:t>Требования к сооружениям, помещениям (частям помещений) и (или) открытым площадкам (частям открытых площадок), на территории которых будет осуществляться временное хранение товаров, завершение действия таможенной процедуры таможенного транзита и (или) проводиться таможенный контроль, к транспортным средствам и работникам заявителя, предусмотренные подпунктом 4 пункта 3 статьи 433 Кодекса, соблюдаются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2400"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endParaRPr lang="ru-RU" sz="2400" dirty="0" smtClean="0">
                        <a:solidFill>
                          <a:srgbClr val="FF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a:t>
                      </a: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254181">
                <a:tc rowSpan="5">
                  <a:txBody>
                    <a:bodyPr/>
                    <a:lstStyle/>
                    <a:p>
                      <a:r>
                        <a:rPr lang="ru-RU" sz="1200" dirty="0" smtClean="0">
                          <a:solidFill>
                            <a:schemeClr val="tx1"/>
                          </a:solidFill>
                          <a:latin typeface="Times New Roman" panose="02020603050405020304" pitchFamily="18" charset="0"/>
                          <a:cs typeface="Times New Roman" panose="02020603050405020304" pitchFamily="18" charset="0"/>
                        </a:rPr>
                        <a:t>11.</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r>
                        <a:rPr lang="ru-RU" sz="1200" dirty="0" smtClean="0">
                          <a:solidFill>
                            <a:schemeClr val="tx1"/>
                          </a:solidFill>
                          <a:latin typeface="Times New Roman" panose="02020603050405020304" pitchFamily="18" charset="0"/>
                          <a:cs typeface="Times New Roman" panose="02020603050405020304" pitchFamily="18" charset="0"/>
                        </a:rPr>
                        <a:t>Заявитель включен в реестр (период включения на момент подачи заявления):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hMerge="1">
                  <a:txBody>
                    <a:bodyPr/>
                    <a:lstStyle/>
                    <a:p>
                      <a:pPr algn="ct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182880">
                <a:tc vMerge="1">
                  <a:txBody>
                    <a:bodyPr/>
                    <a:lstStyle/>
                    <a:p>
                      <a:endParaRPr lang="ru-RU" sz="1200" dirty="0">
                        <a:solidFill>
                          <a:schemeClr val="tx1"/>
                        </a:solidFill>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11.1.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с выдачей свидетельства первого типа, лет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rowSpan="3">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182880">
                <a:tc vMerge="1">
                  <a:txBody>
                    <a:bodyPr/>
                    <a:lstStyle/>
                    <a:p>
                      <a:endParaRPr lang="ru-RU"/>
                    </a:p>
                  </a:txBody>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11.2.</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с выдачей свидетельства второго типа, лет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vMerge="1">
                  <a:txBody>
                    <a:bodyPr/>
                    <a:lstStyle/>
                    <a:p>
                      <a:pPr algn="ct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182880">
                <a:tc vMerge="1">
                  <a:txBody>
                    <a:bodyPr/>
                    <a:lstStyle/>
                    <a:p>
                      <a:endParaRPr lang="ru-RU"/>
                    </a:p>
                  </a:txBody>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11.3.</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с выдачей свидетельства в соответствии с Таможенным кодексом Таможенного союза, лет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vMerge="1">
                  <a:txBody>
                    <a:bodyPr/>
                    <a:lstStyle/>
                    <a:p>
                      <a:pPr algn="ct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298704">
                <a:tc vMerge="1">
                  <a:txBody>
                    <a:bodyPr/>
                    <a:lstStyle/>
                    <a:p>
                      <a:endParaRPr lang="ru-RU"/>
                    </a:p>
                  </a:txBody>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11.4.</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с выдачей свидетельства второго или третьего типа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a:t>
                      </a: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432816">
                <a:tc>
                  <a:txBody>
                    <a:bodyPr/>
                    <a:lstStyle/>
                    <a:p>
                      <a:r>
                        <a:rPr lang="ru-RU" sz="1200" dirty="0" smtClean="0">
                          <a:solidFill>
                            <a:schemeClr val="tx1"/>
                          </a:solidFill>
                          <a:latin typeface="Times New Roman" panose="02020603050405020304" pitchFamily="18" charset="0"/>
                          <a:cs typeface="Times New Roman" panose="02020603050405020304" pitchFamily="18" charset="0"/>
                        </a:rPr>
                        <a:t>12.</a:t>
                      </a:r>
                      <a:endParaRPr lang="ru-RU"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ru-RU" sz="1200" dirty="0" smtClean="0">
                          <a:solidFill>
                            <a:schemeClr val="tx1"/>
                          </a:solidFill>
                          <a:latin typeface="Times New Roman" panose="02020603050405020304" pitchFamily="18" charset="0"/>
                          <a:cs typeface="Times New Roman" panose="02020603050405020304" pitchFamily="18" charset="0"/>
                        </a:rPr>
                        <a:t>Факт исключения из реестра в течение 1 года до даты подачи заявления отсутствует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2400"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endParaRPr lang="ru-RU" sz="2400" dirty="0" smtClean="0">
                        <a:solidFill>
                          <a:srgbClr val="FF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sym typeface="Symbol" panose="05050102010706020507" pitchFamily="18" charset="2"/>
                        </a:rPr>
                        <a:t></a:t>
                      </a:r>
                      <a:endParaRPr lang="ru-RU" sz="1800" dirty="0" smtClean="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bl>
          </a:graphicData>
        </a:graphic>
      </p:graphicFrame>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1127" y="324251"/>
            <a:ext cx="4292927" cy="6134100"/>
          </a:xfrm>
          <a:prstGeom prst="rect">
            <a:avLst/>
          </a:prstGeom>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11" y="324251"/>
            <a:ext cx="4338591" cy="6134100"/>
          </a:xfrm>
          <a:prstGeom prst="rect">
            <a:avLst/>
          </a:prstGeom>
        </p:spPr>
      </p:pic>
      <p:sp>
        <p:nvSpPr>
          <p:cNvPr id="11" name="Прямоугольная выноска 10"/>
          <p:cNvSpPr/>
          <p:nvPr/>
        </p:nvSpPr>
        <p:spPr>
          <a:xfrm>
            <a:off x="742950" y="4733925"/>
            <a:ext cx="4844891" cy="967928"/>
          </a:xfrm>
          <a:prstGeom prst="wedgeRectCallout">
            <a:avLst>
              <a:gd name="adj1" fmla="val 59117"/>
              <a:gd name="adj2" fmla="val 71529"/>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a:solidFill>
                  <a:schemeClr val="tx1"/>
                </a:solidFill>
                <a:latin typeface="Arial" panose="020B0604020202020204" pitchFamily="34" charset="0"/>
                <a:cs typeface="Arial" panose="020B0604020202020204" pitchFamily="34" charset="0"/>
              </a:rPr>
              <a:t>Заявитель, являющийся </a:t>
            </a:r>
            <a:r>
              <a:rPr lang="ru-RU" sz="1200" dirty="0" smtClean="0">
                <a:solidFill>
                  <a:schemeClr val="tx1"/>
                </a:solidFill>
                <a:latin typeface="Arial" panose="020B0604020202020204" pitchFamily="34" charset="0"/>
                <a:cs typeface="Arial" panose="020B0604020202020204" pitchFamily="34" charset="0"/>
              </a:rPr>
              <a:t>УЭО, </a:t>
            </a:r>
            <a:r>
              <a:rPr lang="ru-RU" sz="1200" b="1" dirty="0">
                <a:solidFill>
                  <a:schemeClr val="tx1"/>
                </a:solidFill>
                <a:latin typeface="Arial" panose="020B0604020202020204" pitchFamily="34" charset="0"/>
                <a:cs typeface="Arial" panose="020B0604020202020204" pitchFamily="34" charset="0"/>
              </a:rPr>
              <a:t>имеющим</a:t>
            </a:r>
            <a:r>
              <a:rPr lang="ru-RU" sz="1200" dirty="0">
                <a:solidFill>
                  <a:schemeClr val="tx1"/>
                </a:solidFill>
                <a:latin typeface="Arial" panose="020B0604020202020204" pitchFamily="34" charset="0"/>
                <a:cs typeface="Arial" panose="020B0604020202020204" pitchFamily="34" charset="0"/>
              </a:rPr>
              <a:t> свидетельство </a:t>
            </a:r>
            <a:r>
              <a:rPr lang="ru-RU" sz="1200" b="1" dirty="0">
                <a:solidFill>
                  <a:schemeClr val="tx1"/>
                </a:solidFill>
                <a:latin typeface="Arial" panose="020B0604020202020204" pitchFamily="34" charset="0"/>
                <a:cs typeface="Arial" panose="020B0604020202020204" pitchFamily="34" charset="0"/>
              </a:rPr>
              <a:t>второго или третьего типа</a:t>
            </a:r>
            <a:r>
              <a:rPr lang="ru-RU" sz="1200" dirty="0" smtClean="0">
                <a:solidFill>
                  <a:schemeClr val="tx1"/>
                </a:solidFill>
                <a:latin typeface="Arial" panose="020B0604020202020204" pitchFamily="34" charset="0"/>
                <a:cs typeface="Arial" panose="020B0604020202020204" pitchFamily="34" charset="0"/>
              </a:rPr>
              <a:t>, в </a:t>
            </a:r>
            <a:r>
              <a:rPr lang="ru-RU" sz="1200" dirty="0">
                <a:solidFill>
                  <a:schemeClr val="tx1"/>
                </a:solidFill>
                <a:latin typeface="Arial" panose="020B0604020202020204" pitchFamily="34" charset="0"/>
                <a:cs typeface="Arial" panose="020B0604020202020204" pitchFamily="34" charset="0"/>
              </a:rPr>
              <a:t>случае подачи </a:t>
            </a:r>
            <a:r>
              <a:rPr lang="ru-RU" sz="1200" b="1" dirty="0">
                <a:solidFill>
                  <a:schemeClr val="tx1"/>
                </a:solidFill>
                <a:latin typeface="Arial" panose="020B0604020202020204" pitchFamily="34" charset="0"/>
                <a:cs typeface="Arial" panose="020B0604020202020204" pitchFamily="34" charset="0"/>
              </a:rPr>
              <a:t>заявления</a:t>
            </a:r>
            <a:r>
              <a:rPr lang="ru-RU" sz="1200" dirty="0">
                <a:solidFill>
                  <a:schemeClr val="tx1"/>
                </a:solidFill>
                <a:latin typeface="Arial" panose="020B0604020202020204" pitchFamily="34" charset="0"/>
                <a:cs typeface="Arial" panose="020B0604020202020204" pitchFamily="34" charset="0"/>
              </a:rPr>
              <a:t> на включение в реестр с выдачей свидетельства </a:t>
            </a:r>
            <a:r>
              <a:rPr lang="ru-RU" sz="1200" b="1" dirty="0">
                <a:solidFill>
                  <a:schemeClr val="tx1"/>
                </a:solidFill>
                <a:latin typeface="Arial" panose="020B0604020202020204" pitchFamily="34" charset="0"/>
                <a:cs typeface="Arial" panose="020B0604020202020204" pitchFamily="34" charset="0"/>
              </a:rPr>
              <a:t>первого типа </a:t>
            </a:r>
            <a:r>
              <a:rPr lang="ru-RU" sz="1200" dirty="0" smtClean="0">
                <a:solidFill>
                  <a:schemeClr val="tx1"/>
                </a:solidFill>
                <a:latin typeface="Arial" panose="020B0604020202020204" pitchFamily="34" charset="0"/>
                <a:cs typeface="Arial" panose="020B0604020202020204" pitchFamily="34" charset="0"/>
              </a:rPr>
              <a:t>заполняет </a:t>
            </a:r>
            <a:r>
              <a:rPr lang="ru-RU" sz="1200" dirty="0">
                <a:solidFill>
                  <a:schemeClr val="tx1"/>
                </a:solidFill>
                <a:latin typeface="Arial" panose="020B0604020202020204" pitchFamily="34" charset="0"/>
                <a:cs typeface="Arial" panose="020B0604020202020204" pitchFamily="34" charset="0"/>
              </a:rPr>
              <a:t>только пункт </a:t>
            </a:r>
            <a:r>
              <a:rPr lang="ru-RU" sz="1200" b="1" dirty="0" smtClean="0">
                <a:solidFill>
                  <a:schemeClr val="tx1"/>
                </a:solidFill>
                <a:latin typeface="Arial" panose="020B0604020202020204" pitchFamily="34" charset="0"/>
                <a:cs typeface="Arial" panose="020B0604020202020204" pitchFamily="34" charset="0"/>
              </a:rPr>
              <a:t>2</a:t>
            </a:r>
            <a:r>
              <a:rPr lang="ru-RU" sz="1200" dirty="0" smtClean="0">
                <a:solidFill>
                  <a:schemeClr val="tx1"/>
                </a:solidFill>
                <a:latin typeface="Arial" panose="020B0604020202020204" pitchFamily="34" charset="0"/>
                <a:cs typeface="Arial" panose="020B0604020202020204" pitchFamily="34" charset="0"/>
              </a:rPr>
              <a:t> (предоставление обеспечения)  </a:t>
            </a:r>
            <a:r>
              <a:rPr lang="ru-RU" sz="1200" dirty="0">
                <a:solidFill>
                  <a:schemeClr val="tx1"/>
                </a:solidFill>
                <a:latin typeface="Arial" panose="020B0604020202020204" pitchFamily="34" charset="0"/>
                <a:cs typeface="Arial" panose="020B0604020202020204" pitchFamily="34" charset="0"/>
              </a:rPr>
              <a:t>и подпункт </a:t>
            </a:r>
            <a:r>
              <a:rPr lang="ru-RU" sz="1200" b="1" dirty="0">
                <a:solidFill>
                  <a:schemeClr val="tx1"/>
                </a:solidFill>
                <a:latin typeface="Arial" panose="020B0604020202020204" pitchFamily="34" charset="0"/>
                <a:cs typeface="Arial" panose="020B0604020202020204" pitchFamily="34" charset="0"/>
              </a:rPr>
              <a:t>11.4.</a:t>
            </a:r>
            <a:r>
              <a:rPr lang="ru-RU" sz="1200" dirty="0">
                <a:solidFill>
                  <a:schemeClr val="tx1"/>
                </a:solidFill>
                <a:latin typeface="Arial" panose="020B0604020202020204" pitchFamily="34" charset="0"/>
                <a:cs typeface="Arial" panose="020B0604020202020204" pitchFamily="34" charset="0"/>
              </a:rPr>
              <a:t> </a:t>
            </a:r>
            <a:r>
              <a:rPr lang="ru-RU" sz="1200" dirty="0" smtClean="0">
                <a:solidFill>
                  <a:schemeClr val="tx1"/>
                </a:solidFill>
                <a:latin typeface="Arial" panose="020B0604020202020204" pitchFamily="34" charset="0"/>
                <a:cs typeface="Arial" panose="020B0604020202020204" pitchFamily="34" charset="0"/>
              </a:rPr>
              <a:t>раздела </a:t>
            </a:r>
            <a:r>
              <a:rPr lang="en-US" sz="1200" dirty="0" smtClean="0">
                <a:solidFill>
                  <a:schemeClr val="tx1"/>
                </a:solidFill>
                <a:latin typeface="Arial" panose="020B0604020202020204" pitchFamily="34" charset="0"/>
                <a:cs typeface="Arial" panose="020B0604020202020204" pitchFamily="34" charset="0"/>
              </a:rPr>
              <a:t>I </a:t>
            </a:r>
            <a:r>
              <a:rPr lang="ru-RU" sz="1200" dirty="0" smtClean="0">
                <a:solidFill>
                  <a:schemeClr val="tx1"/>
                </a:solidFill>
                <a:latin typeface="Arial" panose="020B0604020202020204" pitchFamily="34" charset="0"/>
                <a:cs typeface="Arial" panose="020B0604020202020204" pitchFamily="34" charset="0"/>
              </a:rPr>
              <a:t>заявления. При </a:t>
            </a:r>
            <a:r>
              <a:rPr lang="ru-RU" sz="1200" dirty="0">
                <a:solidFill>
                  <a:schemeClr val="tx1"/>
                </a:solidFill>
                <a:latin typeface="Arial" panose="020B0604020202020204" pitchFamily="34" charset="0"/>
                <a:cs typeface="Arial" panose="020B0604020202020204" pitchFamily="34" charset="0"/>
              </a:rPr>
              <a:t>этом разделы II – VI заявления не </a:t>
            </a:r>
            <a:r>
              <a:rPr lang="ru-RU" sz="1200" dirty="0" smtClean="0">
                <a:solidFill>
                  <a:schemeClr val="tx1"/>
                </a:solidFill>
                <a:latin typeface="Arial" panose="020B0604020202020204" pitchFamily="34" charset="0"/>
                <a:cs typeface="Arial" panose="020B0604020202020204" pitchFamily="34" charset="0"/>
              </a:rPr>
              <a:t>заполняются.</a:t>
            </a:r>
            <a:endParaRPr lang="ru-RU" sz="1200" dirty="0">
              <a:solidFill>
                <a:schemeClr val="tx1"/>
              </a:solidFill>
              <a:latin typeface="Arial" panose="020B0604020202020204" pitchFamily="34" charset="0"/>
              <a:cs typeface="Arial" panose="020B0604020202020204" pitchFamily="34" charset="0"/>
            </a:endParaRPr>
          </a:p>
        </p:txBody>
      </p:sp>
      <p:sp>
        <p:nvSpPr>
          <p:cNvPr id="5" name="Прямоугольная выноска 4"/>
          <p:cNvSpPr/>
          <p:nvPr/>
        </p:nvSpPr>
        <p:spPr>
          <a:xfrm>
            <a:off x="1917522" y="2063897"/>
            <a:ext cx="3756044" cy="948477"/>
          </a:xfrm>
          <a:prstGeom prst="wedgeRectCallout">
            <a:avLst>
              <a:gd name="adj1" fmla="val 57683"/>
              <a:gd name="adj2" fmla="val 7390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В </a:t>
            </a:r>
            <a:r>
              <a:rPr lang="ru-RU" sz="1200" dirty="0">
                <a:solidFill>
                  <a:schemeClr val="tx1"/>
                </a:solidFill>
                <a:latin typeface="Arial" panose="020B0604020202020204" pitchFamily="34" charset="0"/>
                <a:cs typeface="Arial" panose="020B0604020202020204" pitchFamily="34" charset="0"/>
              </a:rPr>
              <a:t>графе 3 </a:t>
            </a:r>
            <a:r>
              <a:rPr lang="ru-RU" sz="1200" dirty="0" smtClean="0">
                <a:solidFill>
                  <a:schemeClr val="tx1"/>
                </a:solidFill>
                <a:latin typeface="Arial" panose="020B0604020202020204" pitchFamily="34" charset="0"/>
                <a:cs typeface="Arial" panose="020B0604020202020204" pitchFamily="34" charset="0"/>
              </a:rPr>
              <a:t>таблицы в пункте 10 отметка </a:t>
            </a:r>
            <a:r>
              <a:rPr lang="ru-RU" sz="1200" dirty="0">
                <a:solidFill>
                  <a:schemeClr val="tx1"/>
                </a:solidFill>
                <a:latin typeface="Arial" panose="020B0604020202020204" pitchFamily="34" charset="0"/>
                <a:cs typeface="Arial" panose="020B0604020202020204" pitchFamily="34" charset="0"/>
              </a:rPr>
              <a:t>о соблюдении условий </a:t>
            </a:r>
            <a:r>
              <a:rPr lang="ru-RU" sz="1200" dirty="0" smtClean="0">
                <a:solidFill>
                  <a:schemeClr val="tx1"/>
                </a:solidFill>
                <a:latin typeface="Arial" panose="020B0604020202020204" pitchFamily="34" charset="0"/>
                <a:cs typeface="Arial" panose="020B0604020202020204" pitchFamily="34" charset="0"/>
              </a:rPr>
              <a:t>указывается </a:t>
            </a:r>
            <a:r>
              <a:rPr lang="ru-RU" sz="1200" dirty="0">
                <a:solidFill>
                  <a:schemeClr val="tx1"/>
                </a:solidFill>
                <a:latin typeface="Arial" panose="020B0604020202020204" pitchFamily="34" charset="0"/>
                <a:cs typeface="Arial" panose="020B0604020202020204" pitchFamily="34" charset="0"/>
              </a:rPr>
              <a:t>заявителем при подаче заявления о включении в реестр с выдачей свидетельства </a:t>
            </a:r>
            <a:r>
              <a:rPr lang="ru-RU" sz="1200" b="1" dirty="0">
                <a:solidFill>
                  <a:schemeClr val="tx1"/>
                </a:solidFill>
                <a:latin typeface="Arial" panose="020B0604020202020204" pitchFamily="34" charset="0"/>
                <a:cs typeface="Arial" panose="020B0604020202020204" pitchFamily="34" charset="0"/>
              </a:rPr>
              <a:t>второго или третьего типа</a:t>
            </a:r>
            <a:r>
              <a:rPr lang="ru-RU" sz="1200" dirty="0">
                <a:solidFill>
                  <a:schemeClr val="tx1"/>
                </a:solidFill>
                <a:latin typeface="Arial" panose="020B0604020202020204" pitchFamily="34" charset="0"/>
                <a:cs typeface="Arial" panose="020B0604020202020204" pitchFamily="34" charset="0"/>
              </a:rPr>
              <a:t>.</a:t>
            </a:r>
          </a:p>
        </p:txBody>
      </p:sp>
      <p:sp>
        <p:nvSpPr>
          <p:cNvPr id="4" name="Прямоугольная выноска 3"/>
          <p:cNvSpPr/>
          <p:nvPr/>
        </p:nvSpPr>
        <p:spPr>
          <a:xfrm>
            <a:off x="2469972" y="3391301"/>
            <a:ext cx="3756044" cy="948477"/>
          </a:xfrm>
          <a:prstGeom prst="wedgeRectCallout">
            <a:avLst>
              <a:gd name="adj1" fmla="val 48047"/>
              <a:gd name="adj2" fmla="val -24745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В </a:t>
            </a:r>
            <a:r>
              <a:rPr lang="ru-RU" sz="1200" dirty="0">
                <a:solidFill>
                  <a:schemeClr val="tx1"/>
                </a:solidFill>
                <a:latin typeface="Arial" panose="020B0604020202020204" pitchFamily="34" charset="0"/>
                <a:cs typeface="Arial" panose="020B0604020202020204" pitchFamily="34" charset="0"/>
              </a:rPr>
              <a:t>графе 3 </a:t>
            </a:r>
            <a:r>
              <a:rPr lang="ru-RU" sz="1200" dirty="0" smtClean="0">
                <a:solidFill>
                  <a:schemeClr val="tx1"/>
                </a:solidFill>
                <a:latin typeface="Arial" panose="020B0604020202020204" pitchFamily="34" charset="0"/>
                <a:cs typeface="Arial" panose="020B0604020202020204" pitchFamily="34" charset="0"/>
              </a:rPr>
              <a:t>таблицы в пункте 9 отметка </a:t>
            </a:r>
            <a:r>
              <a:rPr lang="ru-RU" sz="1200" dirty="0">
                <a:solidFill>
                  <a:schemeClr val="tx1"/>
                </a:solidFill>
                <a:latin typeface="Arial" panose="020B0604020202020204" pitchFamily="34" charset="0"/>
                <a:cs typeface="Arial" panose="020B0604020202020204" pitchFamily="34" charset="0"/>
              </a:rPr>
              <a:t>о соблюдении условий указываются заявителем при подаче заявления о включении в реестр с выдачей свидетельства </a:t>
            </a:r>
            <a:r>
              <a:rPr lang="ru-RU" sz="1200" b="1" dirty="0">
                <a:solidFill>
                  <a:schemeClr val="tx1"/>
                </a:solidFill>
                <a:latin typeface="Arial" panose="020B0604020202020204" pitchFamily="34" charset="0"/>
                <a:cs typeface="Arial" panose="020B0604020202020204" pitchFamily="34" charset="0"/>
              </a:rPr>
              <a:t>второго или третьего типа</a:t>
            </a:r>
            <a:r>
              <a:rPr lang="ru-RU" sz="1200" dirty="0">
                <a:solidFill>
                  <a:schemeClr val="tx1"/>
                </a:solidFill>
                <a:latin typeface="Arial" panose="020B0604020202020204" pitchFamily="34" charset="0"/>
                <a:cs typeface="Arial" panose="020B0604020202020204" pitchFamily="34" charset="0"/>
              </a:rPr>
              <a:t>.</a:t>
            </a:r>
          </a:p>
        </p:txBody>
      </p:sp>
      <p:sp>
        <p:nvSpPr>
          <p:cNvPr id="10" name="Прямоугольная выноска 9"/>
          <p:cNvSpPr/>
          <p:nvPr/>
        </p:nvSpPr>
        <p:spPr>
          <a:xfrm>
            <a:off x="4914332" y="2152650"/>
            <a:ext cx="3756044" cy="2187127"/>
          </a:xfrm>
          <a:prstGeom prst="wedgeRectCallout">
            <a:avLst>
              <a:gd name="adj1" fmla="val -15858"/>
              <a:gd name="adj2" fmla="val 6951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solidFill>
                  <a:schemeClr val="tx1"/>
                </a:solidFill>
                <a:latin typeface="Arial" panose="020B0604020202020204" pitchFamily="34" charset="0"/>
                <a:cs typeface="Arial" panose="020B0604020202020204" pitchFamily="34" charset="0"/>
              </a:rPr>
              <a:t>В </a:t>
            </a:r>
            <a:r>
              <a:rPr lang="ru-RU" sz="1200" dirty="0">
                <a:solidFill>
                  <a:schemeClr val="tx1"/>
                </a:solidFill>
                <a:latin typeface="Arial" panose="020B0604020202020204" pitchFamily="34" charset="0"/>
                <a:cs typeface="Arial" panose="020B0604020202020204" pitchFamily="34" charset="0"/>
              </a:rPr>
              <a:t>подпунктах </a:t>
            </a:r>
            <a:r>
              <a:rPr lang="ru-RU" sz="1200" b="1" dirty="0">
                <a:solidFill>
                  <a:schemeClr val="tx1"/>
                </a:solidFill>
                <a:latin typeface="Arial" panose="020B0604020202020204" pitchFamily="34" charset="0"/>
                <a:cs typeface="Arial" panose="020B0604020202020204" pitchFamily="34" charset="0"/>
              </a:rPr>
              <a:t>11.1 – 11.3 </a:t>
            </a:r>
            <a:r>
              <a:rPr lang="ru-RU" sz="1200" dirty="0" smtClean="0">
                <a:solidFill>
                  <a:schemeClr val="tx1"/>
                </a:solidFill>
                <a:latin typeface="Arial" panose="020B0604020202020204" pitchFamily="34" charset="0"/>
                <a:cs typeface="Arial" panose="020B0604020202020204" pitchFamily="34" charset="0"/>
              </a:rPr>
              <a:t>в </a:t>
            </a:r>
            <a:r>
              <a:rPr lang="ru-RU" sz="1200" dirty="0">
                <a:solidFill>
                  <a:schemeClr val="tx1"/>
                </a:solidFill>
                <a:latin typeface="Arial" panose="020B0604020202020204" pitchFamily="34" charset="0"/>
                <a:cs typeface="Arial" panose="020B0604020202020204" pitchFamily="34" charset="0"/>
              </a:rPr>
              <a:t>графе 3 таблицы значения указываются при подаче </a:t>
            </a:r>
            <a:r>
              <a:rPr lang="ru-RU" sz="1200" b="1" dirty="0">
                <a:solidFill>
                  <a:schemeClr val="tx1"/>
                </a:solidFill>
                <a:latin typeface="Arial" panose="020B0604020202020204" pitchFamily="34" charset="0"/>
                <a:cs typeface="Arial" panose="020B0604020202020204" pitchFamily="34" charset="0"/>
              </a:rPr>
              <a:t>заявления</a:t>
            </a:r>
            <a:r>
              <a:rPr lang="ru-RU" sz="1200" dirty="0">
                <a:solidFill>
                  <a:schemeClr val="tx1"/>
                </a:solidFill>
                <a:latin typeface="Arial" panose="020B0604020202020204" pitchFamily="34" charset="0"/>
                <a:cs typeface="Arial" panose="020B0604020202020204" pitchFamily="34" charset="0"/>
              </a:rPr>
              <a:t> о включении в реестр с выдачей свидетельства </a:t>
            </a:r>
            <a:r>
              <a:rPr lang="ru-RU" sz="1200" b="1" dirty="0">
                <a:solidFill>
                  <a:schemeClr val="tx1"/>
                </a:solidFill>
                <a:latin typeface="Arial" panose="020B0604020202020204" pitchFamily="34" charset="0"/>
                <a:cs typeface="Arial" panose="020B0604020202020204" pitchFamily="34" charset="0"/>
              </a:rPr>
              <a:t>третьего типа </a:t>
            </a:r>
            <a:r>
              <a:rPr lang="ru-RU" sz="1200" dirty="0">
                <a:solidFill>
                  <a:schemeClr val="tx1"/>
                </a:solidFill>
                <a:latin typeface="Arial" panose="020B0604020202020204" pitchFamily="34" charset="0"/>
                <a:cs typeface="Arial" panose="020B0604020202020204" pitchFamily="34" charset="0"/>
              </a:rPr>
              <a:t>заявителем, </a:t>
            </a:r>
            <a:r>
              <a:rPr lang="ru-RU" sz="1200" b="1" dirty="0">
                <a:solidFill>
                  <a:schemeClr val="tx1"/>
                </a:solidFill>
                <a:latin typeface="Arial" panose="020B0604020202020204" pitchFamily="34" charset="0"/>
                <a:cs typeface="Arial" panose="020B0604020202020204" pitchFamily="34" charset="0"/>
              </a:rPr>
              <a:t>имеющим</a:t>
            </a:r>
            <a:r>
              <a:rPr lang="ru-RU" sz="1200" dirty="0">
                <a:solidFill>
                  <a:schemeClr val="tx1"/>
                </a:solidFill>
                <a:latin typeface="Arial" panose="020B0604020202020204" pitchFamily="34" charset="0"/>
                <a:cs typeface="Arial" panose="020B0604020202020204" pitchFamily="34" charset="0"/>
              </a:rPr>
              <a:t> свидетельства </a:t>
            </a:r>
            <a:r>
              <a:rPr lang="ru-RU" sz="1200" b="1" dirty="0">
                <a:solidFill>
                  <a:schemeClr val="tx1"/>
                </a:solidFill>
                <a:latin typeface="Arial" panose="020B0604020202020204" pitchFamily="34" charset="0"/>
                <a:cs typeface="Arial" panose="020B0604020202020204" pitchFamily="34" charset="0"/>
              </a:rPr>
              <a:t>первого и (или) второго типа</a:t>
            </a:r>
            <a:r>
              <a:rPr lang="ru-RU" sz="1200" dirty="0">
                <a:solidFill>
                  <a:schemeClr val="tx1"/>
                </a:solidFill>
                <a:latin typeface="Arial" panose="020B0604020202020204" pitchFamily="34" charset="0"/>
                <a:cs typeface="Arial" panose="020B0604020202020204" pitchFamily="34" charset="0"/>
              </a:rPr>
              <a:t>, или заявителем, </a:t>
            </a:r>
            <a:r>
              <a:rPr lang="ru-RU" sz="1200" b="1" dirty="0">
                <a:solidFill>
                  <a:schemeClr val="tx1"/>
                </a:solidFill>
                <a:latin typeface="Arial" panose="020B0604020202020204" pitchFamily="34" charset="0"/>
                <a:cs typeface="Arial" panose="020B0604020202020204" pitchFamily="34" charset="0"/>
              </a:rPr>
              <a:t>включенным в реестр</a:t>
            </a:r>
            <a:r>
              <a:rPr lang="ru-RU" sz="1200" dirty="0">
                <a:solidFill>
                  <a:schemeClr val="tx1"/>
                </a:solidFill>
                <a:latin typeface="Arial" panose="020B0604020202020204" pitchFamily="34" charset="0"/>
                <a:cs typeface="Arial" panose="020B0604020202020204" pitchFamily="34" charset="0"/>
              </a:rPr>
              <a:t> в соответствии с </a:t>
            </a:r>
            <a:r>
              <a:rPr lang="ru-RU" sz="1200" b="1" dirty="0" smtClean="0">
                <a:solidFill>
                  <a:schemeClr val="tx1"/>
                </a:solidFill>
                <a:latin typeface="Arial" panose="020B0604020202020204" pitchFamily="34" charset="0"/>
                <a:cs typeface="Arial" panose="020B0604020202020204" pitchFamily="34" charset="0"/>
              </a:rPr>
              <a:t>ТК ТС</a:t>
            </a:r>
            <a:r>
              <a:rPr lang="ru-RU" sz="1200" dirty="0" smtClean="0">
                <a:solidFill>
                  <a:schemeClr val="tx1"/>
                </a:solidFill>
                <a:latin typeface="Arial" panose="020B0604020202020204" pitchFamily="34" charset="0"/>
                <a:cs typeface="Arial" panose="020B0604020202020204" pitchFamily="34" charset="0"/>
              </a:rPr>
              <a:t>.</a:t>
            </a:r>
          </a:p>
          <a:p>
            <a:pPr algn="just"/>
            <a:r>
              <a:rPr lang="ru-RU" sz="1200" dirty="0" smtClean="0">
                <a:solidFill>
                  <a:schemeClr val="tx1"/>
                </a:solidFill>
                <a:latin typeface="Arial" panose="020B0604020202020204" pitchFamily="34" charset="0"/>
                <a:cs typeface="Arial" panose="020B0604020202020204" pitchFamily="34" charset="0"/>
              </a:rPr>
              <a:t>Такое заявление подается заявителем при </a:t>
            </a:r>
            <a:r>
              <a:rPr lang="ru-RU" sz="1200" dirty="0">
                <a:solidFill>
                  <a:schemeClr val="tx1"/>
                </a:solidFill>
                <a:latin typeface="Arial" panose="020B0604020202020204" pitchFamily="34" charset="0"/>
                <a:cs typeface="Arial" panose="020B0604020202020204" pitchFamily="34" charset="0"/>
              </a:rPr>
              <a:t>условии его </a:t>
            </a:r>
            <a:r>
              <a:rPr lang="ru-RU" sz="1200" b="1" dirty="0">
                <a:solidFill>
                  <a:schemeClr val="tx1"/>
                </a:solidFill>
                <a:latin typeface="Arial" panose="020B0604020202020204" pitchFamily="34" charset="0"/>
                <a:cs typeface="Arial" panose="020B0604020202020204" pitchFamily="34" charset="0"/>
              </a:rPr>
              <a:t>нахождения в реестре </a:t>
            </a:r>
            <a:r>
              <a:rPr lang="ru-RU" sz="1200" dirty="0">
                <a:solidFill>
                  <a:schemeClr val="tx1"/>
                </a:solidFill>
                <a:latin typeface="Arial" panose="020B0604020202020204" pitchFamily="34" charset="0"/>
                <a:cs typeface="Arial" panose="020B0604020202020204" pitchFamily="34" charset="0"/>
              </a:rPr>
              <a:t>УЭО </a:t>
            </a:r>
            <a:r>
              <a:rPr lang="ru-RU" sz="1200" b="1" dirty="0">
                <a:solidFill>
                  <a:schemeClr val="tx1"/>
                </a:solidFill>
                <a:latin typeface="Arial" panose="020B0604020202020204" pitchFamily="34" charset="0"/>
                <a:cs typeface="Arial" panose="020B0604020202020204" pitchFamily="34" charset="0"/>
              </a:rPr>
              <a:t>не менее 2 лет</a:t>
            </a:r>
            <a:r>
              <a:rPr lang="ru-RU" sz="1200" dirty="0">
                <a:solidFill>
                  <a:schemeClr val="tx1"/>
                </a:solidFill>
                <a:latin typeface="Arial" panose="020B0604020202020204" pitchFamily="34" charset="0"/>
                <a:cs typeface="Arial" panose="020B0604020202020204" pitchFamily="34" charset="0"/>
              </a:rPr>
              <a:t> до дня регистрации таможенным органом заявления о включении в реестр УЭО. </a:t>
            </a:r>
          </a:p>
        </p:txBody>
      </p:sp>
    </p:spTree>
    <p:extLst>
      <p:ext uri="{BB962C8B-B14F-4D97-AF65-F5344CB8AC3E}">
        <p14:creationId xmlns:p14="http://schemas.microsoft.com/office/powerpoint/2010/main" val="12952013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16"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xit" presetSubtype="32" fill="hold" nodeType="clickEffect">
                                  <p:stCondLst>
                                    <p:cond delay="0"/>
                                  </p:stCondLst>
                                  <p:childTnLst>
                                    <p:anim calcmode="lin" valueType="num">
                                      <p:cBhvr>
                                        <p:cTn id="28" dur="500"/>
                                        <p:tgtEl>
                                          <p:spTgt spid="8"/>
                                        </p:tgtEl>
                                        <p:attrNameLst>
                                          <p:attrName>ppt_w</p:attrName>
                                        </p:attrNameLst>
                                      </p:cBhvr>
                                      <p:tavLst>
                                        <p:tav tm="0">
                                          <p:val>
                                            <p:strVal val="ppt_w"/>
                                          </p:val>
                                        </p:tav>
                                        <p:tav tm="100000">
                                          <p:val>
                                            <p:fltVal val="0"/>
                                          </p:val>
                                        </p:tav>
                                      </p:tavLst>
                                    </p:anim>
                                    <p:anim calcmode="lin" valueType="num">
                                      <p:cBhvr>
                                        <p:cTn id="29" dur="500"/>
                                        <p:tgtEl>
                                          <p:spTgt spid="8"/>
                                        </p:tgtEl>
                                        <p:attrNameLst>
                                          <p:attrName>ppt_h</p:attrName>
                                        </p:attrNameLst>
                                      </p:cBhvr>
                                      <p:tavLst>
                                        <p:tav tm="0">
                                          <p:val>
                                            <p:strVal val="ppt_h"/>
                                          </p:val>
                                        </p:tav>
                                        <p:tav tm="100000">
                                          <p:val>
                                            <p:fltVal val="0"/>
                                          </p:val>
                                        </p:tav>
                                      </p:tavLst>
                                    </p:anim>
                                    <p:animEffect transition="out" filter="fade">
                                      <p:cBhvr>
                                        <p:cTn id="30" dur="500"/>
                                        <p:tgtEl>
                                          <p:spTgt spid="8"/>
                                        </p:tgtEl>
                                      </p:cBhvr>
                                    </p:animEffect>
                                    <p:set>
                                      <p:cBhvr>
                                        <p:cTn id="31" dur="1" fill="hold">
                                          <p:stCondLst>
                                            <p:cond delay="499"/>
                                          </p:stCondLst>
                                        </p:cTn>
                                        <p:tgtEl>
                                          <p:spTgt spid="8"/>
                                        </p:tgtEl>
                                        <p:attrNameLst>
                                          <p:attrName>style.visibility</p:attrName>
                                        </p:attrNameLst>
                                      </p:cBhvr>
                                      <p:to>
                                        <p:strVal val="hidden"/>
                                      </p:to>
                                    </p:set>
                                  </p:childTnLst>
                                </p:cTn>
                              </p:par>
                              <p:par>
                                <p:cTn id="32" presetID="53" presetClass="exit" presetSubtype="32" fill="hold" nodeType="withEffect">
                                  <p:stCondLst>
                                    <p:cond delay="0"/>
                                  </p:stCondLst>
                                  <p:childTnLst>
                                    <p:anim calcmode="lin" valueType="num">
                                      <p:cBhvr>
                                        <p:cTn id="33" dur="500"/>
                                        <p:tgtEl>
                                          <p:spTgt spid="7"/>
                                        </p:tgtEl>
                                        <p:attrNameLst>
                                          <p:attrName>ppt_w</p:attrName>
                                        </p:attrNameLst>
                                      </p:cBhvr>
                                      <p:tavLst>
                                        <p:tav tm="0">
                                          <p:val>
                                            <p:strVal val="ppt_w"/>
                                          </p:val>
                                        </p:tav>
                                        <p:tav tm="100000">
                                          <p:val>
                                            <p:fltVal val="0"/>
                                          </p:val>
                                        </p:tav>
                                      </p:tavLst>
                                    </p:anim>
                                    <p:anim calcmode="lin" valueType="num">
                                      <p:cBhvr>
                                        <p:cTn id="34" dur="500"/>
                                        <p:tgtEl>
                                          <p:spTgt spid="7"/>
                                        </p:tgtEl>
                                        <p:attrNameLst>
                                          <p:attrName>ppt_h</p:attrName>
                                        </p:attrNameLst>
                                      </p:cBhvr>
                                      <p:tavLst>
                                        <p:tav tm="0">
                                          <p:val>
                                            <p:strVal val="ppt_h"/>
                                          </p:val>
                                        </p:tav>
                                        <p:tav tm="100000">
                                          <p:val>
                                            <p:fltVal val="0"/>
                                          </p:val>
                                        </p:tav>
                                      </p:tavLst>
                                    </p:anim>
                                    <p:animEffect transition="out" filter="fade">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childTnLst>
                          </p:cTn>
                        </p:par>
                        <p:par>
                          <p:cTn id="37" fill="hold">
                            <p:stCondLst>
                              <p:cond delay="500"/>
                            </p:stCondLst>
                            <p:childTnLst>
                              <p:par>
                                <p:cTn id="38" presetID="22" presetClass="entr" presetSubtype="4" fill="hold" grpId="0" nodeType="afterEffect">
                                  <p:stCondLst>
                                    <p:cond delay="500"/>
                                  </p:stCondLst>
                                  <p:childTnLst>
                                    <p:set>
                                      <p:cBhvr>
                                        <p:cTn id="39" dur="1" fill="hold">
                                          <p:stCondLst>
                                            <p:cond delay="0"/>
                                          </p:stCondLst>
                                        </p:cTn>
                                        <p:tgtEl>
                                          <p:spTgt spid="5"/>
                                        </p:tgtEl>
                                        <p:attrNameLst>
                                          <p:attrName>style.visibility</p:attrName>
                                        </p:attrNameLst>
                                      </p:cBhvr>
                                      <p:to>
                                        <p:strVal val="visible"/>
                                      </p:to>
                                    </p:set>
                                    <p:animEffect transition="in" filter="wipe(down)">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xit" presetSubtype="1" fill="hold" grpId="1" nodeType="clickEffect">
                                  <p:stCondLst>
                                    <p:cond delay="0"/>
                                  </p:stCondLst>
                                  <p:childTnLst>
                                    <p:animEffect transition="out" filter="wipe(up)">
                                      <p:cBhvr>
                                        <p:cTn id="44" dur="500"/>
                                        <p:tgtEl>
                                          <p:spTgt spid="5"/>
                                        </p:tgtEl>
                                      </p:cBhvr>
                                    </p:animEffect>
                                    <p:set>
                                      <p:cBhvr>
                                        <p:cTn id="45" dur="1" fill="hold">
                                          <p:stCondLst>
                                            <p:cond delay="499"/>
                                          </p:stCondLst>
                                        </p:cTn>
                                        <p:tgtEl>
                                          <p:spTgt spid="5"/>
                                        </p:tgtEl>
                                        <p:attrNameLst>
                                          <p:attrName>style.visibility</p:attrName>
                                        </p:attrNameLst>
                                      </p:cBhvr>
                                      <p:to>
                                        <p:strVal val="hidden"/>
                                      </p:to>
                                    </p:set>
                                  </p:childTnLst>
                                </p:cTn>
                              </p:par>
                            </p:childTnLst>
                          </p:cTn>
                        </p:par>
                        <p:par>
                          <p:cTn id="46" fill="hold">
                            <p:stCondLst>
                              <p:cond delay="500"/>
                            </p:stCondLst>
                            <p:childTnLst>
                              <p:par>
                                <p:cTn id="47" presetID="22" presetClass="entr" presetSubtype="4" fill="hold" grpId="0" nodeType="afterEffect">
                                  <p:stCondLst>
                                    <p:cond delay="500"/>
                                  </p:stCondLst>
                                  <p:childTnLst>
                                    <p:set>
                                      <p:cBhvr>
                                        <p:cTn id="48" dur="1" fill="hold">
                                          <p:stCondLst>
                                            <p:cond delay="0"/>
                                          </p:stCondLst>
                                        </p:cTn>
                                        <p:tgtEl>
                                          <p:spTgt spid="10"/>
                                        </p:tgtEl>
                                        <p:attrNameLst>
                                          <p:attrName>style.visibility</p:attrName>
                                        </p:attrNameLst>
                                      </p:cBhvr>
                                      <p:to>
                                        <p:strVal val="visible"/>
                                      </p:to>
                                    </p:set>
                                    <p:animEffect transition="in" filter="wipe(down)">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xit" presetSubtype="1" fill="hold" grpId="1" nodeType="clickEffect">
                                  <p:stCondLst>
                                    <p:cond delay="0"/>
                                  </p:stCondLst>
                                  <p:childTnLst>
                                    <p:animEffect transition="out" filter="wipe(up)">
                                      <p:cBhvr>
                                        <p:cTn id="53" dur="500"/>
                                        <p:tgtEl>
                                          <p:spTgt spid="10"/>
                                        </p:tgtEl>
                                      </p:cBhvr>
                                    </p:animEffect>
                                    <p:set>
                                      <p:cBhvr>
                                        <p:cTn id="54" dur="1" fill="hold">
                                          <p:stCondLst>
                                            <p:cond delay="499"/>
                                          </p:stCondLst>
                                        </p:cTn>
                                        <p:tgtEl>
                                          <p:spTgt spid="10"/>
                                        </p:tgtEl>
                                        <p:attrNameLst>
                                          <p:attrName>style.visibility</p:attrName>
                                        </p:attrNameLst>
                                      </p:cBhvr>
                                      <p:to>
                                        <p:strVal val="hidden"/>
                                      </p:to>
                                    </p:set>
                                  </p:childTnLst>
                                </p:cTn>
                              </p:par>
                            </p:childTnLst>
                          </p:cTn>
                        </p:par>
                        <p:par>
                          <p:cTn id="55" fill="hold">
                            <p:stCondLst>
                              <p:cond delay="500"/>
                            </p:stCondLst>
                            <p:childTnLst>
                              <p:par>
                                <p:cTn id="56" presetID="22" presetClass="entr" presetSubtype="4" fill="hold" grpId="0" nodeType="afterEffect">
                                  <p:stCondLst>
                                    <p:cond delay="500"/>
                                  </p:stCondLst>
                                  <p:childTnLst>
                                    <p:set>
                                      <p:cBhvr>
                                        <p:cTn id="57" dur="1" fill="hold">
                                          <p:stCondLst>
                                            <p:cond delay="0"/>
                                          </p:stCondLst>
                                        </p:cTn>
                                        <p:tgtEl>
                                          <p:spTgt spid="11"/>
                                        </p:tgtEl>
                                        <p:attrNameLst>
                                          <p:attrName>style.visibility</p:attrName>
                                        </p:attrNameLst>
                                      </p:cBhvr>
                                      <p:to>
                                        <p:strVal val="visible"/>
                                      </p:to>
                                    </p:set>
                                    <p:animEffect transition="in" filter="wipe(down)">
                                      <p:cBhvr>
                                        <p:cTn id="58" dur="500"/>
                                        <p:tgtEl>
                                          <p:spTgt spid="11"/>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xit" presetSubtype="1" fill="hold" grpId="1" nodeType="clickEffect">
                                  <p:stCondLst>
                                    <p:cond delay="0"/>
                                  </p:stCondLst>
                                  <p:childTnLst>
                                    <p:animEffect transition="out" filter="wipe(up)">
                                      <p:cBhvr>
                                        <p:cTn id="62" dur="500"/>
                                        <p:tgtEl>
                                          <p:spTgt spid="11"/>
                                        </p:tgtEl>
                                      </p:cBhvr>
                                    </p:animEffect>
                                    <p:set>
                                      <p:cBhvr>
                                        <p:cTn id="63"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5" grpId="0" animBg="1"/>
      <p:bldP spid="5" grpId="1" animBg="1"/>
      <p:bldP spid="4" grpId="0" animBg="1"/>
      <p:bldP spid="4" grpId="1" animBg="1"/>
      <p:bldP spid="10" grpId="0" animBg="1"/>
      <p:bldP spid="10" grpId="1" animBg="1"/>
    </p:bldLst>
  </p:timing>
</p:sld>
</file>

<file path=ppt/theme/theme1.xml><?xml version="1.0" encoding="utf-8"?>
<a:theme xmlns:a="http://schemas.openxmlformats.org/drawingml/2006/main" name="1_Default Design">
  <a:themeElements>
    <a:clrScheme name="Другая 2">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212167"/>
      </a:hlink>
      <a:folHlink>
        <a:srgbClr val="212167"/>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8575">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Базис">
  <a:themeElements>
    <a:clrScheme name="Синий и зеленый">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3C7030C-1536-4247-9FF0-633CC50432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4518</TotalTime>
  <Words>5717</Words>
  <Application>Microsoft Office PowerPoint</Application>
  <PresentationFormat>Экран (4:3)</PresentationFormat>
  <Paragraphs>597</Paragraphs>
  <Slides>20</Slides>
  <Notes>9</Notes>
  <HiddenSlides>0</HiddenSlides>
  <MMClips>0</MMClips>
  <ScaleCrop>false</ScaleCrop>
  <HeadingPairs>
    <vt:vector size="6" baseType="variant">
      <vt:variant>
        <vt:lpstr>Использованные шрифты</vt:lpstr>
      </vt:variant>
      <vt:variant>
        <vt:i4>7</vt:i4>
      </vt:variant>
      <vt:variant>
        <vt:lpstr>Тема</vt:lpstr>
      </vt:variant>
      <vt:variant>
        <vt:i4>2</vt:i4>
      </vt:variant>
      <vt:variant>
        <vt:lpstr>Заголовки слайдов</vt:lpstr>
      </vt:variant>
      <vt:variant>
        <vt:i4>20</vt:i4>
      </vt:variant>
    </vt:vector>
  </HeadingPairs>
  <TitlesOfParts>
    <vt:vector size="29" baseType="lpstr">
      <vt:lpstr>Arial</vt:lpstr>
      <vt:lpstr>Calibri</vt:lpstr>
      <vt:lpstr>Corbel</vt:lpstr>
      <vt:lpstr>Symbol</vt:lpstr>
      <vt:lpstr>Tahoma</vt:lpstr>
      <vt:lpstr>Times New Roman</vt:lpstr>
      <vt:lpstr>Wingdings</vt:lpstr>
      <vt:lpstr>1_Default Design</vt:lpstr>
      <vt:lpstr>Базис</vt:lpstr>
      <vt:lpstr>Условия и порядок включения  в реестр УЭО  по ТК ЕАЭС   Особенности для действующих УЭО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ДОПОЛНИТЕЛЬНЫЕ УСЛОВИЯ ВКЛЮЧЕНИЯ В РЕЕСТР УЭО  (пункт 6 статьи 384 проекта ФЗ РФ «О таможенном регулировании»):</vt:lpstr>
      <vt:lpstr>Порядок включения  в реестр УЭО  по ТК ЕАЭС</vt:lpstr>
      <vt:lpstr>Порядок включения в реестр УЭО (ст. 434 ТК ЕАЭС, ст. 385 проекта ФЗ РФ)</vt:lpstr>
      <vt:lpstr>Свидетельство о включении в реестр УЭО</vt:lpstr>
      <vt:lpstr>Переходные положения для УЭО по ТК ТС (статья 465 ТК ЕАЭС)</vt:lpstr>
      <vt:lpstr>Спасибо за внимание !</vt:lpstr>
      <vt:lpstr>Условия и порядок включения  в реестр УЭО  по ТК ЕАЭС   Особенности для действующих УЭО</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Порядок и условия  применения специальных упрощений уполномоченными экономическими операторами,</dc:title>
  <dc:subject/>
  <dc:creator>Владислав А. Проняев</dc:creator>
  <cp:keywords/>
  <dc:description/>
  <cp:lastModifiedBy>Владислав А. Проняев</cp:lastModifiedBy>
  <cp:revision>637</cp:revision>
  <cp:lastPrinted>2016-11-26T13:32:03Z</cp:lastPrinted>
  <dcterms:created xsi:type="dcterms:W3CDTF">2016-11-18T09:24:09Z</dcterms:created>
  <dcterms:modified xsi:type="dcterms:W3CDTF">2017-10-31T09:15:52Z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TC102505551049</vt:lpwstr>
  </property>
</Properties>
</file>