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257" r:id="rId5"/>
    <p:sldId id="341" r:id="rId6"/>
    <p:sldId id="288" r:id="rId7"/>
    <p:sldId id="335" r:id="rId8"/>
    <p:sldId id="336" r:id="rId9"/>
    <p:sldId id="280" r:id="rId10"/>
    <p:sldId id="340" r:id="rId11"/>
    <p:sldId id="294" r:id="rId12"/>
    <p:sldId id="330" r:id="rId13"/>
    <p:sldId id="301" r:id="rId14"/>
    <p:sldId id="302" r:id="rId15"/>
    <p:sldId id="331" r:id="rId16"/>
    <p:sldId id="334" r:id="rId17"/>
    <p:sldId id="323" r:id="rId18"/>
    <p:sldId id="287" r:id="rId19"/>
    <p:sldId id="314" r:id="rId20"/>
    <p:sldId id="328" r:id="rId21"/>
    <p:sldId id="315" r:id="rId22"/>
    <p:sldId id="344" r:id="rId23"/>
    <p:sldId id="349" r:id="rId24"/>
    <p:sldId id="347" r:id="rId25"/>
    <p:sldId id="267" r:id="rId26"/>
  </p:sldIdLst>
  <p:sldSz cx="9144000" cy="6858000" type="screen4x3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6B600"/>
    <a:srgbClr val="286EA8"/>
    <a:srgbClr val="3084CA"/>
    <a:srgbClr val="7FB5E1"/>
    <a:srgbClr val="2D7EC1"/>
    <a:srgbClr val="309CBE"/>
    <a:srgbClr val="5FBAD7"/>
    <a:srgbClr val="5995DD"/>
    <a:srgbClr val="659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114" d="100"/>
          <a:sy n="11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A3501-65C1-4319-98D0-94684A0387C1}" type="doc">
      <dgm:prSet loTypeId="urn:diagrams.loki3.com/VaryingWidthList+Icon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42F175-2E78-4848-8CE5-5FAAE1900526}">
      <dgm:prSet custT="1"/>
      <dgm:spPr/>
      <dgm:t>
        <a:bodyPr/>
        <a:lstStyle/>
        <a:p>
          <a:pPr rtl="0"/>
          <a:r>
            <a:rPr lang="ru-RU" sz="2400" b="1" dirty="0" smtClean="0"/>
            <a:t>Глава </a:t>
          </a:r>
          <a:r>
            <a:rPr lang="en-US" sz="2400" b="1" dirty="0" smtClean="0"/>
            <a:t>6</a:t>
          </a:r>
          <a:r>
            <a:rPr lang="ru-RU" sz="2400" b="1" dirty="0" smtClean="0"/>
            <a:t>1</a:t>
          </a:r>
          <a:r>
            <a:rPr lang="en-US" sz="2400" b="1" dirty="0" smtClean="0"/>
            <a:t> </a:t>
          </a:r>
          <a:r>
            <a:rPr lang="ru-RU" sz="2400" b="1" dirty="0" smtClean="0"/>
            <a:t>«Уполномоченный экономический оператор»</a:t>
          </a:r>
          <a:endParaRPr lang="ru-RU" sz="2400" dirty="0"/>
        </a:p>
      </dgm:t>
    </dgm:pt>
    <dgm:pt modelId="{B42EB52E-BDF4-471E-95BA-85D56BBA9FFD}" type="parTrans" cxnId="{39968C10-24A8-4773-A7E1-4F2AC006C35C}">
      <dgm:prSet/>
      <dgm:spPr/>
      <dgm:t>
        <a:bodyPr/>
        <a:lstStyle/>
        <a:p>
          <a:endParaRPr lang="ru-RU"/>
        </a:p>
      </dgm:t>
    </dgm:pt>
    <dgm:pt modelId="{B2838B38-0A43-4EA7-AC34-4BDA5935E5B4}" type="sibTrans" cxnId="{39968C10-24A8-4773-A7E1-4F2AC006C35C}">
      <dgm:prSet/>
      <dgm:spPr/>
      <dgm:t>
        <a:bodyPr/>
        <a:lstStyle/>
        <a:p>
          <a:endParaRPr lang="ru-RU"/>
        </a:p>
      </dgm:t>
    </dgm:pt>
    <dgm:pt modelId="{2D59FE9E-21EB-46FB-B9A4-2FBACEE6763C}">
      <dgm:prSet custT="1"/>
      <dgm:spPr/>
      <dgm:t>
        <a:bodyPr/>
        <a:lstStyle/>
        <a:p>
          <a:pPr rtl="0"/>
          <a:r>
            <a:rPr lang="ru-RU" sz="2400" b="1" dirty="0" smtClean="0"/>
            <a:t>14 статей (430-443)</a:t>
          </a:r>
          <a:endParaRPr lang="ru-RU" sz="2400" dirty="0"/>
        </a:p>
      </dgm:t>
    </dgm:pt>
    <dgm:pt modelId="{29CD59BD-3B38-4380-BC85-016F13D8F92C}" type="parTrans" cxnId="{B46826E1-B0AD-456C-A0AC-636D15B0AAC3}">
      <dgm:prSet/>
      <dgm:spPr/>
      <dgm:t>
        <a:bodyPr/>
        <a:lstStyle/>
        <a:p>
          <a:endParaRPr lang="ru-RU"/>
        </a:p>
      </dgm:t>
    </dgm:pt>
    <dgm:pt modelId="{6F0F1CFB-5DA0-43D4-9FD3-26D7C721ADF8}" type="sibTrans" cxnId="{B46826E1-B0AD-456C-A0AC-636D15B0AAC3}">
      <dgm:prSet/>
      <dgm:spPr/>
      <dgm:t>
        <a:bodyPr/>
        <a:lstStyle/>
        <a:p>
          <a:endParaRPr lang="ru-RU"/>
        </a:p>
      </dgm:t>
    </dgm:pt>
    <dgm:pt modelId="{81996C3A-DF0D-412D-B01B-D64F7F88D873}">
      <dgm:prSet custT="1"/>
      <dgm:spPr/>
      <dgm:t>
        <a:bodyPr/>
        <a:lstStyle/>
        <a:p>
          <a:pPr rtl="0"/>
          <a:r>
            <a:rPr lang="ru-RU" sz="2400" b="1" dirty="0" smtClean="0"/>
            <a:t>12 отсылочных норм на решения Комиссии</a:t>
          </a:r>
          <a:endParaRPr lang="ru-RU" sz="2400" dirty="0"/>
        </a:p>
      </dgm:t>
    </dgm:pt>
    <dgm:pt modelId="{478FF72E-50B6-45B0-A59B-057450216675}" type="parTrans" cxnId="{3B70553C-C383-4FF8-9B49-D9D2207D6B14}">
      <dgm:prSet/>
      <dgm:spPr/>
      <dgm:t>
        <a:bodyPr/>
        <a:lstStyle/>
        <a:p>
          <a:endParaRPr lang="ru-RU"/>
        </a:p>
      </dgm:t>
    </dgm:pt>
    <dgm:pt modelId="{4F203663-7B3A-4C9A-93BF-2C8100A351F9}" type="sibTrans" cxnId="{3B70553C-C383-4FF8-9B49-D9D2207D6B14}">
      <dgm:prSet/>
      <dgm:spPr/>
      <dgm:t>
        <a:bodyPr/>
        <a:lstStyle/>
        <a:p>
          <a:endParaRPr lang="ru-RU"/>
        </a:p>
      </dgm:t>
    </dgm:pt>
    <dgm:pt modelId="{E0C02150-DC20-459E-B98C-0DAE556428C6}">
      <dgm:prSet custT="1"/>
      <dgm:spPr/>
      <dgm:t>
        <a:bodyPr/>
        <a:lstStyle/>
        <a:p>
          <a:r>
            <a:rPr lang="ru-RU" sz="2100" b="1" dirty="0" smtClean="0"/>
            <a:t>Законодательство государств-членов о таможенном регулировании в части, не урегулированной Кодексом</a:t>
          </a:r>
          <a:endParaRPr lang="ru-RU" sz="2100" b="1" dirty="0"/>
        </a:p>
      </dgm:t>
    </dgm:pt>
    <dgm:pt modelId="{4BFC5351-2F08-4061-AB7D-44BB148F45E5}" type="parTrans" cxnId="{5C83DEC9-4029-457F-85B9-A048A2CB2C40}">
      <dgm:prSet/>
      <dgm:spPr/>
      <dgm:t>
        <a:bodyPr/>
        <a:lstStyle/>
        <a:p>
          <a:endParaRPr lang="ru-RU"/>
        </a:p>
      </dgm:t>
    </dgm:pt>
    <dgm:pt modelId="{7B0A34DE-88F2-48EB-9240-06168EEC1703}" type="sibTrans" cxnId="{5C83DEC9-4029-457F-85B9-A048A2CB2C40}">
      <dgm:prSet/>
      <dgm:spPr/>
      <dgm:t>
        <a:bodyPr/>
        <a:lstStyle/>
        <a:p>
          <a:endParaRPr lang="ru-RU"/>
        </a:p>
      </dgm:t>
    </dgm:pt>
    <dgm:pt modelId="{DD2D4394-62A1-4C9F-AC02-6CE71E059716}" type="pres">
      <dgm:prSet presAssocID="{CD2A3501-65C1-4319-98D0-94684A0387C1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5B9A6916-94FC-4681-9921-8CEF4108A71E}" type="pres">
      <dgm:prSet presAssocID="{B842F175-2E78-4848-8CE5-5FAAE1900526}" presName="text" presStyleLbl="node1" presStyleIdx="0" presStyleCnt="4" custScaleX="103903" custLinFactY="-7608" custLinFactNeighborX="16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C085B-F2BA-4168-9375-15B39C4406B6}" type="pres">
      <dgm:prSet presAssocID="{B2838B38-0A43-4EA7-AC34-4BDA5935E5B4}" presName="space" presStyleCnt="0"/>
      <dgm:spPr/>
    </dgm:pt>
    <dgm:pt modelId="{7DBC701C-C702-4744-8C0D-F2BC082AA63C}" type="pres">
      <dgm:prSet presAssocID="{2D59FE9E-21EB-46FB-B9A4-2FBACEE6763C}" presName="text" presStyleLbl="node1" presStyleIdx="1" presStyleCnt="4" custScaleX="304087" custLinFactNeighborX="3942" custLinFactNeighborY="3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42B8A-9A36-4508-856C-8A49B92E7041}" type="pres">
      <dgm:prSet presAssocID="{6F0F1CFB-5DA0-43D4-9FD3-26D7C721ADF8}" presName="space" presStyleCnt="0"/>
      <dgm:spPr/>
    </dgm:pt>
    <dgm:pt modelId="{328FA6B8-36E9-4B6F-8574-5562B295ACB7}" type="pres">
      <dgm:prSet presAssocID="{81996C3A-DF0D-412D-B01B-D64F7F88D873}" presName="text" presStyleLbl="node1" presStyleIdx="2" presStyleCnt="4" custScaleX="171712" custLinFactNeighborX="3394" custLinFactNeighborY="1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DC749-443F-4939-8B98-D6E2A9D856AB}" type="pres">
      <dgm:prSet presAssocID="{4F203663-7B3A-4C9A-93BF-2C8100A351F9}" presName="space" presStyleCnt="0"/>
      <dgm:spPr/>
    </dgm:pt>
    <dgm:pt modelId="{AD11142E-58F2-4A3B-9A38-C77A7F72ABFE}" type="pres">
      <dgm:prSet presAssocID="{E0C02150-DC20-459E-B98C-0DAE556428C6}" presName="text" presStyleLbl="node1" presStyleIdx="3" presStyleCnt="4" custScaleX="108444" custLinFactNeighborX="1606" custLinFactNeighborY="56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826E1-B0AD-456C-A0AC-636D15B0AAC3}" srcId="{CD2A3501-65C1-4319-98D0-94684A0387C1}" destId="{2D59FE9E-21EB-46FB-B9A4-2FBACEE6763C}" srcOrd="1" destOrd="0" parTransId="{29CD59BD-3B38-4380-BC85-016F13D8F92C}" sibTransId="{6F0F1CFB-5DA0-43D4-9FD3-26D7C721ADF8}"/>
    <dgm:cxn modelId="{5C83DEC9-4029-457F-85B9-A048A2CB2C40}" srcId="{CD2A3501-65C1-4319-98D0-94684A0387C1}" destId="{E0C02150-DC20-459E-B98C-0DAE556428C6}" srcOrd="3" destOrd="0" parTransId="{4BFC5351-2F08-4061-AB7D-44BB148F45E5}" sibTransId="{7B0A34DE-88F2-48EB-9240-06168EEC1703}"/>
    <dgm:cxn modelId="{73268197-4976-4B0C-9CFE-F5C484633B7E}" type="presOf" srcId="{B842F175-2E78-4848-8CE5-5FAAE1900526}" destId="{5B9A6916-94FC-4681-9921-8CEF4108A71E}" srcOrd="0" destOrd="0" presId="urn:diagrams.loki3.com/VaryingWidthList+Icon"/>
    <dgm:cxn modelId="{39968C10-24A8-4773-A7E1-4F2AC006C35C}" srcId="{CD2A3501-65C1-4319-98D0-94684A0387C1}" destId="{B842F175-2E78-4848-8CE5-5FAAE1900526}" srcOrd="0" destOrd="0" parTransId="{B42EB52E-BDF4-471E-95BA-85D56BBA9FFD}" sibTransId="{B2838B38-0A43-4EA7-AC34-4BDA5935E5B4}"/>
    <dgm:cxn modelId="{8F1D8295-93BE-4D10-9BC2-B48D8D5EDDB7}" type="presOf" srcId="{81996C3A-DF0D-412D-B01B-D64F7F88D873}" destId="{328FA6B8-36E9-4B6F-8574-5562B295ACB7}" srcOrd="0" destOrd="0" presId="urn:diagrams.loki3.com/VaryingWidthList+Icon"/>
    <dgm:cxn modelId="{29741551-7AFA-4E1A-9F32-7919A9EC5B12}" type="presOf" srcId="{CD2A3501-65C1-4319-98D0-94684A0387C1}" destId="{DD2D4394-62A1-4C9F-AC02-6CE71E059716}" srcOrd="0" destOrd="0" presId="urn:diagrams.loki3.com/VaryingWidthList+Icon"/>
    <dgm:cxn modelId="{6F81A5EC-D219-4560-B59B-E69052CD986C}" type="presOf" srcId="{2D59FE9E-21EB-46FB-B9A4-2FBACEE6763C}" destId="{7DBC701C-C702-4744-8C0D-F2BC082AA63C}" srcOrd="0" destOrd="0" presId="urn:diagrams.loki3.com/VaryingWidthList+Icon"/>
    <dgm:cxn modelId="{3B70553C-C383-4FF8-9B49-D9D2207D6B14}" srcId="{CD2A3501-65C1-4319-98D0-94684A0387C1}" destId="{81996C3A-DF0D-412D-B01B-D64F7F88D873}" srcOrd="2" destOrd="0" parTransId="{478FF72E-50B6-45B0-A59B-057450216675}" sibTransId="{4F203663-7B3A-4C9A-93BF-2C8100A351F9}"/>
    <dgm:cxn modelId="{8EF45CD4-AD65-4D00-AD3E-4575DC8E637E}" type="presOf" srcId="{E0C02150-DC20-459E-B98C-0DAE556428C6}" destId="{AD11142E-58F2-4A3B-9A38-C77A7F72ABFE}" srcOrd="0" destOrd="0" presId="urn:diagrams.loki3.com/VaryingWidthList+Icon"/>
    <dgm:cxn modelId="{7916BB7E-8355-4EA3-A4D7-062676FA30F5}" type="presParOf" srcId="{DD2D4394-62A1-4C9F-AC02-6CE71E059716}" destId="{5B9A6916-94FC-4681-9921-8CEF4108A71E}" srcOrd="0" destOrd="0" presId="urn:diagrams.loki3.com/VaryingWidthList+Icon"/>
    <dgm:cxn modelId="{5E3342B9-E49E-41CC-9EEB-C8DC2AF7423D}" type="presParOf" srcId="{DD2D4394-62A1-4C9F-AC02-6CE71E059716}" destId="{D90C085B-F2BA-4168-9375-15B39C4406B6}" srcOrd="1" destOrd="0" presId="urn:diagrams.loki3.com/VaryingWidthList+Icon"/>
    <dgm:cxn modelId="{D863EC37-D38A-4DDE-B04B-B84E7C7187B2}" type="presParOf" srcId="{DD2D4394-62A1-4C9F-AC02-6CE71E059716}" destId="{7DBC701C-C702-4744-8C0D-F2BC082AA63C}" srcOrd="2" destOrd="0" presId="urn:diagrams.loki3.com/VaryingWidthList+Icon"/>
    <dgm:cxn modelId="{CAF6AB92-EAE7-4522-87AB-EDD398C74C63}" type="presParOf" srcId="{DD2D4394-62A1-4C9F-AC02-6CE71E059716}" destId="{E2C42B8A-9A36-4508-856C-8A49B92E7041}" srcOrd="3" destOrd="0" presId="urn:diagrams.loki3.com/VaryingWidthList+Icon"/>
    <dgm:cxn modelId="{D5D967B4-8F67-4482-A122-7D3A6205C29D}" type="presParOf" srcId="{DD2D4394-62A1-4C9F-AC02-6CE71E059716}" destId="{328FA6B8-36E9-4B6F-8574-5562B295ACB7}" srcOrd="4" destOrd="0" presId="urn:diagrams.loki3.com/VaryingWidthList+Icon"/>
    <dgm:cxn modelId="{B762DA58-67B1-4B03-84C7-7A240C4F61B3}" type="presParOf" srcId="{DD2D4394-62A1-4C9F-AC02-6CE71E059716}" destId="{DB5DC749-443F-4939-8B98-D6E2A9D856AB}" srcOrd="5" destOrd="0" presId="urn:diagrams.loki3.com/VaryingWidthList+Icon"/>
    <dgm:cxn modelId="{E52F4B66-0C20-45F7-A72D-2A779904EAEE}" type="presParOf" srcId="{DD2D4394-62A1-4C9F-AC02-6CE71E059716}" destId="{AD11142E-58F2-4A3B-9A38-C77A7F72ABFE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5CA17-8113-407D-B4A6-6852BB972E73}" type="doc">
      <dgm:prSet loTypeId="urn:microsoft.com/office/officeart/2005/8/layout/gear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37AC65-0D9E-42DE-87B2-0B30959D4052}">
      <dgm:prSet custT="1"/>
      <dgm:spPr/>
      <dgm:t>
        <a:bodyPr/>
        <a:lstStyle/>
        <a:p>
          <a:pPr rtl="0"/>
          <a:r>
            <a:rPr lang="ru-RU" sz="1550" b="1" i="1" dirty="0" smtClean="0"/>
            <a:t>Декларант</a:t>
          </a:r>
          <a:r>
            <a:rPr lang="en-US" sz="1550" b="1" i="1" dirty="0" smtClean="0"/>
            <a:t> (</a:t>
          </a:r>
          <a:r>
            <a:rPr lang="ru-RU" sz="1550" b="1" i="1" dirty="0" smtClean="0"/>
            <a:t>экспортеры, импортеры)</a:t>
          </a:r>
          <a:endParaRPr lang="ru-RU" sz="1550" dirty="0"/>
        </a:p>
      </dgm:t>
    </dgm:pt>
    <dgm:pt modelId="{707E9BC4-CDB3-4A66-BF78-E2FA77BB9D83}" type="parTrans" cxnId="{E23889AC-0708-4672-B379-B8E0DDBE7073}">
      <dgm:prSet/>
      <dgm:spPr/>
      <dgm:t>
        <a:bodyPr/>
        <a:lstStyle/>
        <a:p>
          <a:endParaRPr lang="ru-RU"/>
        </a:p>
      </dgm:t>
    </dgm:pt>
    <dgm:pt modelId="{F43E3D28-A69E-4F82-B2BC-2F8B1192B7D0}" type="sibTrans" cxnId="{E23889AC-0708-4672-B379-B8E0DDBE7073}">
      <dgm:prSet/>
      <dgm:spPr/>
      <dgm:t>
        <a:bodyPr/>
        <a:lstStyle/>
        <a:p>
          <a:endParaRPr lang="ru-RU"/>
        </a:p>
      </dgm:t>
    </dgm:pt>
    <dgm:pt modelId="{13B26160-51F4-4456-9DF9-3699148F0D7B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550" b="1" i="1" dirty="0" smtClean="0"/>
            <a:t>Перевозчики</a:t>
          </a:r>
          <a:endParaRPr lang="ru-RU" sz="1550" dirty="0"/>
        </a:p>
      </dgm:t>
    </dgm:pt>
    <dgm:pt modelId="{1B8573ED-B1E5-4BB3-BC6B-6A7C067548AD}" type="parTrans" cxnId="{66BEC53A-55B5-4A19-A10A-BC888BB3B3D3}">
      <dgm:prSet/>
      <dgm:spPr/>
      <dgm:t>
        <a:bodyPr/>
        <a:lstStyle/>
        <a:p>
          <a:endParaRPr lang="ru-RU"/>
        </a:p>
      </dgm:t>
    </dgm:pt>
    <dgm:pt modelId="{5E498DAB-FAC0-4D33-B206-9F1B9E0A361C}" type="sibTrans" cxnId="{66BEC53A-55B5-4A19-A10A-BC888BB3B3D3}">
      <dgm:prSet/>
      <dgm:spPr/>
      <dgm:t>
        <a:bodyPr/>
        <a:lstStyle/>
        <a:p>
          <a:endParaRPr lang="ru-RU"/>
        </a:p>
      </dgm:t>
    </dgm:pt>
    <dgm:pt modelId="{77AE204A-921A-4E98-B275-A488A7C3FC8D}">
      <dgm:prSet custT="1"/>
      <dgm:spPr/>
      <dgm:t>
        <a:bodyPr/>
        <a:lstStyle/>
        <a:p>
          <a:pPr rtl="0"/>
          <a:r>
            <a:rPr lang="ru-RU" sz="1500" b="1" i="1" dirty="0" smtClean="0"/>
            <a:t>Таможенные представители</a:t>
          </a:r>
          <a:endParaRPr lang="ru-RU" sz="1500" dirty="0"/>
        </a:p>
      </dgm:t>
    </dgm:pt>
    <dgm:pt modelId="{9A5CA12E-A7B2-4B8B-ACCF-67ED73F77EA5}" type="parTrans" cxnId="{E30A2F72-AF65-43F3-B75E-B9FDF2BB2EEE}">
      <dgm:prSet/>
      <dgm:spPr/>
      <dgm:t>
        <a:bodyPr/>
        <a:lstStyle/>
        <a:p>
          <a:endParaRPr lang="ru-RU"/>
        </a:p>
      </dgm:t>
    </dgm:pt>
    <dgm:pt modelId="{8A86D39C-5571-4750-BDA7-291DFD46B539}" type="sibTrans" cxnId="{E30A2F72-AF65-43F3-B75E-B9FDF2BB2EEE}">
      <dgm:prSet/>
      <dgm:spPr/>
      <dgm:t>
        <a:bodyPr/>
        <a:lstStyle/>
        <a:p>
          <a:endParaRPr lang="ru-RU"/>
        </a:p>
      </dgm:t>
    </dgm:pt>
    <dgm:pt modelId="{17BEFA4B-D9D7-4B83-91E2-1751B8FD7915}">
      <dgm:prSet/>
      <dgm:spPr/>
      <dgm:t>
        <a:bodyPr/>
        <a:lstStyle/>
        <a:p>
          <a:endParaRPr lang="ru-RU"/>
        </a:p>
      </dgm:t>
    </dgm:pt>
    <dgm:pt modelId="{8B59B2BF-F43B-49E8-A12B-7BD356EB6EE4}" type="parTrans" cxnId="{3B4B591E-3AE4-4CCA-B7D3-5DCDAE02ADE8}">
      <dgm:prSet/>
      <dgm:spPr/>
      <dgm:t>
        <a:bodyPr/>
        <a:lstStyle/>
        <a:p>
          <a:endParaRPr lang="ru-RU"/>
        </a:p>
      </dgm:t>
    </dgm:pt>
    <dgm:pt modelId="{8CC3F1EF-1DEE-4352-B994-17208CD8C2A5}" type="sibTrans" cxnId="{3B4B591E-3AE4-4CCA-B7D3-5DCDAE02ADE8}">
      <dgm:prSet/>
      <dgm:spPr/>
      <dgm:t>
        <a:bodyPr/>
        <a:lstStyle/>
        <a:p>
          <a:endParaRPr lang="ru-RU"/>
        </a:p>
      </dgm:t>
    </dgm:pt>
    <dgm:pt modelId="{9C3CF590-A2C4-43BE-B331-A215E87A9BE2}">
      <dgm:prSet/>
      <dgm:spPr/>
      <dgm:t>
        <a:bodyPr/>
        <a:lstStyle/>
        <a:p>
          <a:endParaRPr lang="ru-RU"/>
        </a:p>
      </dgm:t>
    </dgm:pt>
    <dgm:pt modelId="{6B47DBDA-7D63-4BA2-98C6-39689C255C3A}" type="parTrans" cxnId="{D8C76064-85F1-4AB3-9AA3-ABDDDB813F47}">
      <dgm:prSet/>
      <dgm:spPr/>
      <dgm:t>
        <a:bodyPr/>
        <a:lstStyle/>
        <a:p>
          <a:endParaRPr lang="ru-RU"/>
        </a:p>
      </dgm:t>
    </dgm:pt>
    <dgm:pt modelId="{FD99037F-7FF8-4495-92A0-EFA78D09CE5E}" type="sibTrans" cxnId="{D8C76064-85F1-4AB3-9AA3-ABDDDB813F47}">
      <dgm:prSet/>
      <dgm:spPr/>
      <dgm:t>
        <a:bodyPr/>
        <a:lstStyle/>
        <a:p>
          <a:endParaRPr lang="ru-RU"/>
        </a:p>
      </dgm:t>
    </dgm:pt>
    <dgm:pt modelId="{2EA35124-1D0A-49F8-AC12-D30858AE68C8}" type="pres">
      <dgm:prSet presAssocID="{FCD5CA17-8113-407D-B4A6-6852BB972E7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F1733C-6B9D-47BC-BBBE-7CC3A4C946BF}" type="pres">
      <dgm:prSet presAssocID="{4D37AC65-0D9E-42DE-87B2-0B30959D4052}" presName="gear1" presStyleLbl="node1" presStyleIdx="0" presStyleCnt="3" custLinFactNeighborX="14953" custLinFactNeighborY="-94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928D2-32F9-4333-AF3E-71BC140ED48B}" type="pres">
      <dgm:prSet presAssocID="{4D37AC65-0D9E-42DE-87B2-0B30959D4052}" presName="gear1srcNode" presStyleLbl="node1" presStyleIdx="0" presStyleCnt="3"/>
      <dgm:spPr/>
      <dgm:t>
        <a:bodyPr/>
        <a:lstStyle/>
        <a:p>
          <a:endParaRPr lang="ru-RU"/>
        </a:p>
      </dgm:t>
    </dgm:pt>
    <dgm:pt modelId="{FCA89068-5363-47B4-9A9E-565C12ED243C}" type="pres">
      <dgm:prSet presAssocID="{4D37AC65-0D9E-42DE-87B2-0B30959D4052}" presName="gear1dstNode" presStyleLbl="node1" presStyleIdx="0" presStyleCnt="3"/>
      <dgm:spPr/>
      <dgm:t>
        <a:bodyPr/>
        <a:lstStyle/>
        <a:p>
          <a:endParaRPr lang="ru-RU"/>
        </a:p>
      </dgm:t>
    </dgm:pt>
    <dgm:pt modelId="{4749251D-B6C2-4C93-ABC3-72885B12CE4E}" type="pres">
      <dgm:prSet presAssocID="{13B26160-51F4-4456-9DF9-3699148F0D7B}" presName="gear2" presStyleLbl="node1" presStyleIdx="1" presStyleCnt="3" custScaleX="125439" custScaleY="114358" custLinFactNeighborX="-39873" custLinFactNeighborY="377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992C3-4177-43F7-B938-EF589762DDE0}" type="pres">
      <dgm:prSet presAssocID="{13B26160-51F4-4456-9DF9-3699148F0D7B}" presName="gear2srcNode" presStyleLbl="node1" presStyleIdx="1" presStyleCnt="3"/>
      <dgm:spPr/>
      <dgm:t>
        <a:bodyPr/>
        <a:lstStyle/>
        <a:p>
          <a:endParaRPr lang="ru-RU"/>
        </a:p>
      </dgm:t>
    </dgm:pt>
    <dgm:pt modelId="{98C62A8A-A146-4B20-8C40-5E6F3B16049E}" type="pres">
      <dgm:prSet presAssocID="{13B26160-51F4-4456-9DF9-3699148F0D7B}" presName="gear2dstNode" presStyleLbl="node1" presStyleIdx="1" presStyleCnt="3"/>
      <dgm:spPr/>
      <dgm:t>
        <a:bodyPr/>
        <a:lstStyle/>
        <a:p>
          <a:endParaRPr lang="ru-RU"/>
        </a:p>
      </dgm:t>
    </dgm:pt>
    <dgm:pt modelId="{7FF34532-E531-446A-B6CB-7EE6D7548B7F}" type="pres">
      <dgm:prSet presAssocID="{77AE204A-921A-4E98-B275-A488A7C3FC8D}" presName="gear3" presStyleLbl="node1" presStyleIdx="2" presStyleCnt="3" custScaleX="147807" custScaleY="143472" custLinFactNeighborX="-13761" custLinFactNeighborY="5379"/>
      <dgm:spPr/>
      <dgm:t>
        <a:bodyPr/>
        <a:lstStyle/>
        <a:p>
          <a:endParaRPr lang="ru-RU"/>
        </a:p>
      </dgm:t>
    </dgm:pt>
    <dgm:pt modelId="{AC2DDFE9-A666-49F6-834A-5AF42EFA71B2}" type="pres">
      <dgm:prSet presAssocID="{77AE204A-921A-4E98-B275-A488A7C3FC8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0D134-9CC9-4ED7-AD82-D0B854E2CF4F}" type="pres">
      <dgm:prSet presAssocID="{77AE204A-921A-4E98-B275-A488A7C3FC8D}" presName="gear3srcNode" presStyleLbl="node1" presStyleIdx="2" presStyleCnt="3"/>
      <dgm:spPr/>
      <dgm:t>
        <a:bodyPr/>
        <a:lstStyle/>
        <a:p>
          <a:endParaRPr lang="ru-RU"/>
        </a:p>
      </dgm:t>
    </dgm:pt>
    <dgm:pt modelId="{63E4718D-C233-431C-B12C-E21A5AFD20E7}" type="pres">
      <dgm:prSet presAssocID="{77AE204A-921A-4E98-B275-A488A7C3FC8D}" presName="gear3dstNode" presStyleLbl="node1" presStyleIdx="2" presStyleCnt="3"/>
      <dgm:spPr/>
      <dgm:t>
        <a:bodyPr/>
        <a:lstStyle/>
        <a:p>
          <a:endParaRPr lang="ru-RU"/>
        </a:p>
      </dgm:t>
    </dgm:pt>
    <dgm:pt modelId="{6E1E4A31-C3FB-47CE-AC08-115122FC870A}" type="pres">
      <dgm:prSet presAssocID="{F43E3D28-A69E-4F82-B2BC-2F8B1192B7D0}" presName="connector1" presStyleLbl="sibTrans2D1" presStyleIdx="0" presStyleCnt="3" custLinFactNeighborX="14274" custLinFactNeighborY="-5981"/>
      <dgm:spPr/>
      <dgm:t>
        <a:bodyPr/>
        <a:lstStyle/>
        <a:p>
          <a:endParaRPr lang="ru-RU"/>
        </a:p>
      </dgm:t>
    </dgm:pt>
    <dgm:pt modelId="{76526FD4-43F7-4491-B1AE-5749B35BAC83}" type="pres">
      <dgm:prSet presAssocID="{5E498DAB-FAC0-4D33-B206-9F1B9E0A361C}" presName="connector2" presStyleLbl="sibTrans2D1" presStyleIdx="1" presStyleCnt="3" custLinFactNeighborX="-39821" custLinFactNeighborY="30065"/>
      <dgm:spPr/>
      <dgm:t>
        <a:bodyPr/>
        <a:lstStyle/>
        <a:p>
          <a:endParaRPr lang="ru-RU"/>
        </a:p>
      </dgm:t>
    </dgm:pt>
    <dgm:pt modelId="{1812529B-2F69-43DB-BA8B-1DF3C8197957}" type="pres">
      <dgm:prSet presAssocID="{8A86D39C-5571-4750-BDA7-291DFD46B539}" presName="connector3" presStyleLbl="sibTrans2D1" presStyleIdx="2" presStyleCnt="3" custLinFactNeighborX="-24330" custLinFactNeighborY="-1676"/>
      <dgm:spPr/>
      <dgm:t>
        <a:bodyPr/>
        <a:lstStyle/>
        <a:p>
          <a:endParaRPr lang="ru-RU"/>
        </a:p>
      </dgm:t>
    </dgm:pt>
  </dgm:ptLst>
  <dgm:cxnLst>
    <dgm:cxn modelId="{FE05643F-1505-43EE-8430-A641FDBC2017}" type="presOf" srcId="{77AE204A-921A-4E98-B275-A488A7C3FC8D}" destId="{5D40D134-9CC9-4ED7-AD82-D0B854E2CF4F}" srcOrd="2" destOrd="0" presId="urn:microsoft.com/office/officeart/2005/8/layout/gear1"/>
    <dgm:cxn modelId="{E22D2DAE-47BF-4144-B975-C231F7FA1286}" type="presOf" srcId="{77AE204A-921A-4E98-B275-A488A7C3FC8D}" destId="{AC2DDFE9-A666-49F6-834A-5AF42EFA71B2}" srcOrd="1" destOrd="0" presId="urn:microsoft.com/office/officeart/2005/8/layout/gear1"/>
    <dgm:cxn modelId="{79436F43-0EF2-4601-BB9A-8173131507B9}" type="presOf" srcId="{F43E3D28-A69E-4F82-B2BC-2F8B1192B7D0}" destId="{6E1E4A31-C3FB-47CE-AC08-115122FC870A}" srcOrd="0" destOrd="0" presId="urn:microsoft.com/office/officeart/2005/8/layout/gear1"/>
    <dgm:cxn modelId="{05619BE2-32C1-46F1-AF97-7EC666D13EE0}" type="presOf" srcId="{5E498DAB-FAC0-4D33-B206-9F1B9E0A361C}" destId="{76526FD4-43F7-4491-B1AE-5749B35BAC83}" srcOrd="0" destOrd="0" presId="urn:microsoft.com/office/officeart/2005/8/layout/gear1"/>
    <dgm:cxn modelId="{E30A2F72-AF65-43F3-B75E-B9FDF2BB2EEE}" srcId="{FCD5CA17-8113-407D-B4A6-6852BB972E73}" destId="{77AE204A-921A-4E98-B275-A488A7C3FC8D}" srcOrd="2" destOrd="0" parTransId="{9A5CA12E-A7B2-4B8B-ACCF-67ED73F77EA5}" sibTransId="{8A86D39C-5571-4750-BDA7-291DFD46B539}"/>
    <dgm:cxn modelId="{D51E8283-6775-44CF-9287-82C099DCFF1F}" type="presOf" srcId="{4D37AC65-0D9E-42DE-87B2-0B30959D4052}" destId="{AFC928D2-32F9-4333-AF3E-71BC140ED48B}" srcOrd="1" destOrd="0" presId="urn:microsoft.com/office/officeart/2005/8/layout/gear1"/>
    <dgm:cxn modelId="{D8C76064-85F1-4AB3-9AA3-ABDDDB813F47}" srcId="{FCD5CA17-8113-407D-B4A6-6852BB972E73}" destId="{9C3CF590-A2C4-43BE-B331-A215E87A9BE2}" srcOrd="4" destOrd="0" parTransId="{6B47DBDA-7D63-4BA2-98C6-39689C255C3A}" sibTransId="{FD99037F-7FF8-4495-92A0-EFA78D09CE5E}"/>
    <dgm:cxn modelId="{081265CF-6EC6-4408-B00B-0F6BE954CEAF}" type="presOf" srcId="{13B26160-51F4-4456-9DF9-3699148F0D7B}" destId="{4749251D-B6C2-4C93-ABC3-72885B12CE4E}" srcOrd="0" destOrd="0" presId="urn:microsoft.com/office/officeart/2005/8/layout/gear1"/>
    <dgm:cxn modelId="{6B0AADBC-66E2-446F-8C04-2DB3F1F5E556}" type="presOf" srcId="{77AE204A-921A-4E98-B275-A488A7C3FC8D}" destId="{7FF34532-E531-446A-B6CB-7EE6D7548B7F}" srcOrd="0" destOrd="0" presId="urn:microsoft.com/office/officeart/2005/8/layout/gear1"/>
    <dgm:cxn modelId="{2DDCDDC4-4049-45A1-AA48-A49B9D2EC334}" type="presOf" srcId="{13B26160-51F4-4456-9DF9-3699148F0D7B}" destId="{4DA992C3-4177-43F7-B938-EF589762DDE0}" srcOrd="1" destOrd="0" presId="urn:microsoft.com/office/officeart/2005/8/layout/gear1"/>
    <dgm:cxn modelId="{6540624E-3AB5-48F9-A4BD-199C2F780C27}" type="presOf" srcId="{13B26160-51F4-4456-9DF9-3699148F0D7B}" destId="{98C62A8A-A146-4B20-8C40-5E6F3B16049E}" srcOrd="2" destOrd="0" presId="urn:microsoft.com/office/officeart/2005/8/layout/gear1"/>
    <dgm:cxn modelId="{DD62C243-BC62-4813-AF6B-A56ED372C087}" type="presOf" srcId="{77AE204A-921A-4E98-B275-A488A7C3FC8D}" destId="{63E4718D-C233-431C-B12C-E21A5AFD20E7}" srcOrd="3" destOrd="0" presId="urn:microsoft.com/office/officeart/2005/8/layout/gear1"/>
    <dgm:cxn modelId="{3B4B591E-3AE4-4CCA-B7D3-5DCDAE02ADE8}" srcId="{FCD5CA17-8113-407D-B4A6-6852BB972E73}" destId="{17BEFA4B-D9D7-4B83-91E2-1751B8FD7915}" srcOrd="3" destOrd="0" parTransId="{8B59B2BF-F43B-49E8-A12B-7BD356EB6EE4}" sibTransId="{8CC3F1EF-1DEE-4352-B994-17208CD8C2A5}"/>
    <dgm:cxn modelId="{56D0AC0B-0602-470B-B1B4-D7105A3DB7C0}" type="presOf" srcId="{FCD5CA17-8113-407D-B4A6-6852BB972E73}" destId="{2EA35124-1D0A-49F8-AC12-D30858AE68C8}" srcOrd="0" destOrd="0" presId="urn:microsoft.com/office/officeart/2005/8/layout/gear1"/>
    <dgm:cxn modelId="{62615F0B-D427-4D90-A772-E26278761AF3}" type="presOf" srcId="{4D37AC65-0D9E-42DE-87B2-0B30959D4052}" destId="{ADF1733C-6B9D-47BC-BBBE-7CC3A4C946BF}" srcOrd="0" destOrd="0" presId="urn:microsoft.com/office/officeart/2005/8/layout/gear1"/>
    <dgm:cxn modelId="{B897CB37-C1A8-4300-BC21-C9823EF7B028}" type="presOf" srcId="{4D37AC65-0D9E-42DE-87B2-0B30959D4052}" destId="{FCA89068-5363-47B4-9A9E-565C12ED243C}" srcOrd="2" destOrd="0" presId="urn:microsoft.com/office/officeart/2005/8/layout/gear1"/>
    <dgm:cxn modelId="{930B0AEF-A708-4C63-9AC6-7F708FE063EB}" type="presOf" srcId="{8A86D39C-5571-4750-BDA7-291DFD46B539}" destId="{1812529B-2F69-43DB-BA8B-1DF3C8197957}" srcOrd="0" destOrd="0" presId="urn:microsoft.com/office/officeart/2005/8/layout/gear1"/>
    <dgm:cxn modelId="{E23889AC-0708-4672-B379-B8E0DDBE7073}" srcId="{FCD5CA17-8113-407D-B4A6-6852BB972E73}" destId="{4D37AC65-0D9E-42DE-87B2-0B30959D4052}" srcOrd="0" destOrd="0" parTransId="{707E9BC4-CDB3-4A66-BF78-E2FA77BB9D83}" sibTransId="{F43E3D28-A69E-4F82-B2BC-2F8B1192B7D0}"/>
    <dgm:cxn modelId="{66BEC53A-55B5-4A19-A10A-BC888BB3B3D3}" srcId="{FCD5CA17-8113-407D-B4A6-6852BB972E73}" destId="{13B26160-51F4-4456-9DF9-3699148F0D7B}" srcOrd="1" destOrd="0" parTransId="{1B8573ED-B1E5-4BB3-BC6B-6A7C067548AD}" sibTransId="{5E498DAB-FAC0-4D33-B206-9F1B9E0A361C}"/>
    <dgm:cxn modelId="{1B8CBFBC-1C62-448C-AB6D-7B94F17B7F48}" type="presParOf" srcId="{2EA35124-1D0A-49F8-AC12-D30858AE68C8}" destId="{ADF1733C-6B9D-47BC-BBBE-7CC3A4C946BF}" srcOrd="0" destOrd="0" presId="urn:microsoft.com/office/officeart/2005/8/layout/gear1"/>
    <dgm:cxn modelId="{9CEE2AAF-6BEA-4B1C-87CE-58820D14E3C9}" type="presParOf" srcId="{2EA35124-1D0A-49F8-AC12-D30858AE68C8}" destId="{AFC928D2-32F9-4333-AF3E-71BC140ED48B}" srcOrd="1" destOrd="0" presId="urn:microsoft.com/office/officeart/2005/8/layout/gear1"/>
    <dgm:cxn modelId="{9A080AC0-3693-4C01-BB2B-3C3E9405AEBC}" type="presParOf" srcId="{2EA35124-1D0A-49F8-AC12-D30858AE68C8}" destId="{FCA89068-5363-47B4-9A9E-565C12ED243C}" srcOrd="2" destOrd="0" presId="urn:microsoft.com/office/officeart/2005/8/layout/gear1"/>
    <dgm:cxn modelId="{377E2BEB-7535-4831-8D3F-6B9897C3C535}" type="presParOf" srcId="{2EA35124-1D0A-49F8-AC12-D30858AE68C8}" destId="{4749251D-B6C2-4C93-ABC3-72885B12CE4E}" srcOrd="3" destOrd="0" presId="urn:microsoft.com/office/officeart/2005/8/layout/gear1"/>
    <dgm:cxn modelId="{B13D1DCE-1C9D-47BA-9E75-12DFCBA8923A}" type="presParOf" srcId="{2EA35124-1D0A-49F8-AC12-D30858AE68C8}" destId="{4DA992C3-4177-43F7-B938-EF589762DDE0}" srcOrd="4" destOrd="0" presId="urn:microsoft.com/office/officeart/2005/8/layout/gear1"/>
    <dgm:cxn modelId="{CCCA5A71-29F0-412D-8912-1B36BC5F55ED}" type="presParOf" srcId="{2EA35124-1D0A-49F8-AC12-D30858AE68C8}" destId="{98C62A8A-A146-4B20-8C40-5E6F3B16049E}" srcOrd="5" destOrd="0" presId="urn:microsoft.com/office/officeart/2005/8/layout/gear1"/>
    <dgm:cxn modelId="{3EF5FE03-22E3-415F-8A86-E04FECCD6027}" type="presParOf" srcId="{2EA35124-1D0A-49F8-AC12-D30858AE68C8}" destId="{7FF34532-E531-446A-B6CB-7EE6D7548B7F}" srcOrd="6" destOrd="0" presId="urn:microsoft.com/office/officeart/2005/8/layout/gear1"/>
    <dgm:cxn modelId="{83887496-7656-4F33-BC5E-7622039A3270}" type="presParOf" srcId="{2EA35124-1D0A-49F8-AC12-D30858AE68C8}" destId="{AC2DDFE9-A666-49F6-834A-5AF42EFA71B2}" srcOrd="7" destOrd="0" presId="urn:microsoft.com/office/officeart/2005/8/layout/gear1"/>
    <dgm:cxn modelId="{59A8C367-C1C5-4310-BA19-5F6FA65997AE}" type="presParOf" srcId="{2EA35124-1D0A-49F8-AC12-D30858AE68C8}" destId="{5D40D134-9CC9-4ED7-AD82-D0B854E2CF4F}" srcOrd="8" destOrd="0" presId="urn:microsoft.com/office/officeart/2005/8/layout/gear1"/>
    <dgm:cxn modelId="{E4A35586-50A3-4838-96E5-8B030256FB45}" type="presParOf" srcId="{2EA35124-1D0A-49F8-AC12-D30858AE68C8}" destId="{63E4718D-C233-431C-B12C-E21A5AFD20E7}" srcOrd="9" destOrd="0" presId="urn:microsoft.com/office/officeart/2005/8/layout/gear1"/>
    <dgm:cxn modelId="{339FCF8B-FE61-4E5A-913A-CC147B31AC3E}" type="presParOf" srcId="{2EA35124-1D0A-49F8-AC12-D30858AE68C8}" destId="{6E1E4A31-C3FB-47CE-AC08-115122FC870A}" srcOrd="10" destOrd="0" presId="urn:microsoft.com/office/officeart/2005/8/layout/gear1"/>
    <dgm:cxn modelId="{660B69DB-389D-4730-A7B8-435E3CA24D62}" type="presParOf" srcId="{2EA35124-1D0A-49F8-AC12-D30858AE68C8}" destId="{76526FD4-43F7-4491-B1AE-5749B35BAC83}" srcOrd="11" destOrd="0" presId="urn:microsoft.com/office/officeart/2005/8/layout/gear1"/>
    <dgm:cxn modelId="{9ACAE627-4ACF-4D0E-83CB-D862CD1AC40F}" type="presParOf" srcId="{2EA35124-1D0A-49F8-AC12-D30858AE68C8}" destId="{1812529B-2F69-43DB-BA8B-1DF3C81979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323B5-29DE-42C7-A716-B33CA47B739F}" type="doc">
      <dgm:prSet loTypeId="urn:microsoft.com/office/officeart/2005/8/layout/gear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D3180-CA4B-4BDA-ADBF-259815FAF0D1}">
      <dgm:prSet custT="1"/>
      <dgm:spPr/>
      <dgm:t>
        <a:bodyPr/>
        <a:lstStyle/>
        <a:p>
          <a:pPr rtl="0"/>
          <a:r>
            <a:rPr lang="ru-RU" sz="1500" b="1" i="1" dirty="0" smtClean="0"/>
            <a:t>Экспедиторы</a:t>
          </a:r>
          <a:endParaRPr lang="ru-RU" sz="1500" dirty="0"/>
        </a:p>
      </dgm:t>
    </dgm:pt>
    <dgm:pt modelId="{D5E0D8D6-B93C-4629-917F-5F6905B9D935}" type="parTrans" cxnId="{7285A9A1-92C3-44CB-8BE0-6ADB5154D2E1}">
      <dgm:prSet/>
      <dgm:spPr/>
      <dgm:t>
        <a:bodyPr/>
        <a:lstStyle/>
        <a:p>
          <a:endParaRPr lang="ru-RU"/>
        </a:p>
      </dgm:t>
    </dgm:pt>
    <dgm:pt modelId="{A898BA64-B655-4DE3-9B72-E77ECF809A21}" type="sibTrans" cxnId="{7285A9A1-92C3-44CB-8BE0-6ADB5154D2E1}">
      <dgm:prSet/>
      <dgm:spPr/>
      <dgm:t>
        <a:bodyPr/>
        <a:lstStyle/>
        <a:p>
          <a:endParaRPr lang="ru-RU"/>
        </a:p>
      </dgm:t>
    </dgm:pt>
    <dgm:pt modelId="{F45BC5CD-0EB8-4DD7-9A1D-B588A59B9F97}">
      <dgm:prSet custT="1"/>
      <dgm:spPr/>
      <dgm:t>
        <a:bodyPr/>
        <a:lstStyle/>
        <a:p>
          <a:pPr rtl="0"/>
          <a:r>
            <a:rPr lang="ru-RU" sz="1500" b="1" i="1" dirty="0" smtClean="0"/>
            <a:t>Владельцы СВХ</a:t>
          </a:r>
          <a:endParaRPr lang="ru-RU" sz="1500" dirty="0"/>
        </a:p>
      </dgm:t>
    </dgm:pt>
    <dgm:pt modelId="{0DB6A758-5CDD-47BB-952F-0F6C91CDCF86}" type="parTrans" cxnId="{6EAA7B04-A6E3-4B91-8639-D208FECD69C3}">
      <dgm:prSet/>
      <dgm:spPr/>
      <dgm:t>
        <a:bodyPr/>
        <a:lstStyle/>
        <a:p>
          <a:endParaRPr lang="ru-RU"/>
        </a:p>
      </dgm:t>
    </dgm:pt>
    <dgm:pt modelId="{B4EECDCC-C002-45F4-9414-47DB1609E0CF}" type="sibTrans" cxnId="{6EAA7B04-A6E3-4B91-8639-D208FECD69C3}">
      <dgm:prSet/>
      <dgm:spPr/>
      <dgm:t>
        <a:bodyPr/>
        <a:lstStyle/>
        <a:p>
          <a:endParaRPr lang="ru-RU"/>
        </a:p>
      </dgm:t>
    </dgm:pt>
    <dgm:pt modelId="{128D8C8C-8056-4413-951F-A5BAE8004FC2}" type="pres">
      <dgm:prSet presAssocID="{E20323B5-29DE-42C7-A716-B33CA47B739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E6B82-B949-474C-90D2-897D9B6077CD}" type="pres">
      <dgm:prSet presAssocID="{C80D3180-CA4B-4BDA-ADBF-259815FAF0D1}" presName="gear1" presStyleLbl="node1" presStyleIdx="0" presStyleCnt="2" custLinFactNeighborX="-2301" custLinFactNeighborY="24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D5B9E-DDE5-486C-9F74-86EBCFBBE0EF}" type="pres">
      <dgm:prSet presAssocID="{C80D3180-CA4B-4BDA-ADBF-259815FAF0D1}" presName="gear1srcNode" presStyleLbl="node1" presStyleIdx="0" presStyleCnt="2"/>
      <dgm:spPr/>
      <dgm:t>
        <a:bodyPr/>
        <a:lstStyle/>
        <a:p>
          <a:endParaRPr lang="ru-RU"/>
        </a:p>
      </dgm:t>
    </dgm:pt>
    <dgm:pt modelId="{230C0968-05C1-4A8C-B3C4-853273F32280}" type="pres">
      <dgm:prSet presAssocID="{C80D3180-CA4B-4BDA-ADBF-259815FAF0D1}" presName="gear1dstNode" presStyleLbl="node1" presStyleIdx="0" presStyleCnt="2"/>
      <dgm:spPr/>
      <dgm:t>
        <a:bodyPr/>
        <a:lstStyle/>
        <a:p>
          <a:endParaRPr lang="ru-RU"/>
        </a:p>
      </dgm:t>
    </dgm:pt>
    <dgm:pt modelId="{BDFCF623-8CFA-45EC-BA7B-4119DBC0DF09}" type="pres">
      <dgm:prSet presAssocID="{F45BC5CD-0EB8-4DD7-9A1D-B588A59B9F97}" presName="gear2" presStyleLbl="node1" presStyleIdx="1" presStyleCnt="2" custScaleX="118672" custScaleY="108748" custLinFactNeighborX="33101" custLinFactNeighborY="-27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BB5A1-DF68-4197-9F73-DA4913E0AD94}" type="pres">
      <dgm:prSet presAssocID="{F45BC5CD-0EB8-4DD7-9A1D-B588A59B9F97}" presName="gear2srcNode" presStyleLbl="node1" presStyleIdx="1" presStyleCnt="2"/>
      <dgm:spPr/>
      <dgm:t>
        <a:bodyPr/>
        <a:lstStyle/>
        <a:p>
          <a:endParaRPr lang="ru-RU"/>
        </a:p>
      </dgm:t>
    </dgm:pt>
    <dgm:pt modelId="{F23B8B24-DC85-4A44-8121-35DB69B5BA6C}" type="pres">
      <dgm:prSet presAssocID="{F45BC5CD-0EB8-4DD7-9A1D-B588A59B9F97}" presName="gear2dstNode" presStyleLbl="node1" presStyleIdx="1" presStyleCnt="2"/>
      <dgm:spPr/>
      <dgm:t>
        <a:bodyPr/>
        <a:lstStyle/>
        <a:p>
          <a:endParaRPr lang="ru-RU"/>
        </a:p>
      </dgm:t>
    </dgm:pt>
    <dgm:pt modelId="{374D0E8A-3A0D-4BD2-B354-FA085331AC2F}" type="pres">
      <dgm:prSet presAssocID="{A898BA64-B655-4DE3-9B72-E77ECF809A21}" presName="connector1" presStyleLbl="sibTrans2D1" presStyleIdx="0" presStyleCnt="2" custLinFactNeighborX="-5343" custLinFactNeighborY="20260"/>
      <dgm:spPr/>
      <dgm:t>
        <a:bodyPr/>
        <a:lstStyle/>
        <a:p>
          <a:endParaRPr lang="ru-RU"/>
        </a:p>
      </dgm:t>
    </dgm:pt>
    <dgm:pt modelId="{DB7BB0F4-DB92-44A1-8FD7-44C5E2C5ABBB}" type="pres">
      <dgm:prSet presAssocID="{B4EECDCC-C002-45F4-9414-47DB1609E0CF}" presName="connector2" presStyleLbl="sibTrans2D1" presStyleIdx="1" presStyleCnt="2" custLinFactNeighborX="19215" custLinFactNeighborY="-21196"/>
      <dgm:spPr/>
      <dgm:t>
        <a:bodyPr/>
        <a:lstStyle/>
        <a:p>
          <a:endParaRPr lang="ru-RU"/>
        </a:p>
      </dgm:t>
    </dgm:pt>
  </dgm:ptLst>
  <dgm:cxnLst>
    <dgm:cxn modelId="{7285A9A1-92C3-44CB-8BE0-6ADB5154D2E1}" srcId="{E20323B5-29DE-42C7-A716-B33CA47B739F}" destId="{C80D3180-CA4B-4BDA-ADBF-259815FAF0D1}" srcOrd="0" destOrd="0" parTransId="{D5E0D8D6-B93C-4629-917F-5F6905B9D935}" sibTransId="{A898BA64-B655-4DE3-9B72-E77ECF809A21}"/>
    <dgm:cxn modelId="{26256492-B2CC-4141-975D-51E4CC869FF4}" type="presOf" srcId="{B4EECDCC-C002-45F4-9414-47DB1609E0CF}" destId="{DB7BB0F4-DB92-44A1-8FD7-44C5E2C5ABBB}" srcOrd="0" destOrd="0" presId="urn:microsoft.com/office/officeart/2005/8/layout/gear1"/>
    <dgm:cxn modelId="{036CE50D-EE9A-4C56-AFAA-1F07C8C8B6B2}" type="presOf" srcId="{F45BC5CD-0EB8-4DD7-9A1D-B588A59B9F97}" destId="{C51BB5A1-DF68-4197-9F73-DA4913E0AD94}" srcOrd="1" destOrd="0" presId="urn:microsoft.com/office/officeart/2005/8/layout/gear1"/>
    <dgm:cxn modelId="{7DD616CE-AA81-4768-8407-BD64E97655B3}" type="presOf" srcId="{F45BC5CD-0EB8-4DD7-9A1D-B588A59B9F97}" destId="{BDFCF623-8CFA-45EC-BA7B-4119DBC0DF09}" srcOrd="0" destOrd="0" presId="urn:microsoft.com/office/officeart/2005/8/layout/gear1"/>
    <dgm:cxn modelId="{6CF02AE2-ED11-41AF-9327-BE0D8514EE27}" type="presOf" srcId="{E20323B5-29DE-42C7-A716-B33CA47B739F}" destId="{128D8C8C-8056-4413-951F-A5BAE8004FC2}" srcOrd="0" destOrd="0" presId="urn:microsoft.com/office/officeart/2005/8/layout/gear1"/>
    <dgm:cxn modelId="{2DA7714C-76DB-43F2-BB1C-828C3CADB0A7}" type="presOf" srcId="{C80D3180-CA4B-4BDA-ADBF-259815FAF0D1}" destId="{93EE6B82-B949-474C-90D2-897D9B6077CD}" srcOrd="0" destOrd="0" presId="urn:microsoft.com/office/officeart/2005/8/layout/gear1"/>
    <dgm:cxn modelId="{6EAA7B04-A6E3-4B91-8639-D208FECD69C3}" srcId="{E20323B5-29DE-42C7-A716-B33CA47B739F}" destId="{F45BC5CD-0EB8-4DD7-9A1D-B588A59B9F97}" srcOrd="1" destOrd="0" parTransId="{0DB6A758-5CDD-47BB-952F-0F6C91CDCF86}" sibTransId="{B4EECDCC-C002-45F4-9414-47DB1609E0CF}"/>
    <dgm:cxn modelId="{935B8D5E-F66D-4DF6-8844-4BEB30B73FCC}" type="presOf" srcId="{C80D3180-CA4B-4BDA-ADBF-259815FAF0D1}" destId="{230C0968-05C1-4A8C-B3C4-853273F32280}" srcOrd="2" destOrd="0" presId="urn:microsoft.com/office/officeart/2005/8/layout/gear1"/>
    <dgm:cxn modelId="{6313EEC3-3AC5-4FBA-ADBC-52795A22EE64}" type="presOf" srcId="{F45BC5CD-0EB8-4DD7-9A1D-B588A59B9F97}" destId="{F23B8B24-DC85-4A44-8121-35DB69B5BA6C}" srcOrd="2" destOrd="0" presId="urn:microsoft.com/office/officeart/2005/8/layout/gear1"/>
    <dgm:cxn modelId="{BB2FEDE7-7333-46D3-86B4-48ABFDFA2603}" type="presOf" srcId="{C80D3180-CA4B-4BDA-ADBF-259815FAF0D1}" destId="{3CAD5B9E-DDE5-486C-9F74-86EBCFBBE0EF}" srcOrd="1" destOrd="0" presId="urn:microsoft.com/office/officeart/2005/8/layout/gear1"/>
    <dgm:cxn modelId="{5C54EA32-0BBE-46CD-9C80-43A830E9028E}" type="presOf" srcId="{A898BA64-B655-4DE3-9B72-E77ECF809A21}" destId="{374D0E8A-3A0D-4BD2-B354-FA085331AC2F}" srcOrd="0" destOrd="0" presId="urn:microsoft.com/office/officeart/2005/8/layout/gear1"/>
    <dgm:cxn modelId="{52E68232-9CFA-4603-AD2E-E042C21D5687}" type="presParOf" srcId="{128D8C8C-8056-4413-951F-A5BAE8004FC2}" destId="{93EE6B82-B949-474C-90D2-897D9B6077CD}" srcOrd="0" destOrd="0" presId="urn:microsoft.com/office/officeart/2005/8/layout/gear1"/>
    <dgm:cxn modelId="{31CC1083-B644-4F36-A6E2-D7666FA5FF06}" type="presParOf" srcId="{128D8C8C-8056-4413-951F-A5BAE8004FC2}" destId="{3CAD5B9E-DDE5-486C-9F74-86EBCFBBE0EF}" srcOrd="1" destOrd="0" presId="urn:microsoft.com/office/officeart/2005/8/layout/gear1"/>
    <dgm:cxn modelId="{506FACF0-1EB2-4C3D-A62D-EB3B1E8121C6}" type="presParOf" srcId="{128D8C8C-8056-4413-951F-A5BAE8004FC2}" destId="{230C0968-05C1-4A8C-B3C4-853273F32280}" srcOrd="2" destOrd="0" presId="urn:microsoft.com/office/officeart/2005/8/layout/gear1"/>
    <dgm:cxn modelId="{DD55FC87-1404-477F-B631-824E04AF00CC}" type="presParOf" srcId="{128D8C8C-8056-4413-951F-A5BAE8004FC2}" destId="{BDFCF623-8CFA-45EC-BA7B-4119DBC0DF09}" srcOrd="3" destOrd="0" presId="urn:microsoft.com/office/officeart/2005/8/layout/gear1"/>
    <dgm:cxn modelId="{B1232A6B-F4FD-49C6-8ADC-D684CBAFEF8A}" type="presParOf" srcId="{128D8C8C-8056-4413-951F-A5BAE8004FC2}" destId="{C51BB5A1-DF68-4197-9F73-DA4913E0AD94}" srcOrd="4" destOrd="0" presId="urn:microsoft.com/office/officeart/2005/8/layout/gear1"/>
    <dgm:cxn modelId="{2C9D1A63-3E56-4FB0-B56F-4F8321DD9F7F}" type="presParOf" srcId="{128D8C8C-8056-4413-951F-A5BAE8004FC2}" destId="{F23B8B24-DC85-4A44-8121-35DB69B5BA6C}" srcOrd="5" destOrd="0" presId="urn:microsoft.com/office/officeart/2005/8/layout/gear1"/>
    <dgm:cxn modelId="{93150845-FFBD-471E-B447-2CF71BCFCFF0}" type="presParOf" srcId="{128D8C8C-8056-4413-951F-A5BAE8004FC2}" destId="{374D0E8A-3A0D-4BD2-B354-FA085331AC2F}" srcOrd="6" destOrd="0" presId="urn:microsoft.com/office/officeart/2005/8/layout/gear1"/>
    <dgm:cxn modelId="{F2497CA0-8054-41C6-9CB5-9B65C754D79B}" type="presParOf" srcId="{128D8C8C-8056-4413-951F-A5BAE8004FC2}" destId="{DB7BB0F4-DB92-44A1-8FD7-44C5E2C5ABBB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196B2F-E84C-428E-A43D-2652D70084FC}" type="doc">
      <dgm:prSet loTypeId="urn:microsoft.com/office/officeart/2005/8/layout/bProcess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DE40A6-6B00-42EE-8FCE-5846036677ED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</a:rPr>
            <a:t>Отсутствие привлечения  </a:t>
          </a:r>
        </a:p>
        <a:p>
          <a:r>
            <a:rPr lang="ru-RU" sz="1600" b="1" dirty="0" smtClean="0">
              <a:solidFill>
                <a:schemeClr val="tx1"/>
              </a:solidFill>
            </a:rPr>
            <a:t>лица к административной  ответственности на всей территории ЕАЭС</a:t>
          </a:r>
          <a:endParaRPr lang="ru-RU" sz="1600" b="1" dirty="0">
            <a:solidFill>
              <a:schemeClr val="tx1"/>
            </a:solidFill>
          </a:endParaRPr>
        </a:p>
      </dgm:t>
    </dgm:pt>
    <dgm:pt modelId="{C6EEF819-2BF1-4512-BB9A-3CB9DE2EA200}" type="parTrans" cxnId="{874C9359-702C-4452-B0C6-776ADE761316}">
      <dgm:prSet/>
      <dgm:spPr/>
      <dgm:t>
        <a:bodyPr/>
        <a:lstStyle/>
        <a:p>
          <a:endParaRPr lang="ru-RU"/>
        </a:p>
      </dgm:t>
    </dgm:pt>
    <dgm:pt modelId="{717E5460-4CB1-4B30-B3BC-BC060903F7D1}" type="sibTrans" cxnId="{874C9359-702C-4452-B0C6-776ADE761316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58285EA5-0D4E-4D0C-8B87-7A42B50522A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solidFill>
                <a:schemeClr val="tx1"/>
              </a:solidFill>
            </a:rPr>
            <a:t>Отсутствие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solidFill>
                <a:schemeClr val="tx1"/>
              </a:solidFill>
            </a:rPr>
            <a:t> привлечения </a:t>
          </a:r>
          <a:r>
            <a:rPr lang="ru-RU" sz="1600" b="1" dirty="0" smtClean="0">
              <a:solidFill>
                <a:schemeClr val="tx1"/>
              </a:solidFill>
            </a:rPr>
            <a:t>акционеров, имеющих более 10 процентов акций, учредителей, руководителей, главных бухгалтеров, к уголовной ответственности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DDCDE98E-F113-42C1-8332-00C7E3DF7942}" type="parTrans" cxnId="{D5219A8C-D80B-4053-9D6C-FA96ABFD8D24}">
      <dgm:prSet/>
      <dgm:spPr/>
      <dgm:t>
        <a:bodyPr/>
        <a:lstStyle/>
        <a:p>
          <a:endParaRPr lang="ru-RU"/>
        </a:p>
      </dgm:t>
    </dgm:pt>
    <dgm:pt modelId="{E192C6F4-2223-4303-9258-86A0D268DC97}" type="sibTrans" cxnId="{D5219A8C-D80B-4053-9D6C-FA96ABFD8D24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E2F23A4F-5658-4CCA-BB3F-C9A995C4460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соблюдены 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27E09-6644-4210-AEA5-4A0B85701331}" type="parTrans" cxnId="{9583807C-0E6E-4A7D-BE64-4399F6EAEDC7}">
      <dgm:prSet/>
      <dgm:spPr/>
      <dgm:t>
        <a:bodyPr/>
        <a:lstStyle/>
        <a:p>
          <a:endParaRPr lang="ru-RU"/>
        </a:p>
      </dgm:t>
    </dgm:pt>
    <dgm:pt modelId="{3263E183-0DBB-4CF4-912A-B8D1B4A7544D}" type="sibTrans" cxnId="{9583807C-0E6E-4A7D-BE64-4399F6EAEDC7}">
      <dgm:prSet/>
      <dgm:spPr/>
      <dgm:t>
        <a:bodyPr/>
        <a:lstStyle/>
        <a:p>
          <a:endParaRPr lang="ru-RU"/>
        </a:p>
      </dgm:t>
    </dgm:pt>
    <dgm:pt modelId="{BB99A4BC-84C2-4935-9B54-31E71BB85DD2}" type="pres">
      <dgm:prSet presAssocID="{2F196B2F-E84C-428E-A43D-2652D70084F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96A20BD-5A17-453E-9C29-5029BD9CD5DD}" type="pres">
      <dgm:prSet presAssocID="{F9DE40A6-6B00-42EE-8FCE-5846036677ED}" presName="firstNode" presStyleLbl="node1" presStyleIdx="0" presStyleCnt="3" custScaleX="110000" custLinFactNeighborX="-72430" custLinFactNeighborY="6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EA8C3-E316-4672-951F-9ADC847C25B7}" type="pres">
      <dgm:prSet presAssocID="{717E5460-4CB1-4B30-B3BC-BC060903F7D1}" presName="sibTrans" presStyleLbl="sibTrans2D1" presStyleIdx="0" presStyleCnt="2" custScaleX="194872" custScaleY="62093" custLinFactNeighborX="3379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E13D763E-57F6-46DE-94AE-ED501DE00064}" type="pres">
      <dgm:prSet presAssocID="{58285EA5-0D4E-4D0C-8B87-7A42B50522A2}" presName="middleNode" presStyleCnt="0"/>
      <dgm:spPr/>
    </dgm:pt>
    <dgm:pt modelId="{32577B4D-8B39-4AE4-BEE4-0AADDE2218A1}" type="pres">
      <dgm:prSet presAssocID="{58285EA5-0D4E-4D0C-8B87-7A42B50522A2}" presName="padding" presStyleLbl="node1" presStyleIdx="0" presStyleCnt="3"/>
      <dgm:spPr/>
    </dgm:pt>
    <dgm:pt modelId="{F6C45322-CF52-4DBA-954F-D108098E53C0}" type="pres">
      <dgm:prSet presAssocID="{58285EA5-0D4E-4D0C-8B87-7A42B50522A2}" presName="shape" presStyleLbl="node1" presStyleIdx="1" presStyleCnt="3" custScaleX="214359" custScaleY="177156" custLinFactX="13196" custLinFactY="-100000" custLinFactNeighborX="100000" custLinFactNeighborY="-102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1A6C3-8143-4A67-B5A5-4BE9497BAEDF}" type="pres">
      <dgm:prSet presAssocID="{E192C6F4-2223-4303-9258-86A0D268DC97}" presName="sibTrans" presStyleLbl="sibTrans2D1" presStyleIdx="1" presStyleCnt="2" custAng="16248898" custScaleX="177156" custScaleY="75132"/>
      <dgm:spPr>
        <a:prstGeom prst="mathEqual">
          <a:avLst/>
        </a:prstGeom>
      </dgm:spPr>
      <dgm:t>
        <a:bodyPr/>
        <a:lstStyle/>
        <a:p>
          <a:endParaRPr lang="ru-RU"/>
        </a:p>
      </dgm:t>
    </dgm:pt>
    <dgm:pt modelId="{C4B20714-F2C5-476A-8BAD-2F76080327AF}" type="pres">
      <dgm:prSet presAssocID="{E2F23A4F-5658-4CCA-BB3F-C9A995C44602}" presName="lastNode" presStyleLbl="node1" presStyleIdx="2" presStyleCnt="3" custLinFactY="-46173" custLinFactNeighborX="5207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EA275-EB47-4903-B0C8-88321438A787}" type="presOf" srcId="{E2F23A4F-5658-4CCA-BB3F-C9A995C44602}" destId="{C4B20714-F2C5-476A-8BAD-2F76080327AF}" srcOrd="0" destOrd="0" presId="urn:microsoft.com/office/officeart/2005/8/layout/bProcess2"/>
    <dgm:cxn modelId="{874C9359-702C-4452-B0C6-776ADE761316}" srcId="{2F196B2F-E84C-428E-A43D-2652D70084FC}" destId="{F9DE40A6-6B00-42EE-8FCE-5846036677ED}" srcOrd="0" destOrd="0" parTransId="{C6EEF819-2BF1-4512-BB9A-3CB9DE2EA200}" sibTransId="{717E5460-4CB1-4B30-B3BC-BC060903F7D1}"/>
    <dgm:cxn modelId="{7154EBBD-188F-472B-A7AE-5B4729D0A293}" type="presOf" srcId="{717E5460-4CB1-4B30-B3BC-BC060903F7D1}" destId="{DA3EA8C3-E316-4672-951F-9ADC847C25B7}" srcOrd="0" destOrd="0" presId="urn:microsoft.com/office/officeart/2005/8/layout/bProcess2"/>
    <dgm:cxn modelId="{9583807C-0E6E-4A7D-BE64-4399F6EAEDC7}" srcId="{2F196B2F-E84C-428E-A43D-2652D70084FC}" destId="{E2F23A4F-5658-4CCA-BB3F-C9A995C44602}" srcOrd="2" destOrd="0" parTransId="{BED27E09-6644-4210-AEA5-4A0B85701331}" sibTransId="{3263E183-0DBB-4CF4-912A-B8D1B4A7544D}"/>
    <dgm:cxn modelId="{D5219A8C-D80B-4053-9D6C-FA96ABFD8D24}" srcId="{2F196B2F-E84C-428E-A43D-2652D70084FC}" destId="{58285EA5-0D4E-4D0C-8B87-7A42B50522A2}" srcOrd="1" destOrd="0" parTransId="{DDCDE98E-F113-42C1-8332-00C7E3DF7942}" sibTransId="{E192C6F4-2223-4303-9258-86A0D268DC97}"/>
    <dgm:cxn modelId="{C3A13894-6BC8-4FA1-B46C-FCBDD2CFE618}" type="presOf" srcId="{F9DE40A6-6B00-42EE-8FCE-5846036677ED}" destId="{F96A20BD-5A17-453E-9C29-5029BD9CD5DD}" srcOrd="0" destOrd="0" presId="urn:microsoft.com/office/officeart/2005/8/layout/bProcess2"/>
    <dgm:cxn modelId="{55B99504-9E5D-4B99-97D1-02E84677A44F}" type="presOf" srcId="{2F196B2F-E84C-428E-A43D-2652D70084FC}" destId="{BB99A4BC-84C2-4935-9B54-31E71BB85DD2}" srcOrd="0" destOrd="0" presId="urn:microsoft.com/office/officeart/2005/8/layout/bProcess2"/>
    <dgm:cxn modelId="{6F100226-475C-4532-85C3-D5A36414075F}" type="presOf" srcId="{E192C6F4-2223-4303-9258-86A0D268DC97}" destId="{0F21A6C3-8143-4A67-B5A5-4BE9497BAEDF}" srcOrd="0" destOrd="0" presId="urn:microsoft.com/office/officeart/2005/8/layout/bProcess2"/>
    <dgm:cxn modelId="{E02A5066-0C7C-4A94-95FE-36366CB77BF4}" type="presOf" srcId="{58285EA5-0D4E-4D0C-8B87-7A42B50522A2}" destId="{F6C45322-CF52-4DBA-954F-D108098E53C0}" srcOrd="0" destOrd="0" presId="urn:microsoft.com/office/officeart/2005/8/layout/bProcess2"/>
    <dgm:cxn modelId="{6057B3FB-F979-42AB-8BD8-70BB0C0F2D74}" type="presParOf" srcId="{BB99A4BC-84C2-4935-9B54-31E71BB85DD2}" destId="{F96A20BD-5A17-453E-9C29-5029BD9CD5DD}" srcOrd="0" destOrd="0" presId="urn:microsoft.com/office/officeart/2005/8/layout/bProcess2"/>
    <dgm:cxn modelId="{351F7611-798A-42D5-BB3E-D2B5BEBA986E}" type="presParOf" srcId="{BB99A4BC-84C2-4935-9B54-31E71BB85DD2}" destId="{DA3EA8C3-E316-4672-951F-9ADC847C25B7}" srcOrd="1" destOrd="0" presId="urn:microsoft.com/office/officeart/2005/8/layout/bProcess2"/>
    <dgm:cxn modelId="{0F487883-97E7-4F35-9568-2014ADA184CF}" type="presParOf" srcId="{BB99A4BC-84C2-4935-9B54-31E71BB85DD2}" destId="{E13D763E-57F6-46DE-94AE-ED501DE00064}" srcOrd="2" destOrd="0" presId="urn:microsoft.com/office/officeart/2005/8/layout/bProcess2"/>
    <dgm:cxn modelId="{5DB58D04-DDE9-4462-A2A8-9C365D2927DF}" type="presParOf" srcId="{E13D763E-57F6-46DE-94AE-ED501DE00064}" destId="{32577B4D-8B39-4AE4-BEE4-0AADDE2218A1}" srcOrd="0" destOrd="0" presId="urn:microsoft.com/office/officeart/2005/8/layout/bProcess2"/>
    <dgm:cxn modelId="{3AEDB401-CE31-411D-AD34-592456EBAC48}" type="presParOf" srcId="{E13D763E-57F6-46DE-94AE-ED501DE00064}" destId="{F6C45322-CF52-4DBA-954F-D108098E53C0}" srcOrd="1" destOrd="0" presId="urn:microsoft.com/office/officeart/2005/8/layout/bProcess2"/>
    <dgm:cxn modelId="{B72EA549-7BAC-4316-A18B-1247BD89F54F}" type="presParOf" srcId="{BB99A4BC-84C2-4935-9B54-31E71BB85DD2}" destId="{0F21A6C3-8143-4A67-B5A5-4BE9497BAEDF}" srcOrd="3" destOrd="0" presId="urn:microsoft.com/office/officeart/2005/8/layout/bProcess2"/>
    <dgm:cxn modelId="{429CB42E-D1D7-4DEA-A6FC-7D1B029CC1B9}" type="presParOf" srcId="{BB99A4BC-84C2-4935-9B54-31E71BB85DD2}" destId="{C4B20714-F2C5-476A-8BAD-2F76080327AF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29B908-28C3-4A0F-ADA0-0DAAC0E63A12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2426D92-9D5E-463B-A890-15BF9A816C45}">
      <dgm:prSet phldrT="[Текст]"/>
      <dgm:spPr/>
      <dgm:t>
        <a:bodyPr anchor="ctr"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конкретные статьи административного и уголовного законодательства определяются законодательством государств-членов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714EBD-CAE8-4C0D-8770-59F3D340CE47}" type="parTrans" cxnId="{C9B01712-9FB5-4A79-AD55-E3CC6BA338B3}">
      <dgm:prSet/>
      <dgm:spPr/>
      <dgm:t>
        <a:bodyPr/>
        <a:lstStyle/>
        <a:p>
          <a:endParaRPr lang="ru-RU"/>
        </a:p>
      </dgm:t>
    </dgm:pt>
    <dgm:pt modelId="{37742654-97B0-4849-ADE0-919C77BCCFEF}" type="sibTrans" cxnId="{C9B01712-9FB5-4A79-AD55-E3CC6BA338B3}">
      <dgm:prSet/>
      <dgm:spPr/>
      <dgm:t>
        <a:bodyPr/>
        <a:lstStyle/>
        <a:p>
          <a:endParaRPr lang="ru-RU"/>
        </a:p>
      </dgm:t>
    </dgm:pt>
    <dgm:pt modelId="{FF992F7C-5F95-41DD-B9CD-F96260B87390}">
      <dgm:prSet phldrT="[Текст]"/>
      <dgm:spPr/>
      <dgm:t>
        <a:bodyPr anchor="ctr"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Сводная информация  публикуется на сайте Комиссии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FDDE5-3F4B-446E-804F-7CEF77227D8B}" type="parTrans" cxnId="{C032C406-A883-46E1-9D3E-1A5C50B09031}">
      <dgm:prSet/>
      <dgm:spPr/>
      <dgm:t>
        <a:bodyPr/>
        <a:lstStyle/>
        <a:p>
          <a:endParaRPr lang="ru-RU"/>
        </a:p>
      </dgm:t>
    </dgm:pt>
    <dgm:pt modelId="{6BFAC658-2342-4D9A-B877-A154FD156A41}" type="sibTrans" cxnId="{C032C406-A883-46E1-9D3E-1A5C50B09031}">
      <dgm:prSet/>
      <dgm:spPr/>
      <dgm:t>
        <a:bodyPr/>
        <a:lstStyle/>
        <a:p>
          <a:endParaRPr lang="ru-RU"/>
        </a:p>
      </dgm:t>
    </dgm:pt>
    <dgm:pt modelId="{2E7E1497-D545-4BE2-9B8C-EBB3D5B4073D}" type="pres">
      <dgm:prSet presAssocID="{DA29B908-28C3-4A0F-ADA0-0DAAC0E63A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23C93-43B0-4C4C-ABE1-2D31562F8F00}" type="pres">
      <dgm:prSet presAssocID="{DA29B908-28C3-4A0F-ADA0-0DAAC0E63A12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C32F52C-AB60-4C09-943D-A2761EC210D0}" type="pres">
      <dgm:prSet presAssocID="{DA29B908-28C3-4A0F-ADA0-0DAAC0E63A12}" presName="TwoNodes_1" presStyleLbl="node1" presStyleIdx="0" presStyleCnt="2" custScaleY="90909" custLinFactNeighborY="-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37C78-9623-41A5-975E-71C6EB3D1955}" type="pres">
      <dgm:prSet presAssocID="{DA29B908-28C3-4A0F-ADA0-0DAAC0E63A12}" presName="TwoNodes_2" presStyleLbl="node1" presStyleIdx="1" presStyleCnt="2" custLinFactNeighborY="-5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667C8-0BA4-438C-9089-7FF33C995551}" type="pres">
      <dgm:prSet presAssocID="{DA29B908-28C3-4A0F-ADA0-0DAAC0E63A12}" presName="TwoConn_1-2" presStyleLbl="fgAccFollowNode1" presStyleIdx="0" presStyleCnt="1" custScaleY="90909" custLinFactNeighborY="-4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3969B-FF76-4A93-981A-06B520CD9ED1}" type="pres">
      <dgm:prSet presAssocID="{DA29B908-28C3-4A0F-ADA0-0DAAC0E63A1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20805-B544-41D8-86A0-1C5212156C96}" type="pres">
      <dgm:prSet presAssocID="{DA29B908-28C3-4A0F-ADA0-0DAAC0E63A1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262DF-F04C-4F77-992F-803431F50BBD}" type="presOf" srcId="{37742654-97B0-4849-ADE0-919C77BCCFEF}" destId="{1FE667C8-0BA4-438C-9089-7FF33C995551}" srcOrd="0" destOrd="0" presId="urn:microsoft.com/office/officeart/2005/8/layout/vProcess5"/>
    <dgm:cxn modelId="{C9B01712-9FB5-4A79-AD55-E3CC6BA338B3}" srcId="{DA29B908-28C3-4A0F-ADA0-0DAAC0E63A12}" destId="{C2426D92-9D5E-463B-A890-15BF9A816C45}" srcOrd="0" destOrd="0" parTransId="{42714EBD-CAE8-4C0D-8770-59F3D340CE47}" sibTransId="{37742654-97B0-4849-ADE0-919C77BCCFEF}"/>
    <dgm:cxn modelId="{A5A3FA04-DD55-4093-8BEF-C7EDC7BBC734}" type="presOf" srcId="{C2426D92-9D5E-463B-A890-15BF9A816C45}" destId="{A403969B-FF76-4A93-981A-06B520CD9ED1}" srcOrd="1" destOrd="0" presId="urn:microsoft.com/office/officeart/2005/8/layout/vProcess5"/>
    <dgm:cxn modelId="{91BF5FB0-B26A-46CA-A105-5A97810F6699}" type="presOf" srcId="{DA29B908-28C3-4A0F-ADA0-0DAAC0E63A12}" destId="{2E7E1497-D545-4BE2-9B8C-EBB3D5B4073D}" srcOrd="0" destOrd="0" presId="urn:microsoft.com/office/officeart/2005/8/layout/vProcess5"/>
    <dgm:cxn modelId="{C6116822-0322-4EBF-9795-7CB19A926EDF}" type="presOf" srcId="{C2426D92-9D5E-463B-A890-15BF9A816C45}" destId="{4C32F52C-AB60-4C09-943D-A2761EC210D0}" srcOrd="0" destOrd="0" presId="urn:microsoft.com/office/officeart/2005/8/layout/vProcess5"/>
    <dgm:cxn modelId="{72DF60B3-77E0-4D4A-AF12-6A6B294CAEAD}" type="presOf" srcId="{FF992F7C-5F95-41DD-B9CD-F96260B87390}" destId="{B5B37C78-9623-41A5-975E-71C6EB3D1955}" srcOrd="0" destOrd="0" presId="urn:microsoft.com/office/officeart/2005/8/layout/vProcess5"/>
    <dgm:cxn modelId="{6A8BE933-A7CA-40EC-95B1-769CCDC7DE40}" type="presOf" srcId="{FF992F7C-5F95-41DD-B9CD-F96260B87390}" destId="{5CB20805-B544-41D8-86A0-1C5212156C96}" srcOrd="1" destOrd="0" presId="urn:microsoft.com/office/officeart/2005/8/layout/vProcess5"/>
    <dgm:cxn modelId="{C032C406-A883-46E1-9D3E-1A5C50B09031}" srcId="{DA29B908-28C3-4A0F-ADA0-0DAAC0E63A12}" destId="{FF992F7C-5F95-41DD-B9CD-F96260B87390}" srcOrd="1" destOrd="0" parTransId="{748FDDE5-3F4B-446E-804F-7CEF77227D8B}" sibTransId="{6BFAC658-2342-4D9A-B877-A154FD156A41}"/>
    <dgm:cxn modelId="{A167ECB3-7FE0-4042-9640-4FBEBF440039}" type="presParOf" srcId="{2E7E1497-D545-4BE2-9B8C-EBB3D5B4073D}" destId="{06423C93-43B0-4C4C-ABE1-2D31562F8F00}" srcOrd="0" destOrd="0" presId="urn:microsoft.com/office/officeart/2005/8/layout/vProcess5"/>
    <dgm:cxn modelId="{5409A471-1D3F-4363-8B43-B31EA00262D0}" type="presParOf" srcId="{2E7E1497-D545-4BE2-9B8C-EBB3D5B4073D}" destId="{4C32F52C-AB60-4C09-943D-A2761EC210D0}" srcOrd="1" destOrd="0" presId="urn:microsoft.com/office/officeart/2005/8/layout/vProcess5"/>
    <dgm:cxn modelId="{8F8A1AD0-AA59-4650-B43D-21D28C7522A2}" type="presParOf" srcId="{2E7E1497-D545-4BE2-9B8C-EBB3D5B4073D}" destId="{B5B37C78-9623-41A5-975E-71C6EB3D1955}" srcOrd="2" destOrd="0" presId="urn:microsoft.com/office/officeart/2005/8/layout/vProcess5"/>
    <dgm:cxn modelId="{C2A69FF6-B8BA-4332-BF7E-AF36FA3EA41B}" type="presParOf" srcId="{2E7E1497-D545-4BE2-9B8C-EBB3D5B4073D}" destId="{1FE667C8-0BA4-438C-9089-7FF33C995551}" srcOrd="3" destOrd="0" presId="urn:microsoft.com/office/officeart/2005/8/layout/vProcess5"/>
    <dgm:cxn modelId="{01EDFFAC-590F-4C28-B6C0-7E63325C9ABF}" type="presParOf" srcId="{2E7E1497-D545-4BE2-9B8C-EBB3D5B4073D}" destId="{A403969B-FF76-4A93-981A-06B520CD9ED1}" srcOrd="4" destOrd="0" presId="urn:microsoft.com/office/officeart/2005/8/layout/vProcess5"/>
    <dgm:cxn modelId="{A16B4686-F9C8-4924-B899-B2623B0B7993}" type="presParOf" srcId="{2E7E1497-D545-4BE2-9B8C-EBB3D5B4073D}" destId="{5CB20805-B544-41D8-86A0-1C5212156C9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E093C8-6013-42B2-83A3-FD30D08F1194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A2BB056D-8019-40B9-8D91-F3325BF08C63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0" i="0" dirty="0" smtClean="0"/>
            <a:t>Требования устанавливаются законодательством государств-членов о таможенном регулировании </a:t>
          </a:r>
          <a:endParaRPr lang="ru-RU" dirty="0"/>
        </a:p>
      </dgm:t>
    </dgm:pt>
    <dgm:pt modelId="{680337C1-5A0E-4C5F-A333-2167B5D7A9AF}" type="parTrans" cxnId="{A4399B33-DF7D-4C0D-B2C5-8237C295C474}">
      <dgm:prSet/>
      <dgm:spPr/>
      <dgm:t>
        <a:bodyPr/>
        <a:lstStyle/>
        <a:p>
          <a:endParaRPr lang="ru-RU"/>
        </a:p>
      </dgm:t>
    </dgm:pt>
    <dgm:pt modelId="{404F5A8E-F646-4749-A4D4-D5742E7AEF4E}" type="sibTrans" cxnId="{A4399B33-DF7D-4C0D-B2C5-8237C295C474}">
      <dgm:prSet/>
      <dgm:spPr/>
      <dgm:t>
        <a:bodyPr/>
        <a:lstStyle/>
        <a:p>
          <a:endParaRPr lang="ru-RU"/>
        </a:p>
      </dgm:t>
    </dgm:pt>
    <dgm:pt modelId="{2A66F15B-F9DE-4A4E-B166-22D3328E772D}">
      <dgm:prSet phldrT="[Текст]"/>
      <dgm:spPr>
        <a:solidFill>
          <a:srgbClr val="8A6600"/>
        </a:solidFill>
      </dgm:spPr>
      <dgm:t>
        <a:bodyPr/>
        <a:lstStyle/>
        <a:p>
          <a:r>
            <a:rPr lang="ru-RU" dirty="0" smtClean="0"/>
            <a:t>Типовые требования определяются Комиссией</a:t>
          </a:r>
          <a:endParaRPr lang="ru-RU" dirty="0"/>
        </a:p>
      </dgm:t>
    </dgm:pt>
    <dgm:pt modelId="{81661685-AC82-468E-ABA4-DD36830AF0C7}" type="parTrans" cxnId="{DA56A793-F5F1-4087-B919-44508C94FD5B}">
      <dgm:prSet/>
      <dgm:spPr/>
      <dgm:t>
        <a:bodyPr/>
        <a:lstStyle/>
        <a:p>
          <a:endParaRPr lang="ru-RU"/>
        </a:p>
      </dgm:t>
    </dgm:pt>
    <dgm:pt modelId="{3FC11EE3-2F21-4BB0-A82D-A26DCD0F4561}" type="sibTrans" cxnId="{DA56A793-F5F1-4087-B919-44508C94FD5B}">
      <dgm:prSet/>
      <dgm:spPr/>
      <dgm:t>
        <a:bodyPr/>
        <a:lstStyle/>
        <a:p>
          <a:endParaRPr lang="ru-RU"/>
        </a:p>
      </dgm:t>
    </dgm:pt>
    <dgm:pt modelId="{CD370237-26FA-475A-A4B9-006CCDFF39E2}" type="pres">
      <dgm:prSet presAssocID="{4CE093C8-6013-42B2-83A3-FD30D08F1194}" presName="Name0" presStyleCnt="0">
        <dgm:presLayoutVars>
          <dgm:dir/>
          <dgm:resizeHandles val="exact"/>
        </dgm:presLayoutVars>
      </dgm:prSet>
      <dgm:spPr/>
    </dgm:pt>
    <dgm:pt modelId="{6093BB72-9E0C-429D-BFA0-7D3FC8D7DC44}" type="pres">
      <dgm:prSet presAssocID="{4CE093C8-6013-42B2-83A3-FD30D08F1194}" presName="bkgdShp" presStyleLbl="alignAccFollowNode1" presStyleIdx="0" presStyleCnt="1" custScaleY="78383"/>
      <dgm:spPr/>
    </dgm:pt>
    <dgm:pt modelId="{707BF5E1-6AD0-4573-B642-B988BDB3F1F1}" type="pres">
      <dgm:prSet presAssocID="{4CE093C8-6013-42B2-83A3-FD30D08F1194}" presName="linComp" presStyleCnt="0"/>
      <dgm:spPr/>
    </dgm:pt>
    <dgm:pt modelId="{193C3F00-F215-46B9-BA64-9A47D336B1A0}" type="pres">
      <dgm:prSet presAssocID="{A2BB056D-8019-40B9-8D91-F3325BF08C63}" presName="compNode" presStyleCnt="0"/>
      <dgm:spPr/>
    </dgm:pt>
    <dgm:pt modelId="{C278E6D9-9E98-4EB5-9527-D24CB44E5C43}" type="pres">
      <dgm:prSet presAssocID="{A2BB056D-8019-40B9-8D91-F3325BF08C63}" presName="node" presStyleLbl="node1" presStyleIdx="0" presStyleCnt="2" custScaleX="83370" custScaleY="107956" custLinFactNeighborX="-1284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8A455-1C62-4E69-BC3C-BA2D8686C068}" type="pres">
      <dgm:prSet presAssocID="{A2BB056D-8019-40B9-8D91-F3325BF08C63}" presName="invisiNode" presStyleLbl="node1" presStyleIdx="0" presStyleCnt="2"/>
      <dgm:spPr/>
    </dgm:pt>
    <dgm:pt modelId="{FD8280AF-2505-4AB4-85B4-FF3E0E12348B}" type="pres">
      <dgm:prSet presAssocID="{A2BB056D-8019-40B9-8D91-F3325BF08C63}" presName="imagNode" presStyleLbl="fgImgPlace1" presStyleIdx="0" presStyleCnt="2" custScaleX="48018" custScaleY="75675" custLinFactNeighborX="-668" custLinFactNeighborY="5404"/>
      <dgm:spPr/>
      <dgm:t>
        <a:bodyPr/>
        <a:lstStyle/>
        <a:p>
          <a:endParaRPr lang="ru-RU"/>
        </a:p>
      </dgm:t>
    </dgm:pt>
    <dgm:pt modelId="{8C9E0E7B-6849-4DF5-8218-325AA63192D2}" type="pres">
      <dgm:prSet presAssocID="{404F5A8E-F646-4749-A4D4-D5742E7AEF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8D4ED5-47B9-4CF9-A76E-2EA77A9652BB}" type="pres">
      <dgm:prSet presAssocID="{2A66F15B-F9DE-4A4E-B166-22D3328E772D}" presName="compNode" presStyleCnt="0"/>
      <dgm:spPr/>
    </dgm:pt>
    <dgm:pt modelId="{2B1929A9-F7FC-48A0-99C1-2E4E8339A23D}" type="pres">
      <dgm:prSet presAssocID="{2A66F15B-F9DE-4A4E-B166-22D3328E772D}" presName="node" presStyleLbl="node1" presStyleIdx="1" presStyleCnt="2" custScaleX="85378" custScaleY="106808" custLinFactNeighborX="7012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17624-B651-4458-B9C0-59D8045FE2C8}" type="pres">
      <dgm:prSet presAssocID="{2A66F15B-F9DE-4A4E-B166-22D3328E772D}" presName="invisiNode" presStyleLbl="node1" presStyleIdx="1" presStyleCnt="2"/>
      <dgm:spPr/>
    </dgm:pt>
    <dgm:pt modelId="{939630FC-C587-47D9-B9D1-408D4F551AED}" type="pres">
      <dgm:prSet presAssocID="{2A66F15B-F9DE-4A4E-B166-22D3328E772D}" presName="imagNode" presStyleLbl="fgImgPlace1" presStyleIdx="1" presStyleCnt="2" custScaleX="67762" custScaleY="67567" custLinFactNeighborX="-3011" custLinFactNeighborY="4926"/>
      <dgm:spPr/>
      <dgm:t>
        <a:bodyPr/>
        <a:lstStyle/>
        <a:p>
          <a:endParaRPr lang="ru-RU"/>
        </a:p>
      </dgm:t>
    </dgm:pt>
  </dgm:ptLst>
  <dgm:cxnLst>
    <dgm:cxn modelId="{DA56A793-F5F1-4087-B919-44508C94FD5B}" srcId="{4CE093C8-6013-42B2-83A3-FD30D08F1194}" destId="{2A66F15B-F9DE-4A4E-B166-22D3328E772D}" srcOrd="1" destOrd="0" parTransId="{81661685-AC82-468E-ABA4-DD36830AF0C7}" sibTransId="{3FC11EE3-2F21-4BB0-A82D-A26DCD0F4561}"/>
    <dgm:cxn modelId="{56099000-D457-4D7E-95CE-9AF58A175FCC}" type="presOf" srcId="{404F5A8E-F646-4749-A4D4-D5742E7AEF4E}" destId="{8C9E0E7B-6849-4DF5-8218-325AA63192D2}" srcOrd="0" destOrd="0" presId="urn:microsoft.com/office/officeart/2005/8/layout/pList2"/>
    <dgm:cxn modelId="{2F924CFF-077D-49C8-A711-6EA6A744FBFE}" type="presOf" srcId="{2A66F15B-F9DE-4A4E-B166-22D3328E772D}" destId="{2B1929A9-F7FC-48A0-99C1-2E4E8339A23D}" srcOrd="0" destOrd="0" presId="urn:microsoft.com/office/officeart/2005/8/layout/pList2"/>
    <dgm:cxn modelId="{7F17EEB4-BE0A-48B6-BD12-45504196F38D}" type="presOf" srcId="{A2BB056D-8019-40B9-8D91-F3325BF08C63}" destId="{C278E6D9-9E98-4EB5-9527-D24CB44E5C43}" srcOrd="0" destOrd="0" presId="urn:microsoft.com/office/officeart/2005/8/layout/pList2"/>
    <dgm:cxn modelId="{A4399B33-DF7D-4C0D-B2C5-8237C295C474}" srcId="{4CE093C8-6013-42B2-83A3-FD30D08F1194}" destId="{A2BB056D-8019-40B9-8D91-F3325BF08C63}" srcOrd="0" destOrd="0" parTransId="{680337C1-5A0E-4C5F-A333-2167B5D7A9AF}" sibTransId="{404F5A8E-F646-4749-A4D4-D5742E7AEF4E}"/>
    <dgm:cxn modelId="{75BF8E18-162E-4732-8A4B-AFC1DECB53C2}" type="presOf" srcId="{4CE093C8-6013-42B2-83A3-FD30D08F1194}" destId="{CD370237-26FA-475A-A4B9-006CCDFF39E2}" srcOrd="0" destOrd="0" presId="urn:microsoft.com/office/officeart/2005/8/layout/pList2"/>
    <dgm:cxn modelId="{3B293E97-0CA5-4972-AFB6-674AD1737722}" type="presParOf" srcId="{CD370237-26FA-475A-A4B9-006CCDFF39E2}" destId="{6093BB72-9E0C-429D-BFA0-7D3FC8D7DC44}" srcOrd="0" destOrd="0" presId="urn:microsoft.com/office/officeart/2005/8/layout/pList2"/>
    <dgm:cxn modelId="{00DE5793-5D1B-4510-9854-1092DAAE1D7E}" type="presParOf" srcId="{CD370237-26FA-475A-A4B9-006CCDFF39E2}" destId="{707BF5E1-6AD0-4573-B642-B988BDB3F1F1}" srcOrd="1" destOrd="0" presId="urn:microsoft.com/office/officeart/2005/8/layout/pList2"/>
    <dgm:cxn modelId="{2A454C32-C5CB-46A7-A221-C9105F9EC159}" type="presParOf" srcId="{707BF5E1-6AD0-4573-B642-B988BDB3F1F1}" destId="{193C3F00-F215-46B9-BA64-9A47D336B1A0}" srcOrd="0" destOrd="0" presId="urn:microsoft.com/office/officeart/2005/8/layout/pList2"/>
    <dgm:cxn modelId="{6FF2AC39-A3E9-4982-8051-DAD47ED0237C}" type="presParOf" srcId="{193C3F00-F215-46B9-BA64-9A47D336B1A0}" destId="{C278E6D9-9E98-4EB5-9527-D24CB44E5C43}" srcOrd="0" destOrd="0" presId="urn:microsoft.com/office/officeart/2005/8/layout/pList2"/>
    <dgm:cxn modelId="{10A00F69-E59B-420C-A8E7-1069656FD070}" type="presParOf" srcId="{193C3F00-F215-46B9-BA64-9A47D336B1A0}" destId="{4C38A455-1C62-4E69-BC3C-BA2D8686C068}" srcOrd="1" destOrd="0" presId="urn:microsoft.com/office/officeart/2005/8/layout/pList2"/>
    <dgm:cxn modelId="{AB5CC8A0-2FAD-4AE0-9CB9-04CF3B6F6D99}" type="presParOf" srcId="{193C3F00-F215-46B9-BA64-9A47D336B1A0}" destId="{FD8280AF-2505-4AB4-85B4-FF3E0E12348B}" srcOrd="2" destOrd="0" presId="urn:microsoft.com/office/officeart/2005/8/layout/pList2"/>
    <dgm:cxn modelId="{2AA9BDAE-8612-4D7D-81E6-D7D09C40F786}" type="presParOf" srcId="{707BF5E1-6AD0-4573-B642-B988BDB3F1F1}" destId="{8C9E0E7B-6849-4DF5-8218-325AA63192D2}" srcOrd="1" destOrd="0" presId="urn:microsoft.com/office/officeart/2005/8/layout/pList2"/>
    <dgm:cxn modelId="{4A4CA190-9E3A-484C-BDA1-613C62399519}" type="presParOf" srcId="{707BF5E1-6AD0-4573-B642-B988BDB3F1F1}" destId="{658D4ED5-47B9-4CF9-A76E-2EA77A9652BB}" srcOrd="2" destOrd="0" presId="urn:microsoft.com/office/officeart/2005/8/layout/pList2"/>
    <dgm:cxn modelId="{E2D0239A-23DC-44E0-95C5-9A98FE7F0326}" type="presParOf" srcId="{658D4ED5-47B9-4CF9-A76E-2EA77A9652BB}" destId="{2B1929A9-F7FC-48A0-99C1-2E4E8339A23D}" srcOrd="0" destOrd="0" presId="urn:microsoft.com/office/officeart/2005/8/layout/pList2"/>
    <dgm:cxn modelId="{7D133690-DE93-4CC4-B5C6-758C9F666775}" type="presParOf" srcId="{658D4ED5-47B9-4CF9-A76E-2EA77A9652BB}" destId="{26F17624-B651-4458-B9C0-59D8045FE2C8}" srcOrd="1" destOrd="0" presId="urn:microsoft.com/office/officeart/2005/8/layout/pList2"/>
    <dgm:cxn modelId="{10987722-5CEB-4830-A356-557257854E68}" type="presParOf" srcId="{658D4ED5-47B9-4CF9-A76E-2EA77A9652BB}" destId="{939630FC-C587-47D9-B9D1-408D4F551AE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03098C-B31D-4E20-8961-1DF8102D4BBB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88DFC-36A5-4875-A8DD-19F4DBC743F9}">
      <dgm:prSet phldrT="[Текст]"/>
      <dgm:spPr/>
      <dgm:t>
        <a:bodyPr/>
        <a:lstStyle/>
        <a:p>
          <a:endParaRPr lang="ru-RU"/>
        </a:p>
      </dgm:t>
    </dgm:pt>
    <dgm:pt modelId="{3D780391-F381-42D3-9D51-58C03BDEEBF1}" type="parTrans" cxnId="{F29D5628-4137-4065-A856-F2DD048E753D}">
      <dgm:prSet/>
      <dgm:spPr/>
      <dgm:t>
        <a:bodyPr/>
        <a:lstStyle/>
        <a:p>
          <a:endParaRPr lang="ru-RU"/>
        </a:p>
      </dgm:t>
    </dgm:pt>
    <dgm:pt modelId="{DBA20E5F-9AC0-46F4-AEE9-9FBF9262DB57}" type="sibTrans" cxnId="{F29D5628-4137-4065-A856-F2DD048E753D}">
      <dgm:prSet/>
      <dgm:spPr/>
      <dgm:t>
        <a:bodyPr/>
        <a:lstStyle/>
        <a:p>
          <a:endParaRPr lang="ru-RU"/>
        </a:p>
      </dgm:t>
    </dgm:pt>
    <dgm:pt modelId="{A555B31C-EA47-448D-8D53-4D603367A921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</a:rPr>
            <a:t>Определение должностных лиц таможенных органов, ответственных за организацию взаимодействия с УЭО</a:t>
          </a:r>
          <a:endParaRPr lang="ru-RU" sz="1900" dirty="0">
            <a:solidFill>
              <a:schemeClr val="tx1"/>
            </a:solidFill>
          </a:endParaRPr>
        </a:p>
      </dgm:t>
    </dgm:pt>
    <dgm:pt modelId="{1E007557-812A-46FE-97D9-AE7FC716BFD7}" type="parTrans" cxnId="{3555C95B-429E-4382-9067-4B77ADC26385}">
      <dgm:prSet/>
      <dgm:spPr/>
      <dgm:t>
        <a:bodyPr/>
        <a:lstStyle/>
        <a:p>
          <a:endParaRPr lang="ru-RU"/>
        </a:p>
      </dgm:t>
    </dgm:pt>
    <dgm:pt modelId="{EE41798E-BC54-41AF-A6D3-5F03B8CB2831}" type="sibTrans" cxnId="{3555C95B-429E-4382-9067-4B77ADC26385}">
      <dgm:prSet/>
      <dgm:spPr/>
      <dgm:t>
        <a:bodyPr/>
        <a:lstStyle/>
        <a:p>
          <a:endParaRPr lang="ru-RU"/>
        </a:p>
      </dgm:t>
    </dgm:pt>
    <dgm:pt modelId="{FEAE0DDC-C43B-462D-AF57-299768DB9A70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</a:rPr>
            <a:t>Создание консультативных органов в целях установления и поддержания официальных отношений консультативного характера и взаимодействия с УЭО </a:t>
          </a:r>
          <a:endParaRPr lang="ru-RU" sz="1900" dirty="0">
            <a:solidFill>
              <a:schemeClr val="tx1"/>
            </a:solidFill>
          </a:endParaRPr>
        </a:p>
      </dgm:t>
    </dgm:pt>
    <dgm:pt modelId="{034DFFAE-F174-480C-89ED-AC99C5FDFF97}" type="parTrans" cxnId="{7313EB35-1448-4F8E-A7A0-CB1E1C83EA6B}">
      <dgm:prSet/>
      <dgm:spPr/>
      <dgm:t>
        <a:bodyPr/>
        <a:lstStyle/>
        <a:p>
          <a:endParaRPr lang="ru-RU"/>
        </a:p>
      </dgm:t>
    </dgm:pt>
    <dgm:pt modelId="{18F7087D-39E2-41F1-8623-75A67180A6A9}" type="sibTrans" cxnId="{7313EB35-1448-4F8E-A7A0-CB1E1C83EA6B}">
      <dgm:prSet/>
      <dgm:spPr/>
      <dgm:t>
        <a:bodyPr/>
        <a:lstStyle/>
        <a:p>
          <a:endParaRPr lang="ru-RU"/>
        </a:p>
      </dgm:t>
    </dgm:pt>
    <dgm:pt modelId="{1A7B9E5C-106A-4599-B87B-35C18A9CE57E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</a:rPr>
            <a:t>Определение из руководящего состава УЭО ответственного лица за общее взаимодействие с таможенными органами</a:t>
          </a:r>
          <a:endParaRPr lang="ru-RU" sz="1900" dirty="0">
            <a:solidFill>
              <a:schemeClr val="tx1"/>
            </a:solidFill>
          </a:endParaRPr>
        </a:p>
      </dgm:t>
    </dgm:pt>
    <dgm:pt modelId="{78F71184-C7D6-4183-9E72-5C02431E83EA}" type="parTrans" cxnId="{AE967C6C-F6B4-4BD8-8F05-C5F44E79AA8F}">
      <dgm:prSet/>
      <dgm:spPr/>
      <dgm:t>
        <a:bodyPr/>
        <a:lstStyle/>
        <a:p>
          <a:endParaRPr lang="ru-RU"/>
        </a:p>
      </dgm:t>
    </dgm:pt>
    <dgm:pt modelId="{697E5383-64D1-40BB-92E4-419AC4EF451C}" type="sibTrans" cxnId="{AE967C6C-F6B4-4BD8-8F05-C5F44E79AA8F}">
      <dgm:prSet/>
      <dgm:spPr/>
      <dgm:t>
        <a:bodyPr/>
        <a:lstStyle/>
        <a:p>
          <a:endParaRPr lang="ru-RU"/>
        </a:p>
      </dgm:t>
    </dgm:pt>
    <dgm:pt modelId="{293EC6E3-4D37-4535-88AC-E31872A6D4C4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</a:rPr>
            <a:t>Заключение соглашений между таможенными органами и УЭО</a:t>
          </a:r>
          <a:endParaRPr lang="ru-RU" sz="1900" dirty="0">
            <a:solidFill>
              <a:schemeClr val="tx1"/>
            </a:solidFill>
          </a:endParaRPr>
        </a:p>
      </dgm:t>
    </dgm:pt>
    <dgm:pt modelId="{FE73DF18-ED02-4936-81DB-437A704FDD4E}" type="parTrans" cxnId="{9CA500F0-2024-451E-B12E-C175D2474C90}">
      <dgm:prSet/>
      <dgm:spPr/>
      <dgm:t>
        <a:bodyPr/>
        <a:lstStyle/>
        <a:p>
          <a:endParaRPr lang="ru-RU"/>
        </a:p>
      </dgm:t>
    </dgm:pt>
    <dgm:pt modelId="{67EA1E36-9CE1-4F37-BA1C-16BA6D3F2F90}" type="sibTrans" cxnId="{9CA500F0-2024-451E-B12E-C175D2474C90}">
      <dgm:prSet/>
      <dgm:spPr/>
      <dgm:t>
        <a:bodyPr/>
        <a:lstStyle/>
        <a:p>
          <a:endParaRPr lang="ru-RU"/>
        </a:p>
      </dgm:t>
    </dgm:pt>
    <dgm:pt modelId="{EFB96157-3A28-404C-B33D-30419A95B11E}">
      <dgm:prSet phldrT="[Текст]"/>
      <dgm:spPr>
        <a:noFill/>
        <a:ln>
          <a:noFill/>
        </a:ln>
      </dgm:spPr>
      <dgm:t>
        <a:bodyPr/>
        <a:lstStyle/>
        <a:p>
          <a:endParaRPr lang="ru-RU" dirty="0" smtClean="0">
            <a:solidFill>
              <a:schemeClr val="bg1"/>
            </a:solidFill>
          </a:endParaRPr>
        </a:p>
      </dgm:t>
    </dgm:pt>
    <dgm:pt modelId="{CA327D3D-5481-41B3-96B1-80A0B33C32B8}" type="sibTrans" cxnId="{3B25022F-FA9F-46D1-8376-4F5E0061AA4C}">
      <dgm:prSet/>
      <dgm:spPr/>
      <dgm:t>
        <a:bodyPr/>
        <a:lstStyle/>
        <a:p>
          <a:endParaRPr lang="ru-RU"/>
        </a:p>
      </dgm:t>
    </dgm:pt>
    <dgm:pt modelId="{FDC9EDDC-1CE1-4384-AF29-42541AE558C9}" type="parTrans" cxnId="{3B25022F-FA9F-46D1-8376-4F5E0061AA4C}">
      <dgm:prSet/>
      <dgm:spPr/>
      <dgm:t>
        <a:bodyPr/>
        <a:lstStyle/>
        <a:p>
          <a:endParaRPr lang="ru-RU"/>
        </a:p>
      </dgm:t>
    </dgm:pt>
    <dgm:pt modelId="{B67307B8-C66C-44AA-8097-7EA3C9A43244}" type="pres">
      <dgm:prSet presAssocID="{6D03098C-B31D-4E20-8961-1DF8102D4BB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CF563-9F73-4632-A3FA-13B73E71C4B5}" type="pres">
      <dgm:prSet presAssocID="{6D03098C-B31D-4E20-8961-1DF8102D4BBB}" presName="matrix" presStyleCnt="0"/>
      <dgm:spPr/>
      <dgm:t>
        <a:bodyPr/>
        <a:lstStyle/>
        <a:p>
          <a:endParaRPr lang="ru-RU"/>
        </a:p>
      </dgm:t>
    </dgm:pt>
    <dgm:pt modelId="{C0D914C7-DE18-41AE-97B5-25AAFB32278E}" type="pres">
      <dgm:prSet presAssocID="{6D03098C-B31D-4E20-8961-1DF8102D4BBB}" presName="tile1" presStyleLbl="node1" presStyleIdx="0" presStyleCnt="4"/>
      <dgm:spPr/>
      <dgm:t>
        <a:bodyPr/>
        <a:lstStyle/>
        <a:p>
          <a:endParaRPr lang="ru-RU"/>
        </a:p>
      </dgm:t>
    </dgm:pt>
    <dgm:pt modelId="{2FB8FE4D-9D7F-4493-BC78-E85C8D7786B5}" type="pres">
      <dgm:prSet presAssocID="{6D03098C-B31D-4E20-8961-1DF8102D4B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D3B0A-A218-4B6C-AE5D-54C34EECEAFE}" type="pres">
      <dgm:prSet presAssocID="{6D03098C-B31D-4E20-8961-1DF8102D4BBB}" presName="tile2" presStyleLbl="node1" presStyleIdx="1" presStyleCnt="4"/>
      <dgm:spPr/>
      <dgm:t>
        <a:bodyPr/>
        <a:lstStyle/>
        <a:p>
          <a:endParaRPr lang="ru-RU"/>
        </a:p>
      </dgm:t>
    </dgm:pt>
    <dgm:pt modelId="{D2970BB9-A264-42D0-A949-FECFCDEDAAAB}" type="pres">
      <dgm:prSet presAssocID="{6D03098C-B31D-4E20-8961-1DF8102D4B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53958-D093-4208-A874-8A10E8EB9C63}" type="pres">
      <dgm:prSet presAssocID="{6D03098C-B31D-4E20-8961-1DF8102D4BBB}" presName="tile3" presStyleLbl="node1" presStyleIdx="2" presStyleCnt="4"/>
      <dgm:spPr/>
      <dgm:t>
        <a:bodyPr/>
        <a:lstStyle/>
        <a:p>
          <a:endParaRPr lang="ru-RU"/>
        </a:p>
      </dgm:t>
    </dgm:pt>
    <dgm:pt modelId="{64A2C7E3-2338-4829-A2FB-2041D0EA6DB7}" type="pres">
      <dgm:prSet presAssocID="{6D03098C-B31D-4E20-8961-1DF8102D4B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20ED0-E48D-40D4-83FB-2F8C61368717}" type="pres">
      <dgm:prSet presAssocID="{6D03098C-B31D-4E20-8961-1DF8102D4BBB}" presName="tile4" presStyleLbl="node1" presStyleIdx="3" presStyleCnt="4"/>
      <dgm:spPr/>
      <dgm:t>
        <a:bodyPr/>
        <a:lstStyle/>
        <a:p>
          <a:endParaRPr lang="ru-RU"/>
        </a:p>
      </dgm:t>
    </dgm:pt>
    <dgm:pt modelId="{2BF1C09D-1A25-4B08-8142-4DDAA77D2D42}" type="pres">
      <dgm:prSet presAssocID="{6D03098C-B31D-4E20-8961-1DF8102D4B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7FB37-A69D-4F13-A249-3989E3C478A8}" type="pres">
      <dgm:prSet presAssocID="{6D03098C-B31D-4E20-8961-1DF8102D4BBB}" presName="centerTile" presStyleLbl="fgShp" presStyleIdx="0" presStyleCnt="1" custLinFactNeighborX="1405" custLinFactNeighborY="55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D66E8-9331-476E-A454-69DD2A055318}" type="presOf" srcId="{EFB96157-3A28-404C-B33D-30419A95B11E}" destId="{71E7FB37-A69D-4F13-A249-3989E3C478A8}" srcOrd="0" destOrd="0" presId="urn:microsoft.com/office/officeart/2005/8/layout/matrix1"/>
    <dgm:cxn modelId="{A0583583-CA26-494B-A625-9F00B6C5809B}" type="presOf" srcId="{A555B31C-EA47-448D-8D53-4D603367A921}" destId="{2FB8FE4D-9D7F-4493-BC78-E85C8D7786B5}" srcOrd="1" destOrd="0" presId="urn:microsoft.com/office/officeart/2005/8/layout/matrix1"/>
    <dgm:cxn modelId="{806B6F58-77D9-4124-86B3-F04669CF86EC}" type="presOf" srcId="{1A7B9E5C-106A-4599-B87B-35C18A9CE57E}" destId="{64A2C7E3-2338-4829-A2FB-2041D0EA6DB7}" srcOrd="1" destOrd="0" presId="urn:microsoft.com/office/officeart/2005/8/layout/matrix1"/>
    <dgm:cxn modelId="{79B79A1D-46A1-4C57-86D4-52D0940FCAB6}" type="presOf" srcId="{293EC6E3-4D37-4535-88AC-E31872A6D4C4}" destId="{2BF1C09D-1A25-4B08-8142-4DDAA77D2D42}" srcOrd="1" destOrd="0" presId="urn:microsoft.com/office/officeart/2005/8/layout/matrix1"/>
    <dgm:cxn modelId="{36C3CB68-5EEE-4309-B797-EF1EECFB684D}" type="presOf" srcId="{FEAE0DDC-C43B-462D-AF57-299768DB9A70}" destId="{D2970BB9-A264-42D0-A949-FECFCDEDAAAB}" srcOrd="1" destOrd="0" presId="urn:microsoft.com/office/officeart/2005/8/layout/matrix1"/>
    <dgm:cxn modelId="{9B3F7922-79A1-40A2-99AC-1244D6D52697}" type="presOf" srcId="{FEAE0DDC-C43B-462D-AF57-299768DB9A70}" destId="{CD8D3B0A-A218-4B6C-AE5D-54C34EECEAFE}" srcOrd="0" destOrd="0" presId="urn:microsoft.com/office/officeart/2005/8/layout/matrix1"/>
    <dgm:cxn modelId="{E0EC5C62-9956-42FC-808C-11DE3B7E9FB4}" type="presOf" srcId="{293EC6E3-4D37-4535-88AC-E31872A6D4C4}" destId="{5D820ED0-E48D-40D4-83FB-2F8C61368717}" srcOrd="0" destOrd="0" presId="urn:microsoft.com/office/officeart/2005/8/layout/matrix1"/>
    <dgm:cxn modelId="{AE967C6C-F6B4-4BD8-8F05-C5F44E79AA8F}" srcId="{EFB96157-3A28-404C-B33D-30419A95B11E}" destId="{1A7B9E5C-106A-4599-B87B-35C18A9CE57E}" srcOrd="2" destOrd="0" parTransId="{78F71184-C7D6-4183-9E72-5C02431E83EA}" sibTransId="{697E5383-64D1-40BB-92E4-419AC4EF451C}"/>
    <dgm:cxn modelId="{564AAB3D-2436-4A3A-8614-296512509FA5}" type="presOf" srcId="{6D03098C-B31D-4E20-8961-1DF8102D4BBB}" destId="{B67307B8-C66C-44AA-8097-7EA3C9A43244}" srcOrd="0" destOrd="0" presId="urn:microsoft.com/office/officeart/2005/8/layout/matrix1"/>
    <dgm:cxn modelId="{654118E4-E6C2-4409-9FAD-4BA53EADF25F}" type="presOf" srcId="{A555B31C-EA47-448D-8D53-4D603367A921}" destId="{C0D914C7-DE18-41AE-97B5-25AAFB32278E}" srcOrd="0" destOrd="0" presId="urn:microsoft.com/office/officeart/2005/8/layout/matrix1"/>
    <dgm:cxn modelId="{3B25022F-FA9F-46D1-8376-4F5E0061AA4C}" srcId="{6D03098C-B31D-4E20-8961-1DF8102D4BBB}" destId="{EFB96157-3A28-404C-B33D-30419A95B11E}" srcOrd="0" destOrd="0" parTransId="{FDC9EDDC-1CE1-4384-AF29-42541AE558C9}" sibTransId="{CA327D3D-5481-41B3-96B1-80A0B33C32B8}"/>
    <dgm:cxn modelId="{F29D5628-4137-4065-A856-F2DD048E753D}" srcId="{6D03098C-B31D-4E20-8961-1DF8102D4BBB}" destId="{FE088DFC-36A5-4875-A8DD-19F4DBC743F9}" srcOrd="1" destOrd="0" parTransId="{3D780391-F381-42D3-9D51-58C03BDEEBF1}" sibTransId="{DBA20E5F-9AC0-46F4-AEE9-9FBF9262DB57}"/>
    <dgm:cxn modelId="{7313EB35-1448-4F8E-A7A0-CB1E1C83EA6B}" srcId="{EFB96157-3A28-404C-B33D-30419A95B11E}" destId="{FEAE0DDC-C43B-462D-AF57-299768DB9A70}" srcOrd="1" destOrd="0" parTransId="{034DFFAE-F174-480C-89ED-AC99C5FDFF97}" sibTransId="{18F7087D-39E2-41F1-8623-75A67180A6A9}"/>
    <dgm:cxn modelId="{3555C95B-429E-4382-9067-4B77ADC26385}" srcId="{EFB96157-3A28-404C-B33D-30419A95B11E}" destId="{A555B31C-EA47-448D-8D53-4D603367A921}" srcOrd="0" destOrd="0" parTransId="{1E007557-812A-46FE-97D9-AE7FC716BFD7}" sibTransId="{EE41798E-BC54-41AF-A6D3-5F03B8CB2831}"/>
    <dgm:cxn modelId="{9CA500F0-2024-451E-B12E-C175D2474C90}" srcId="{EFB96157-3A28-404C-B33D-30419A95B11E}" destId="{293EC6E3-4D37-4535-88AC-E31872A6D4C4}" srcOrd="3" destOrd="0" parTransId="{FE73DF18-ED02-4936-81DB-437A704FDD4E}" sibTransId="{67EA1E36-9CE1-4F37-BA1C-16BA6D3F2F90}"/>
    <dgm:cxn modelId="{0B25E45D-5C8F-438C-A3FB-773BE18A5B8F}" type="presOf" srcId="{1A7B9E5C-106A-4599-B87B-35C18A9CE57E}" destId="{EEF53958-D093-4208-A874-8A10E8EB9C63}" srcOrd="0" destOrd="0" presId="urn:microsoft.com/office/officeart/2005/8/layout/matrix1"/>
    <dgm:cxn modelId="{3F723323-83A8-405B-8762-5D9BA6F799AD}" type="presParOf" srcId="{B67307B8-C66C-44AA-8097-7EA3C9A43244}" destId="{829CF563-9F73-4632-A3FA-13B73E71C4B5}" srcOrd="0" destOrd="0" presId="urn:microsoft.com/office/officeart/2005/8/layout/matrix1"/>
    <dgm:cxn modelId="{A3A7D3C6-7054-4B0B-892C-EAAA1A76DCA1}" type="presParOf" srcId="{829CF563-9F73-4632-A3FA-13B73E71C4B5}" destId="{C0D914C7-DE18-41AE-97B5-25AAFB32278E}" srcOrd="0" destOrd="0" presId="urn:microsoft.com/office/officeart/2005/8/layout/matrix1"/>
    <dgm:cxn modelId="{7508BE00-1524-48FE-832E-C755208B9DD7}" type="presParOf" srcId="{829CF563-9F73-4632-A3FA-13B73E71C4B5}" destId="{2FB8FE4D-9D7F-4493-BC78-E85C8D7786B5}" srcOrd="1" destOrd="0" presId="urn:microsoft.com/office/officeart/2005/8/layout/matrix1"/>
    <dgm:cxn modelId="{CA8912DB-B2FD-490B-880F-6FC9D97411A8}" type="presParOf" srcId="{829CF563-9F73-4632-A3FA-13B73E71C4B5}" destId="{CD8D3B0A-A218-4B6C-AE5D-54C34EECEAFE}" srcOrd="2" destOrd="0" presId="urn:microsoft.com/office/officeart/2005/8/layout/matrix1"/>
    <dgm:cxn modelId="{74B76156-F360-4321-A432-08E3CD548AE9}" type="presParOf" srcId="{829CF563-9F73-4632-A3FA-13B73E71C4B5}" destId="{D2970BB9-A264-42D0-A949-FECFCDEDAAAB}" srcOrd="3" destOrd="0" presId="urn:microsoft.com/office/officeart/2005/8/layout/matrix1"/>
    <dgm:cxn modelId="{489E9E69-BDA8-44EB-B38D-AF4C13F665CD}" type="presParOf" srcId="{829CF563-9F73-4632-A3FA-13B73E71C4B5}" destId="{EEF53958-D093-4208-A874-8A10E8EB9C63}" srcOrd="4" destOrd="0" presId="urn:microsoft.com/office/officeart/2005/8/layout/matrix1"/>
    <dgm:cxn modelId="{EBBA7EE6-E519-49A6-A47D-5FF376FDA120}" type="presParOf" srcId="{829CF563-9F73-4632-A3FA-13B73E71C4B5}" destId="{64A2C7E3-2338-4829-A2FB-2041D0EA6DB7}" srcOrd="5" destOrd="0" presId="urn:microsoft.com/office/officeart/2005/8/layout/matrix1"/>
    <dgm:cxn modelId="{2E9F641D-8031-4E3A-9579-1284CA3A8BC8}" type="presParOf" srcId="{829CF563-9F73-4632-A3FA-13B73E71C4B5}" destId="{5D820ED0-E48D-40D4-83FB-2F8C61368717}" srcOrd="6" destOrd="0" presId="urn:microsoft.com/office/officeart/2005/8/layout/matrix1"/>
    <dgm:cxn modelId="{A39F60BB-9119-4C01-8893-2C8716697393}" type="presParOf" srcId="{829CF563-9F73-4632-A3FA-13B73E71C4B5}" destId="{2BF1C09D-1A25-4B08-8142-4DDAA77D2D42}" srcOrd="7" destOrd="0" presId="urn:microsoft.com/office/officeart/2005/8/layout/matrix1"/>
    <dgm:cxn modelId="{8621261A-5344-4A79-A8DF-7F6BD7359DD3}" type="presParOf" srcId="{B67307B8-C66C-44AA-8097-7EA3C9A43244}" destId="{71E7FB37-A69D-4F13-A249-3989E3C478A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A6916-94FC-4681-9921-8CEF4108A71E}">
      <dsp:nvSpPr>
        <dsp:cNvPr id="0" name=""/>
        <dsp:cNvSpPr/>
      </dsp:nvSpPr>
      <dsp:spPr>
        <a:xfrm>
          <a:off x="904741" y="0"/>
          <a:ext cx="3834020" cy="11613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Глава </a:t>
          </a:r>
          <a:r>
            <a:rPr lang="en-US" sz="2400" b="1" kern="1200" dirty="0" smtClean="0"/>
            <a:t>6</a:t>
          </a:r>
          <a:r>
            <a:rPr lang="ru-RU" sz="2400" b="1" kern="1200" dirty="0" smtClean="0"/>
            <a:t>1</a:t>
          </a:r>
          <a:r>
            <a:rPr lang="en-US" sz="2400" b="1" kern="1200" dirty="0" smtClean="0"/>
            <a:t> </a:t>
          </a:r>
          <a:r>
            <a:rPr lang="ru-RU" sz="2400" b="1" kern="1200" dirty="0" smtClean="0"/>
            <a:t>«Уполномоченный экономический оператор»</a:t>
          </a:r>
          <a:endParaRPr lang="ru-RU" sz="2400" kern="1200" dirty="0"/>
        </a:p>
      </dsp:txBody>
      <dsp:txXfrm>
        <a:off x="904741" y="0"/>
        <a:ext cx="3834020" cy="1161375"/>
      </dsp:txXfrm>
    </dsp:sp>
    <dsp:sp modelId="{7DBC701C-C702-4744-8C0D-F2BC082AA63C}">
      <dsp:nvSpPr>
        <dsp:cNvPr id="0" name=""/>
        <dsp:cNvSpPr/>
      </dsp:nvSpPr>
      <dsp:spPr>
        <a:xfrm>
          <a:off x="760721" y="1224136"/>
          <a:ext cx="4105174" cy="1161375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14 статей (430-443)</a:t>
          </a:r>
          <a:endParaRPr lang="ru-RU" sz="2400" kern="1200" dirty="0"/>
        </a:p>
      </dsp:txBody>
      <dsp:txXfrm>
        <a:off x="760721" y="1224136"/>
        <a:ext cx="4105174" cy="1161375"/>
      </dsp:txXfrm>
    </dsp:sp>
    <dsp:sp modelId="{328FA6B8-36E9-4B6F-8574-5562B295ACB7}">
      <dsp:nvSpPr>
        <dsp:cNvPr id="0" name=""/>
        <dsp:cNvSpPr/>
      </dsp:nvSpPr>
      <dsp:spPr>
        <a:xfrm>
          <a:off x="682049" y="2448272"/>
          <a:ext cx="4327142" cy="1161375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12 отсылочных норм на решения Комиссии</a:t>
          </a:r>
          <a:endParaRPr lang="ru-RU" sz="2400" kern="1200" dirty="0"/>
        </a:p>
      </dsp:txBody>
      <dsp:txXfrm>
        <a:off x="682049" y="2448272"/>
        <a:ext cx="4327142" cy="1161375"/>
      </dsp:txXfrm>
    </dsp:sp>
    <dsp:sp modelId="{AD11142E-58F2-4A3B-9A38-C77A7F72ABFE}">
      <dsp:nvSpPr>
        <dsp:cNvPr id="0" name=""/>
        <dsp:cNvSpPr/>
      </dsp:nvSpPr>
      <dsp:spPr>
        <a:xfrm>
          <a:off x="400690" y="3663160"/>
          <a:ext cx="4862833" cy="116137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Законодательство государств-членов о таможенном регулировании в части, не урегулированной Кодексом</a:t>
          </a:r>
          <a:endParaRPr lang="ru-RU" sz="2100" b="1" kern="1200" dirty="0"/>
        </a:p>
      </dsp:txBody>
      <dsp:txXfrm>
        <a:off x="400690" y="3663160"/>
        <a:ext cx="4862833" cy="1161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1733C-6B9D-47BC-BBBE-7CC3A4C946BF}">
      <dsp:nvSpPr>
        <dsp:cNvPr id="0" name=""/>
        <dsp:cNvSpPr/>
      </dsp:nvSpPr>
      <dsp:spPr>
        <a:xfrm>
          <a:off x="2880314" y="2011694"/>
          <a:ext cx="2456641" cy="245664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6889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i="1" kern="1200" dirty="0" smtClean="0"/>
            <a:t>Декларант</a:t>
          </a:r>
          <a:r>
            <a:rPr lang="en-US" sz="1550" b="1" i="1" kern="1200" dirty="0" smtClean="0"/>
            <a:t> (</a:t>
          </a:r>
          <a:r>
            <a:rPr lang="ru-RU" sz="1550" b="1" i="1" kern="1200" dirty="0" smtClean="0"/>
            <a:t>экспортеры, импортеры)</a:t>
          </a:r>
          <a:endParaRPr lang="ru-RU" sz="1550" kern="1200" dirty="0"/>
        </a:p>
      </dsp:txBody>
      <dsp:txXfrm>
        <a:off x="3374208" y="2587150"/>
        <a:ext cx="1468853" cy="1262765"/>
      </dsp:txXfrm>
    </dsp:sp>
    <dsp:sp modelId="{4749251D-B6C2-4C93-ABC3-72885B12CE4E}">
      <dsp:nvSpPr>
        <dsp:cNvPr id="0" name=""/>
        <dsp:cNvSpPr/>
      </dsp:nvSpPr>
      <dsp:spPr>
        <a:xfrm>
          <a:off x="144011" y="2208308"/>
          <a:ext cx="2241153" cy="204317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688975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50" b="1" i="1" kern="1200" dirty="0" smtClean="0"/>
            <a:t>Перевозчики</a:t>
          </a:r>
          <a:endParaRPr lang="ru-RU" sz="1550" kern="1200" dirty="0"/>
        </a:p>
      </dsp:txBody>
      <dsp:txXfrm>
        <a:off x="687165" y="2725792"/>
        <a:ext cx="1154845" cy="1008207"/>
      </dsp:txXfrm>
    </dsp:sp>
    <dsp:sp modelId="{7FF34532-E531-446A-B6CB-7EE6D7548B7F}">
      <dsp:nvSpPr>
        <dsp:cNvPr id="0" name=""/>
        <dsp:cNvSpPr/>
      </dsp:nvSpPr>
      <dsp:spPr>
        <a:xfrm rot="20700000">
          <a:off x="1356995" y="178434"/>
          <a:ext cx="2615212" cy="2483773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Таможенные представители</a:t>
          </a:r>
          <a:endParaRPr lang="ru-RU" sz="1500" kern="1200" dirty="0"/>
        </a:p>
      </dsp:txBody>
      <dsp:txXfrm rot="-20700000">
        <a:off x="1938384" y="715402"/>
        <a:ext cx="1452435" cy="1409837"/>
      </dsp:txXfrm>
    </dsp:sp>
    <dsp:sp modelId="{6E1E4A31-C3FB-47CE-AC08-115122FC870A}">
      <dsp:nvSpPr>
        <dsp:cNvPr id="0" name=""/>
        <dsp:cNvSpPr/>
      </dsp:nvSpPr>
      <dsp:spPr>
        <a:xfrm>
          <a:off x="2775916" y="1682505"/>
          <a:ext cx="3144501" cy="3144501"/>
        </a:xfrm>
        <a:prstGeom prst="circularArrow">
          <a:avLst>
            <a:gd name="adj1" fmla="val 4687"/>
            <a:gd name="adj2" fmla="val 299029"/>
            <a:gd name="adj3" fmla="val 2522332"/>
            <a:gd name="adj4" fmla="val 15848057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526FD4-43F7-4491-B1AE-5749B35BAC83}">
      <dsp:nvSpPr>
        <dsp:cNvPr id="0" name=""/>
        <dsp:cNvSpPr/>
      </dsp:nvSpPr>
      <dsp:spPr>
        <a:xfrm>
          <a:off x="-142538" y="1952727"/>
          <a:ext cx="2284676" cy="22846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12529B-2F69-43DB-BA8B-1DF3C8197957}">
      <dsp:nvSpPr>
        <dsp:cNvPr id="0" name=""/>
        <dsp:cNvSpPr/>
      </dsp:nvSpPr>
      <dsp:spPr>
        <a:xfrm>
          <a:off x="1080108" y="3830"/>
          <a:ext cx="2463341" cy="24633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E6B82-B949-474C-90D2-897D9B6077CD}">
      <dsp:nvSpPr>
        <dsp:cNvPr id="0" name=""/>
        <dsp:cNvSpPr/>
      </dsp:nvSpPr>
      <dsp:spPr>
        <a:xfrm>
          <a:off x="1800210" y="2248283"/>
          <a:ext cx="2263926" cy="2263926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Экспедиторы</a:t>
          </a:r>
          <a:endParaRPr lang="ru-RU" sz="1500" kern="1200" dirty="0"/>
        </a:p>
      </dsp:txBody>
      <dsp:txXfrm>
        <a:off x="2255360" y="2778597"/>
        <a:ext cx="1353626" cy="1163705"/>
      </dsp:txXfrm>
    </dsp:sp>
    <dsp:sp modelId="{BDFCF623-8CFA-45EC-BA7B-4119DBC0DF09}">
      <dsp:nvSpPr>
        <dsp:cNvPr id="0" name=""/>
        <dsp:cNvSpPr/>
      </dsp:nvSpPr>
      <dsp:spPr>
        <a:xfrm>
          <a:off x="926398" y="628951"/>
          <a:ext cx="1953924" cy="179052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Владельцы СВХ</a:t>
          </a:r>
          <a:endParaRPr lang="ru-RU" sz="1500" kern="1200" dirty="0"/>
        </a:p>
      </dsp:txBody>
      <dsp:txXfrm>
        <a:off x="1400920" y="1082446"/>
        <a:ext cx="1004880" cy="883537"/>
      </dsp:txXfrm>
    </dsp:sp>
    <dsp:sp modelId="{374D0E8A-3A0D-4BD2-B354-FA085331AC2F}">
      <dsp:nvSpPr>
        <dsp:cNvPr id="0" name=""/>
        <dsp:cNvSpPr/>
      </dsp:nvSpPr>
      <dsp:spPr>
        <a:xfrm>
          <a:off x="1805769" y="1876767"/>
          <a:ext cx="2784629" cy="2784629"/>
        </a:xfrm>
        <a:prstGeom prst="circularArrow">
          <a:avLst>
            <a:gd name="adj1" fmla="val 4878"/>
            <a:gd name="adj2" fmla="val 312630"/>
            <a:gd name="adj3" fmla="val 3137321"/>
            <a:gd name="adj4" fmla="val 15228596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7BB0F4-DB92-44A1-8FD7-44C5E2C5ABBB}">
      <dsp:nvSpPr>
        <dsp:cNvPr id="0" name=""/>
        <dsp:cNvSpPr/>
      </dsp:nvSpPr>
      <dsp:spPr>
        <a:xfrm>
          <a:off x="648081" y="351596"/>
          <a:ext cx="2105451" cy="21054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A20BD-5A17-453E-9C29-5029BD9CD5DD}">
      <dsp:nvSpPr>
        <dsp:cNvPr id="0" name=""/>
        <dsp:cNvSpPr/>
      </dsp:nvSpPr>
      <dsp:spPr>
        <a:xfrm>
          <a:off x="0" y="144958"/>
          <a:ext cx="2469142" cy="2244674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Отсутствие привлечения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лица к административной  ответственности на всей территории ЕАЭС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61597" y="473683"/>
        <a:ext cx="1745948" cy="1587224"/>
      </dsp:txXfrm>
    </dsp:sp>
    <dsp:sp modelId="{DA3EA8C3-E316-4672-951F-9ADC847C25B7}">
      <dsp:nvSpPr>
        <dsp:cNvPr id="0" name=""/>
        <dsp:cNvSpPr/>
      </dsp:nvSpPr>
      <dsp:spPr>
        <a:xfrm rot="5462315">
          <a:off x="2443447" y="1081766"/>
          <a:ext cx="487825" cy="423467"/>
        </a:xfrm>
        <a:prstGeom prst="mathPlus">
          <a:avLst/>
        </a:prstGeom>
        <a:solidFill>
          <a:schemeClr val="bg1">
            <a:lumMod val="9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C45322-CF52-4DBA-954F-D108098E53C0}">
      <dsp:nvSpPr>
        <dsp:cNvPr id="0" name=""/>
        <dsp:cNvSpPr/>
      </dsp:nvSpPr>
      <dsp:spPr>
        <a:xfrm>
          <a:off x="2878453" y="0"/>
          <a:ext cx="3209378" cy="2652376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Отсутствие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 привлечения </a:t>
          </a:r>
          <a:r>
            <a:rPr lang="ru-RU" sz="1600" b="1" kern="1200" dirty="0" smtClean="0">
              <a:solidFill>
                <a:schemeClr val="tx1"/>
              </a:solidFill>
            </a:rPr>
            <a:t>акционеров, имеющих более 10 процентов акций, учредителей, руководителей, главных бухгалтеров, к уголовной ответственности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48456" y="388431"/>
        <a:ext cx="2269372" cy="1875514"/>
      </dsp:txXfrm>
    </dsp:sp>
    <dsp:sp modelId="{0F21A6C3-8143-4A67-B5A5-4BE9497BAEDF}">
      <dsp:nvSpPr>
        <dsp:cNvPr id="0" name=""/>
        <dsp:cNvSpPr/>
      </dsp:nvSpPr>
      <dsp:spPr>
        <a:xfrm rot="849">
          <a:off x="6097031" y="1107019"/>
          <a:ext cx="590264" cy="384969"/>
        </a:xfrm>
        <a:prstGeom prst="mathEqual">
          <a:avLst/>
        </a:prstGeom>
        <a:solidFill>
          <a:schemeClr val="bg1">
            <a:lumMod val="9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B20714-F2C5-476A-8BAD-2F76080327AF}">
      <dsp:nvSpPr>
        <dsp:cNvPr id="0" name=""/>
        <dsp:cNvSpPr/>
      </dsp:nvSpPr>
      <dsp:spPr>
        <a:xfrm>
          <a:off x="6684315" y="157395"/>
          <a:ext cx="2244674" cy="2244674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соблюдены 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13040" y="486120"/>
        <a:ext cx="1587224" cy="1587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F52C-AB60-4C09-943D-A2761EC210D0}">
      <dsp:nvSpPr>
        <dsp:cNvPr id="0" name=""/>
        <dsp:cNvSpPr/>
      </dsp:nvSpPr>
      <dsp:spPr>
        <a:xfrm>
          <a:off x="0" y="40367"/>
          <a:ext cx="7602197" cy="997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конкретные статьи административного и уголовного законодательства определяются законодательством государств-членов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27" y="69594"/>
        <a:ext cx="6473509" cy="939432"/>
      </dsp:txXfrm>
    </dsp:sp>
    <dsp:sp modelId="{B5B37C78-9623-41A5-975E-71C6EB3D1955}">
      <dsp:nvSpPr>
        <dsp:cNvPr id="0" name=""/>
        <dsp:cNvSpPr/>
      </dsp:nvSpPr>
      <dsp:spPr>
        <a:xfrm>
          <a:off x="1341564" y="1278586"/>
          <a:ext cx="7602197" cy="1097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Сводная информация  публикуется на сайте Комиссии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3714" y="1310736"/>
        <a:ext cx="5482844" cy="1033376"/>
      </dsp:txXfrm>
    </dsp:sp>
    <dsp:sp modelId="{1FE667C8-0BA4-438C-9089-7FF33C995551}">
      <dsp:nvSpPr>
        <dsp:cNvPr id="0" name=""/>
        <dsp:cNvSpPr/>
      </dsp:nvSpPr>
      <dsp:spPr>
        <a:xfrm>
          <a:off x="6888708" y="863541"/>
          <a:ext cx="713489" cy="64862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049243" y="863541"/>
        <a:ext cx="392419" cy="488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3BB72-9E0C-429D-BFA0-7D3FC8D7DC44}">
      <dsp:nvSpPr>
        <dsp:cNvPr id="0" name=""/>
        <dsp:cNvSpPr/>
      </dsp:nvSpPr>
      <dsp:spPr>
        <a:xfrm>
          <a:off x="0" y="261784"/>
          <a:ext cx="8000727" cy="18984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280AF-2505-4AB4-85B4-FF3E0E12348B}">
      <dsp:nvSpPr>
        <dsp:cNvPr id="0" name=""/>
        <dsp:cNvSpPr/>
      </dsp:nvSpPr>
      <dsp:spPr>
        <a:xfrm>
          <a:off x="1224139" y="576063"/>
          <a:ext cx="1855013" cy="13441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8E6D9-9E98-4EB5-9527-D24CB44E5C43}">
      <dsp:nvSpPr>
        <dsp:cNvPr id="0" name=""/>
        <dsp:cNvSpPr/>
      </dsp:nvSpPr>
      <dsp:spPr>
        <a:xfrm rot="10800000">
          <a:off x="70908" y="2245383"/>
          <a:ext cx="3220719" cy="3195765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Требования устанавливаются законодательством государств-членов о таможенном регулировании </a:t>
          </a:r>
          <a:endParaRPr lang="ru-RU" sz="2500" kern="1200" dirty="0"/>
        </a:p>
      </dsp:txBody>
      <dsp:txXfrm rot="10800000">
        <a:off x="169189" y="2245383"/>
        <a:ext cx="3024157" cy="3097484"/>
      </dsp:txXfrm>
    </dsp:sp>
    <dsp:sp modelId="{939630FC-C587-47D9-B9D1-408D4F551AED}">
      <dsp:nvSpPr>
        <dsp:cNvPr id="0" name=""/>
        <dsp:cNvSpPr/>
      </dsp:nvSpPr>
      <dsp:spPr>
        <a:xfrm>
          <a:off x="4680512" y="648074"/>
          <a:ext cx="2617756" cy="120009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79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929A9-F7FC-48A0-99C1-2E4E8339A23D}">
      <dsp:nvSpPr>
        <dsp:cNvPr id="0" name=""/>
        <dsp:cNvSpPr/>
      </dsp:nvSpPr>
      <dsp:spPr>
        <a:xfrm rot="10800000">
          <a:off x="4702435" y="2253878"/>
          <a:ext cx="3298291" cy="3161781"/>
        </a:xfrm>
        <a:prstGeom prst="round2SameRect">
          <a:avLst>
            <a:gd name="adj1" fmla="val 10500"/>
            <a:gd name="adj2" fmla="val 0"/>
          </a:avLst>
        </a:prstGeom>
        <a:solidFill>
          <a:srgbClr val="8A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Типовые требования определяются Комиссией</a:t>
          </a:r>
          <a:endParaRPr lang="ru-RU" sz="2500" kern="1200" dirty="0"/>
        </a:p>
      </dsp:txBody>
      <dsp:txXfrm rot="10800000">
        <a:off x="4799671" y="2253878"/>
        <a:ext cx="3103819" cy="30645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914C7-DE18-41AE-97B5-25AAFB32278E}">
      <dsp:nvSpPr>
        <dsp:cNvPr id="0" name=""/>
        <dsp:cNvSpPr/>
      </dsp:nvSpPr>
      <dsp:spPr>
        <a:xfrm rot="16200000">
          <a:off x="882592" y="-882592"/>
          <a:ext cx="2447283" cy="4212468"/>
        </a:xfrm>
        <a:prstGeom prst="round1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Определение должностных лиц таможенных органов, ответственных за организацию взаимодействия с УЭО</a:t>
          </a:r>
          <a:endParaRPr lang="ru-RU" sz="1900" kern="1200" dirty="0">
            <a:solidFill>
              <a:schemeClr val="tx1"/>
            </a:solidFill>
          </a:endParaRPr>
        </a:p>
      </dsp:txBody>
      <dsp:txXfrm rot="5400000">
        <a:off x="-1" y="1"/>
        <a:ext cx="4212468" cy="1835462"/>
      </dsp:txXfrm>
    </dsp:sp>
    <dsp:sp modelId="{CD8D3B0A-A218-4B6C-AE5D-54C34EECEAFE}">
      <dsp:nvSpPr>
        <dsp:cNvPr id="0" name=""/>
        <dsp:cNvSpPr/>
      </dsp:nvSpPr>
      <dsp:spPr>
        <a:xfrm>
          <a:off x="4212468" y="0"/>
          <a:ext cx="4212468" cy="2447283"/>
        </a:xfrm>
        <a:prstGeom prst="round1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Создание консультативных органов в целях установления и поддержания официальных отношений консультативного характера и взаимодействия с УЭО 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212468" y="0"/>
        <a:ext cx="4212468" cy="1835462"/>
      </dsp:txXfrm>
    </dsp:sp>
    <dsp:sp modelId="{EEF53958-D093-4208-A874-8A10E8EB9C63}">
      <dsp:nvSpPr>
        <dsp:cNvPr id="0" name=""/>
        <dsp:cNvSpPr/>
      </dsp:nvSpPr>
      <dsp:spPr>
        <a:xfrm rot="10800000">
          <a:off x="0" y="2447283"/>
          <a:ext cx="4212468" cy="2447283"/>
        </a:xfrm>
        <a:prstGeom prst="round1Rect">
          <a:avLst/>
        </a:prstGeom>
        <a:solidFill>
          <a:schemeClr val="bg1">
            <a:lumMod val="85000"/>
          </a:schemeClr>
        </a:solidFill>
        <a:ln w="381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Определение из руководящего состава УЭО ответственного лица за общее взаимодействие с таможенными органами</a:t>
          </a:r>
          <a:endParaRPr lang="ru-RU" sz="1900" kern="1200" dirty="0">
            <a:solidFill>
              <a:schemeClr val="tx1"/>
            </a:solidFill>
          </a:endParaRPr>
        </a:p>
      </dsp:txBody>
      <dsp:txXfrm rot="10800000">
        <a:off x="0" y="3059104"/>
        <a:ext cx="4212468" cy="1835462"/>
      </dsp:txXfrm>
    </dsp:sp>
    <dsp:sp modelId="{5D820ED0-E48D-40D4-83FB-2F8C61368717}">
      <dsp:nvSpPr>
        <dsp:cNvPr id="0" name=""/>
        <dsp:cNvSpPr/>
      </dsp:nvSpPr>
      <dsp:spPr>
        <a:xfrm rot="5400000">
          <a:off x="5095060" y="1564691"/>
          <a:ext cx="2447283" cy="4212468"/>
        </a:xfrm>
        <a:prstGeom prst="round1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Заключение соглашений между таможенными органами и УЭО</a:t>
          </a:r>
          <a:endParaRPr lang="ru-RU" sz="1900" kern="1200" dirty="0">
            <a:solidFill>
              <a:schemeClr val="tx1"/>
            </a:solidFill>
          </a:endParaRPr>
        </a:p>
      </dsp:txBody>
      <dsp:txXfrm rot="-5400000">
        <a:off x="4212467" y="3059104"/>
        <a:ext cx="4212468" cy="1835462"/>
      </dsp:txXfrm>
    </dsp:sp>
    <dsp:sp modelId="{71E7FB37-A69D-4F13-A249-3989E3C478A8}">
      <dsp:nvSpPr>
        <dsp:cNvPr id="0" name=""/>
        <dsp:cNvSpPr/>
      </dsp:nvSpPr>
      <dsp:spPr>
        <a:xfrm>
          <a:off x="2984238" y="1903497"/>
          <a:ext cx="2527480" cy="1223641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 smtClean="0">
            <a:solidFill>
              <a:schemeClr val="bg1"/>
            </a:solidFill>
          </a:endParaRPr>
        </a:p>
      </dsp:txBody>
      <dsp:txXfrm>
        <a:off x="3043971" y="1963230"/>
        <a:ext cx="2408014" cy="110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80" y="1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44534702-5DEA-4E0C-8003-6724D2D2F6A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2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80" y="9378825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0D046C9E-6A43-461B-B8D1-872536F59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6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9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67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7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7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9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3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46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54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8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2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E6E8-DEA6-4E47-ACC8-4E80CF1A8A3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3.jpg"/><Relationship Id="rId5" Type="http://schemas.openxmlformats.org/officeDocument/2006/relationships/diagramData" Target="../diagrams/data6.xml"/><Relationship Id="rId10" Type="http://schemas.openxmlformats.org/officeDocument/2006/relationships/image" Target="../media/image22.jpg"/><Relationship Id="rId4" Type="http://schemas.microsoft.com/office/2007/relationships/hdphoto" Target="../media/hdphoto1.wdp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1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10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7.xml"/><Relationship Id="rId11" Type="http://schemas.microsoft.com/office/2007/relationships/hdphoto" Target="../media/hdphoto2.wdp"/><Relationship Id="rId5" Type="http://schemas.openxmlformats.org/officeDocument/2006/relationships/diagramData" Target="../diagrams/data7.xml"/><Relationship Id="rId10" Type="http://schemas.openxmlformats.org/officeDocument/2006/relationships/image" Target="../media/image47.png"/><Relationship Id="rId4" Type="http://schemas.openxmlformats.org/officeDocument/2006/relationships/image" Target="../media/image2.jpeg"/><Relationship Id="rId9" Type="http://schemas.microsoft.com/office/2007/relationships/diagramDrawing" Target="../diagrams/drawing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jp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microsoft.com/office/2007/relationships/hdphoto" Target="../media/hdphoto1.wdp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052" y="184482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Уполномоченный экономический </a:t>
            </a:r>
            <a:r>
              <a:rPr lang="ru-RU" sz="3600" b="1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оператор в ЕАЭС: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типы свидетельств, условия и упрощения 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0573" y="5380672"/>
            <a:ext cx="6904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Козаев Вадим Русланович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начальник отдела анализа рисков и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постконтроля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Департамент таможенного законодательства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 правоприменительной практики</a:t>
            </a:r>
          </a:p>
          <a:p>
            <a:pPr algn="r"/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294" y="6237312"/>
            <a:ext cx="2961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г. Санкт-Петербург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2018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56" y="121328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20" y="121983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88" y="12198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6" y="11663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shashaev\Pictures\Flag_of_Kyrgyzstan_svg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88" y="137769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30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4704" y="1052736"/>
            <a:ext cx="4176464" cy="1715418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Отсутствие </a:t>
            </a:r>
            <a:r>
              <a:rPr lang="ru-RU" b="1" dirty="0"/>
              <a:t>неисполненной обязанности по уплате таможенных </a:t>
            </a:r>
            <a:r>
              <a:rPr lang="ru-RU" b="1" dirty="0" smtClean="0"/>
              <a:t>пошлин, </a:t>
            </a:r>
            <a:r>
              <a:rPr lang="ru-RU" b="1" dirty="0"/>
              <a:t>специальных, антидемпинговых, компенсационных пошлин, пеней, процентов</a:t>
            </a:r>
          </a:p>
          <a:p>
            <a:pPr algn="ctr"/>
            <a:endParaRPr lang="ru-RU" dirty="0"/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00254" y="278399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ТАМОЖЕННЫЕ ПЛАТЕЖИ И НАЛОГИ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34236" y="6466797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6293" y="5386703"/>
            <a:ext cx="3956521" cy="1080094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 территории государства-члена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675" y="5386703"/>
            <a:ext cx="3956521" cy="1080094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 территории всего Союза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8359" y="1052736"/>
            <a:ext cx="4072390" cy="1715418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тсутствие задолженности </a:t>
            </a:r>
            <a:r>
              <a:rPr lang="ru-RU" b="1" dirty="0"/>
              <a:t>(недоимки) в соответствии с </a:t>
            </a:r>
            <a:r>
              <a:rPr lang="ru-RU" b="1" dirty="0" smtClean="0"/>
              <a:t>законодательством государств-членов о </a:t>
            </a:r>
            <a:r>
              <a:rPr lang="ru-RU" b="1" dirty="0"/>
              <a:t>налогах и </a:t>
            </a:r>
            <a:r>
              <a:rPr lang="ru-RU" b="1" dirty="0" smtClean="0"/>
              <a:t>сборах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6373" y="2940102"/>
            <a:ext cx="2536360" cy="2224360"/>
          </a:xfrm>
          <a:prstGeom prst="ellipse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68629" y="2940102"/>
            <a:ext cx="2548613" cy="2224360"/>
            <a:chOff x="1087282" y="3065663"/>
            <a:chExt cx="2548613" cy="2151494"/>
          </a:xfrm>
        </p:grpSpPr>
        <p:pic>
          <p:nvPicPr>
            <p:cNvPr id="1026" name="Picture 2" descr="ÐÐ°ÑÑÐ¸Ð½ÐºÐ¸ Ð¿Ð¾ Ð·Ð°Ð¿ÑÐ¾ÑÑ Ð·Ð½Ð°Ðº ÐµÐ°ÑÑ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731" y="3410898"/>
              <a:ext cx="2268083" cy="146102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1087282" y="3065663"/>
              <a:ext cx="2548613" cy="21514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839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43808" y="116632"/>
            <a:ext cx="443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И УГОЛОВНАЯ ОТВЕТСТВЕННОСТЬ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98760565"/>
              </p:ext>
            </p:extLst>
          </p:nvPr>
        </p:nvGraphicFramePr>
        <p:xfrm>
          <a:off x="107504" y="895351"/>
          <a:ext cx="8943762" cy="568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07504" y="3789040"/>
            <a:ext cx="89437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93968995"/>
              </p:ext>
            </p:extLst>
          </p:nvPr>
        </p:nvGraphicFramePr>
        <p:xfrm>
          <a:off x="107504" y="3933056"/>
          <a:ext cx="8943762" cy="243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Овал 7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r>
              <a:rPr lang="ru-RU" sz="1200" dirty="0" smtClean="0"/>
              <a:t>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2896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Овал 23"/>
          <p:cNvSpPr/>
          <p:nvPr/>
        </p:nvSpPr>
        <p:spPr>
          <a:xfrm>
            <a:off x="8540280" y="6399001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1</a:t>
            </a:r>
            <a:r>
              <a:rPr lang="ru-RU" sz="1200" dirty="0" smtClean="0">
                <a:solidFill>
                  <a:prstClr val="black"/>
                </a:solidFill>
              </a:rPr>
              <a:t>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9312" y="264287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УЧЁТА ТОВАРОВ</a:t>
            </a:r>
          </a:p>
        </p:txBody>
      </p:sp>
      <p:graphicFrame>
        <p:nvGraphicFramePr>
          <p:cNvPr id="1025" name="Схема 1024"/>
          <p:cNvGraphicFramePr/>
          <p:nvPr>
            <p:extLst>
              <p:ext uri="{D42A27DB-BD31-4B8C-83A1-F6EECF244321}">
                <p14:modId xmlns:p14="http://schemas.microsoft.com/office/powerpoint/2010/main" val="2596112798"/>
              </p:ext>
            </p:extLst>
          </p:nvPr>
        </p:nvGraphicFramePr>
        <p:xfrm>
          <a:off x="539552" y="1196752"/>
          <a:ext cx="8000727" cy="538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Рисунок 10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2680" r="73834" b="57598"/>
          <a:stretch/>
        </p:blipFill>
        <p:spPr>
          <a:xfrm>
            <a:off x="4127718" y="4005064"/>
            <a:ext cx="818410" cy="2180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3175"/>
            <a:ext cx="777686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77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Овал 23"/>
          <p:cNvSpPr/>
          <p:nvPr/>
        </p:nvSpPr>
        <p:spPr>
          <a:xfrm>
            <a:off x="8475607" y="6345364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1</a:t>
            </a:r>
            <a:r>
              <a:rPr lang="ru-RU" sz="1200" dirty="0" smtClean="0">
                <a:solidFill>
                  <a:prstClr val="black"/>
                </a:solidFill>
              </a:rPr>
              <a:t>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2730" y="278399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 ОБЕСПЕЧЕНИЕ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89444" y="1055230"/>
            <a:ext cx="2986163" cy="248990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5650377" y="1159247"/>
            <a:ext cx="2664296" cy="2232248"/>
            <a:chOff x="576823" y="157819"/>
            <a:chExt cx="2820982" cy="2417963"/>
          </a:xfrm>
          <a:gradFill flip="none" rotWithShape="1">
            <a:gsLst>
              <a:gs pos="0">
                <a:srgbClr val="8A6600">
                  <a:shade val="30000"/>
                  <a:satMod val="115000"/>
                </a:srgbClr>
              </a:gs>
              <a:gs pos="50000">
                <a:srgbClr val="8A6600">
                  <a:shade val="67500"/>
                  <a:satMod val="115000"/>
                </a:srgbClr>
              </a:gs>
              <a:gs pos="100000">
                <a:srgbClr val="8A66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6823" y="157819"/>
              <a:ext cx="2820982" cy="241796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47643" y="228639"/>
              <a:ext cx="2679342" cy="22763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Обеспечение исполнения обязанностей УЭО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ru-RU" sz="1900" dirty="0" smtClean="0"/>
                <a:t>(денежный залог, банковская гарантия и т.д.)</a:t>
              </a:r>
              <a:r>
                <a:rPr lang="ru-RU" sz="1900" kern="1200" dirty="0" smtClean="0"/>
                <a:t> </a:t>
              </a:r>
              <a:endParaRPr lang="ru-RU" sz="1900" kern="1200" dirty="0"/>
            </a:p>
          </p:txBody>
        </p:sp>
      </p:grpSp>
      <p:sp>
        <p:nvSpPr>
          <p:cNvPr id="20" name="Овал 19"/>
          <p:cNvSpPr/>
          <p:nvPr/>
        </p:nvSpPr>
        <p:spPr>
          <a:xfrm>
            <a:off x="433394" y="1700459"/>
            <a:ext cx="4103529" cy="1149823"/>
          </a:xfrm>
          <a:prstGeom prst="ellipse">
            <a:avLst/>
          </a:prstGeom>
          <a:ln w="57150">
            <a:solidFill>
              <a:srgbClr val="8A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д</a:t>
            </a:r>
            <a:r>
              <a:rPr lang="ru-RU" sz="2000" dirty="0" smtClean="0">
                <a:solidFill>
                  <a:prstClr val="black"/>
                </a:solidFill>
              </a:rPr>
              <a:t>ля свидетельства </a:t>
            </a:r>
            <a:r>
              <a:rPr lang="en-US" sz="2000" dirty="0" smtClean="0">
                <a:solidFill>
                  <a:prstClr val="black"/>
                </a:solidFill>
              </a:rPr>
              <a:t>I</a:t>
            </a:r>
            <a:r>
              <a:rPr lang="ru-RU" sz="2000" dirty="0" smtClean="0">
                <a:solidFill>
                  <a:prstClr val="black"/>
                </a:solidFill>
              </a:rPr>
              <a:t> типа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592486" y="2275369"/>
            <a:ext cx="896958" cy="1"/>
          </a:xfrm>
          <a:prstGeom prst="straightConnector1">
            <a:avLst/>
          </a:prstGeom>
          <a:ln w="762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467971" y="4578317"/>
            <a:ext cx="4103529" cy="1151465"/>
          </a:xfrm>
          <a:prstGeom prst="ellipse">
            <a:avLst/>
          </a:prstGeom>
          <a:ln w="57150">
            <a:solidFill>
              <a:srgbClr val="8A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д</a:t>
            </a:r>
            <a:r>
              <a:rPr lang="ru-RU" sz="2000" dirty="0" smtClean="0">
                <a:solidFill>
                  <a:prstClr val="black"/>
                </a:solidFill>
              </a:rPr>
              <a:t>ля свидетельства 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II </a:t>
            </a:r>
            <a:r>
              <a:rPr lang="ru-RU" sz="2000" dirty="0" smtClean="0">
                <a:solidFill>
                  <a:prstClr val="black"/>
                </a:solidFill>
              </a:rPr>
              <a:t>и  </a:t>
            </a:r>
            <a:r>
              <a:rPr lang="en-US" sz="2000" dirty="0" smtClean="0">
                <a:solidFill>
                  <a:prstClr val="black"/>
                </a:solidFill>
              </a:rPr>
              <a:t>III</a:t>
            </a:r>
            <a:r>
              <a:rPr lang="ru-RU" sz="2000" dirty="0" smtClean="0">
                <a:solidFill>
                  <a:prstClr val="black"/>
                </a:solidFill>
              </a:rPr>
              <a:t> типа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89444" y="3909099"/>
            <a:ext cx="2986163" cy="248990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Группа 26"/>
          <p:cNvGrpSpPr/>
          <p:nvPr/>
        </p:nvGrpSpPr>
        <p:grpSpPr>
          <a:xfrm>
            <a:off x="5673292" y="4037926"/>
            <a:ext cx="2664296" cy="2232248"/>
            <a:chOff x="576823" y="157819"/>
            <a:chExt cx="2820982" cy="2417963"/>
          </a:xfrm>
          <a:gradFill flip="none" rotWithShape="1">
            <a:gsLst>
              <a:gs pos="0">
                <a:srgbClr val="9E7500">
                  <a:shade val="30000"/>
                  <a:satMod val="115000"/>
                </a:srgbClr>
              </a:gs>
              <a:gs pos="50000">
                <a:srgbClr val="9E7500">
                  <a:shade val="67500"/>
                  <a:satMod val="115000"/>
                </a:srgbClr>
              </a:gs>
              <a:gs pos="100000">
                <a:srgbClr val="9E75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76823" y="157819"/>
              <a:ext cx="2820982" cy="241796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8A66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647643" y="228639"/>
              <a:ext cx="2679342" cy="2276323"/>
            </a:xfrm>
            <a:prstGeom prst="rect">
              <a:avLst/>
            </a:prstGeom>
            <a:grpFill/>
            <a:ln>
              <a:solidFill>
                <a:srgbClr val="8A66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Финансовая устойчивость УЭО</a:t>
              </a:r>
              <a:endParaRPr lang="ru-RU" sz="2000" b="1" kern="1200" dirty="0"/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flipV="1">
            <a:off x="4611922" y="5184801"/>
            <a:ext cx="896958" cy="1"/>
          </a:xfrm>
          <a:prstGeom prst="straightConnector1">
            <a:avLst/>
          </a:prstGeom>
          <a:ln w="762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6" y="-58577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" name="Прямоугольник 1047"/>
          <p:cNvSpPr/>
          <p:nvPr/>
        </p:nvSpPr>
        <p:spPr>
          <a:xfrm>
            <a:off x="179512" y="753743"/>
            <a:ext cx="8929411" cy="54249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96402" y="2571609"/>
            <a:ext cx="4946313" cy="732258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Требования </a:t>
            </a:r>
            <a:r>
              <a:rPr lang="ru-RU" sz="2400" smtClean="0">
                <a:solidFill>
                  <a:schemeClr val="bg1"/>
                </a:solidFill>
              </a:rPr>
              <a:t>к: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012" y="3863426"/>
            <a:ext cx="3037420" cy="9314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сооружениям, помещениям и (или) открытым площадкам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24152" y="3874070"/>
            <a:ext cx="2583310" cy="9315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транспортным средствам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627784" y="3333592"/>
            <a:ext cx="980664" cy="529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37289" y="3321662"/>
            <a:ext cx="0" cy="553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204723" y="3329989"/>
            <a:ext cx="815549" cy="53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212654" y="3874070"/>
            <a:ext cx="2808731" cy="9314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работникам </a:t>
            </a:r>
            <a:r>
              <a:rPr lang="ru-RU" dirty="0" smtClean="0">
                <a:solidFill>
                  <a:schemeClr val="bg1"/>
                </a:solidFill>
              </a:rPr>
              <a:t>юридического лица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еэк\работники юр лиц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23" y="5011731"/>
            <a:ext cx="2783595" cy="119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еэк\площад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012169"/>
            <a:ext cx="3033142" cy="11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еэк\трансп средст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34" y="5012169"/>
            <a:ext cx="2583310" cy="11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79712" y="219821"/>
            <a:ext cx="5579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И НАДЕЖНОСТЬ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480438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14</a:t>
            </a:r>
            <a:endParaRPr lang="ru-RU" sz="900" dirty="0"/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1732087" y="1196752"/>
            <a:ext cx="6010404" cy="1368152"/>
          </a:xfrm>
          <a:prstGeom prst="downArrowCallou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300" b="1" dirty="0">
                <a:solidFill>
                  <a:schemeClr val="bg1"/>
                </a:solidFill>
              </a:rPr>
              <a:t>Решение Коллегии ЕЭК от 03.10.2017 № 131</a:t>
            </a:r>
          </a:p>
        </p:txBody>
      </p:sp>
    </p:spTree>
    <p:extLst>
      <p:ext uri="{BB962C8B-B14F-4D97-AF65-F5344CB8AC3E}">
        <p14:creationId xmlns:p14="http://schemas.microsoft.com/office/powerpoint/2010/main" val="36539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" y="875509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260648"/>
            <a:ext cx="440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УПРОЩЕНИЯ 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77657" y="6386855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15</a:t>
            </a:r>
            <a:endParaRPr lang="ru-RU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318" y="895351"/>
            <a:ext cx="6480720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первоочередной порядок совершения таможенных операций</a:t>
            </a:r>
          </a:p>
          <a:p>
            <a:r>
              <a:rPr lang="ru-RU" sz="1600" dirty="0"/>
              <a:t>непредоставление обеспечения при </a:t>
            </a:r>
            <a:r>
              <a:rPr lang="ru-RU" sz="1600" dirty="0" smtClean="0"/>
              <a:t>таможенном транзите</a:t>
            </a:r>
          </a:p>
          <a:p>
            <a:r>
              <a:rPr lang="ru-RU" sz="1600" dirty="0" smtClean="0"/>
              <a:t>неустановление маршрута перевозки товаров</a:t>
            </a:r>
          </a:p>
          <a:p>
            <a:r>
              <a:rPr lang="ru-RU" sz="1600" dirty="0" smtClean="0"/>
              <a:t>признание пломб УЭО</a:t>
            </a:r>
          </a:p>
          <a:p>
            <a:r>
              <a:rPr lang="ru-RU" sz="1600" dirty="0" smtClean="0"/>
              <a:t>возможность осуществления разгрузки, перегрузки и иных грузовых операций без разрешения таможенного органа</a:t>
            </a:r>
          </a:p>
          <a:p>
            <a:r>
              <a:rPr lang="ru-RU" sz="1600" dirty="0"/>
              <a:t>приоритетное участие в пилотных проектах и </a:t>
            </a:r>
            <a:r>
              <a:rPr lang="ru-RU" sz="1600" dirty="0" smtClean="0"/>
              <a:t>экспериментах</a:t>
            </a:r>
          </a:p>
          <a:p>
            <a:r>
              <a:rPr lang="ru-RU" sz="1600" dirty="0"/>
              <a:t>непредоставление обеспечения при дополнительной проверке и таможенной экспертизе </a:t>
            </a:r>
            <a:endParaRPr lang="ru-RU" sz="1600" dirty="0" smtClean="0"/>
          </a:p>
          <a:p>
            <a:r>
              <a:rPr lang="ru-RU" sz="1600" dirty="0" smtClean="0"/>
              <a:t>выпуск </a:t>
            </a:r>
            <a:r>
              <a:rPr lang="ru-RU" sz="1600" dirty="0"/>
              <a:t>товаров до подачи декларации на </a:t>
            </a:r>
            <a:r>
              <a:rPr lang="ru-RU" sz="1600" dirty="0" smtClean="0"/>
              <a:t>товары</a:t>
            </a:r>
          </a:p>
          <a:p>
            <a:r>
              <a:rPr lang="ru-RU" sz="1600" dirty="0"/>
              <a:t>проведение таможенного контроля в первоочередном </a:t>
            </a:r>
            <a:r>
              <a:rPr lang="ru-RU" sz="1600" dirty="0" smtClean="0"/>
              <a:t>порядке</a:t>
            </a:r>
          </a:p>
          <a:p>
            <a:r>
              <a:rPr lang="ru-RU" sz="1600" dirty="0" smtClean="0"/>
              <a:t>удалённый </a:t>
            </a:r>
            <a:r>
              <a:rPr lang="ru-RU" sz="1600" dirty="0"/>
              <a:t>выпуск товаров</a:t>
            </a:r>
          </a:p>
          <a:p>
            <a:r>
              <a:rPr lang="ru-RU" sz="1600" dirty="0"/>
              <a:t>временное хранение товаров </a:t>
            </a:r>
            <a:r>
              <a:rPr lang="ru-RU" sz="1600" dirty="0" smtClean="0"/>
              <a:t>УЭО на </a:t>
            </a:r>
            <a:r>
              <a:rPr lang="ru-RU" sz="1600" dirty="0"/>
              <a:t>складах </a:t>
            </a:r>
            <a:r>
              <a:rPr lang="ru-RU" sz="1600" dirty="0" smtClean="0"/>
              <a:t>УЭО</a:t>
            </a:r>
          </a:p>
          <a:p>
            <a:r>
              <a:rPr lang="ru-RU" sz="1600" dirty="0"/>
              <a:t>временное хранение товаров </a:t>
            </a:r>
            <a:r>
              <a:rPr lang="ru-RU" sz="1600" dirty="0" smtClean="0"/>
              <a:t>лиц, не являющихся УЭО на </a:t>
            </a:r>
            <a:r>
              <a:rPr lang="ru-RU" sz="1600" dirty="0"/>
              <a:t>складах </a:t>
            </a:r>
            <a:r>
              <a:rPr lang="ru-RU" sz="1600" dirty="0" smtClean="0"/>
              <a:t>УЭО</a:t>
            </a:r>
            <a:endParaRPr lang="ru-RU" sz="1600" dirty="0"/>
          </a:p>
          <a:p>
            <a:r>
              <a:rPr lang="ru-RU" sz="1600" dirty="0"/>
              <a:t>проведение таможенного контроля на складах </a:t>
            </a:r>
            <a:r>
              <a:rPr lang="ru-RU" sz="1600" dirty="0" smtClean="0"/>
              <a:t>УЭО</a:t>
            </a:r>
          </a:p>
          <a:p>
            <a:r>
              <a:rPr lang="ru-RU" sz="1600" dirty="0" smtClean="0"/>
              <a:t>применение  </a:t>
            </a:r>
            <a:r>
              <a:rPr lang="ru-RU" sz="1600" dirty="0"/>
              <a:t>УЭО </a:t>
            </a:r>
            <a:r>
              <a:rPr lang="ru-RU" sz="1600" dirty="0" smtClean="0"/>
              <a:t>средств идентификации, используемых таможенными органами </a:t>
            </a:r>
            <a:endParaRPr lang="ru-RU" sz="1600" dirty="0"/>
          </a:p>
          <a:p>
            <a:r>
              <a:rPr lang="ru-RU" sz="1600" dirty="0"/>
              <a:t>доставка товаров на склад УЭО,  их размещение и завершение таможенной процедуры таможенного </a:t>
            </a:r>
            <a:r>
              <a:rPr lang="ru-RU" sz="1600" dirty="0" smtClean="0"/>
              <a:t>транзита</a:t>
            </a:r>
          </a:p>
          <a:p>
            <a:r>
              <a:rPr lang="ru-RU" sz="1600" dirty="0" smtClean="0"/>
              <a:t>непредоставление обеспечения при отсрочке или рассрочке уплаты ввозных таможенных пошлин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 rot="5400000" flipH="1">
            <a:off x="7275864" y="3446800"/>
            <a:ext cx="2550838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Свидетельство </a:t>
            </a:r>
            <a:r>
              <a:rPr lang="en-US" sz="1600" dirty="0">
                <a:solidFill>
                  <a:schemeClr val="tx1"/>
                </a:solidFill>
              </a:rPr>
              <a:t>III </a:t>
            </a:r>
            <a:r>
              <a:rPr lang="ru-RU" sz="1600" dirty="0">
                <a:solidFill>
                  <a:schemeClr val="tx1"/>
                </a:solidFill>
              </a:rPr>
              <a:t>типа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 flipH="1">
            <a:off x="7928038" y="903401"/>
            <a:ext cx="370238" cy="5425352"/>
          </a:xfrm>
          <a:prstGeom prst="leftBrace">
            <a:avLst>
              <a:gd name="adj1" fmla="val 141419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фигурная скобка 37"/>
          <p:cNvSpPr/>
          <p:nvPr/>
        </p:nvSpPr>
        <p:spPr>
          <a:xfrm flipH="1">
            <a:off x="991749" y="903401"/>
            <a:ext cx="441485" cy="2711224"/>
          </a:xfrm>
          <a:prstGeom prst="rightBrace">
            <a:avLst>
              <a:gd name="adj1" fmla="val 873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 flipH="1">
            <a:off x="976368" y="2709077"/>
            <a:ext cx="468720" cy="3647568"/>
          </a:xfrm>
          <a:prstGeom prst="rightBrace">
            <a:avLst>
              <a:gd name="adj1" fmla="val 69206"/>
              <a:gd name="adj2" fmla="val 4968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564866" y="4521718"/>
            <a:ext cx="2237643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Свидетельство </a:t>
            </a:r>
            <a:r>
              <a:rPr lang="en-US" sz="1600" dirty="0" smtClean="0">
                <a:solidFill>
                  <a:schemeClr val="tx1"/>
                </a:solidFill>
              </a:rPr>
              <a:t>II </a:t>
            </a:r>
            <a:r>
              <a:rPr lang="ru-RU" sz="1600" dirty="0">
                <a:solidFill>
                  <a:schemeClr val="tx1"/>
                </a:solidFill>
              </a:rPr>
              <a:t>типа</a:t>
            </a:r>
          </a:p>
        </p:txBody>
      </p:sp>
      <p:sp>
        <p:nvSpPr>
          <p:cNvPr id="14" name="TextBox 13"/>
          <p:cNvSpPr txBox="1"/>
          <p:nvPr/>
        </p:nvSpPr>
        <p:spPr>
          <a:xfrm rot="16200000" flipH="1">
            <a:off x="-551420" y="2089736"/>
            <a:ext cx="2210754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Свидетельство </a:t>
            </a:r>
            <a:r>
              <a:rPr lang="en-US" sz="1600" dirty="0" smtClean="0">
                <a:solidFill>
                  <a:schemeClr val="tx1"/>
                </a:solidFill>
              </a:rPr>
              <a:t>I </a:t>
            </a:r>
            <a:r>
              <a:rPr lang="ru-RU" sz="1600" dirty="0">
                <a:solidFill>
                  <a:schemeClr val="tx1"/>
                </a:solidFill>
              </a:rPr>
              <a:t>типа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5088" y="6356644"/>
            <a:ext cx="6482950" cy="3902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chemeClr val="tx1"/>
                </a:solidFill>
              </a:rPr>
              <a:t>! Иные специальные упрощения, определяемые Комиссией</a:t>
            </a:r>
            <a:endParaRPr lang="ru-RU" sz="17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928216" y="3793280"/>
            <a:ext cx="1482369" cy="1410780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8896781">
            <a:off x="-1227663" y="3548869"/>
            <a:ext cx="7421562" cy="1166884"/>
          </a:xfrm>
          <a:prstGeom prst="rect">
            <a:avLst/>
          </a:prstGeom>
          <a:solidFill>
            <a:schemeClr val="bg2">
              <a:lumMod val="90000"/>
              <a:alpha val="90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104259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СОВЕРШЕНИЕ ТАМОЖЕННЫХ ОПЕРАЦИЙ В ПЕРВООЧЕРЕДНОМ ПОРЯДКЕ 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16</a:t>
            </a:r>
            <a:endParaRPr lang="ru-RU" sz="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4" y="3028815"/>
            <a:ext cx="1219048" cy="1219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69" y="4499845"/>
            <a:ext cx="1219048" cy="1219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47" y="3142748"/>
            <a:ext cx="1219048" cy="12190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9211" y="2181449"/>
            <a:ext cx="1692283" cy="1475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363" y="3232424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7282" y="470323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028" y="3318168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166093" y="3740255"/>
            <a:ext cx="4995" cy="69060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273008" y="4892388"/>
            <a:ext cx="5623050" cy="774221"/>
            <a:chOff x="0" y="2218668"/>
            <a:chExt cx="3927848" cy="118110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2218668"/>
              <a:ext cx="3927848" cy="11811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7657" y="2276325"/>
              <a:ext cx="3812534" cy="1065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Определение должностных лиц для совершения операций</a:t>
              </a:r>
              <a:endParaRPr lang="ru-RU" sz="1800" kern="1200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 rot="18896781">
            <a:off x="178749" y="4034782"/>
            <a:ext cx="8855055" cy="1166884"/>
          </a:xfrm>
          <a:prstGeom prst="rect">
            <a:avLst/>
          </a:prstGeom>
          <a:solidFill>
            <a:schemeClr val="bg2">
              <a:lumMod val="90000"/>
              <a:alpha val="90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-425231" y="1536400"/>
            <a:ext cx="5507103" cy="5445170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170768" y="1831369"/>
            <a:ext cx="6219274" cy="6206143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809563" y="1045663"/>
            <a:ext cx="7819080" cy="985474"/>
            <a:chOff x="2160269" y="253041"/>
            <a:chExt cx="4464490" cy="1170578"/>
          </a:xfrm>
          <a:solidFill>
            <a:schemeClr val="bg1">
              <a:lumMod val="95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60269" y="253041"/>
              <a:ext cx="4464490" cy="1170578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217412" y="310184"/>
              <a:ext cx="4350204" cy="10562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ОРГАНИЗАЦИЯ СОВЕРШЕНИЯ ТАМОЖЕННЫХ ОПЕРАЦИЙ В ПЕРВООЧЕРЕДНОМ ПОРЯДКЕ 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Овал 33"/>
          <p:cNvSpPr/>
          <p:nvPr/>
        </p:nvSpPr>
        <p:spPr>
          <a:xfrm>
            <a:off x="2586219" y="1991297"/>
            <a:ext cx="869793" cy="790308"/>
          </a:xfrm>
          <a:prstGeom prst="ellipse">
            <a:avLst/>
          </a:prstGeom>
          <a:solidFill>
            <a:schemeClr val="bg1">
              <a:alpha val="90000"/>
            </a:schemeClr>
          </a:solidFill>
          <a:ln w="7620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УЭО</a:t>
            </a:r>
            <a:endParaRPr lang="ru-RU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840" flipH="1">
            <a:off x="6391047" y="2448081"/>
            <a:ext cx="714379" cy="6096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0922" flipH="1">
            <a:off x="5167773" y="3165423"/>
            <a:ext cx="1051190" cy="8530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3198" flipH="1">
            <a:off x="4464112" y="4126355"/>
            <a:ext cx="879063" cy="9015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9154" flipH="1">
            <a:off x="183467" y="5085044"/>
            <a:ext cx="1509264" cy="12192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764755" y="5084761"/>
            <a:ext cx="5831581" cy="975566"/>
            <a:chOff x="1800764" y="3757792"/>
            <a:chExt cx="5182442" cy="1374551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800764" y="3757792"/>
              <a:ext cx="5182442" cy="13745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867863" y="3792464"/>
              <a:ext cx="5048242" cy="1240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Отдельные полосы движения для УЭО в автомобильных пунктах пропуска</a:t>
              </a:r>
              <a:endParaRPr lang="ru-RU" sz="1800" kern="1200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9239" flipH="1">
            <a:off x="2399048" y="5958031"/>
            <a:ext cx="995107" cy="750951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419540" y="5352750"/>
            <a:ext cx="6300434" cy="1012463"/>
            <a:chOff x="4768445" y="2215565"/>
            <a:chExt cx="4006155" cy="118110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768445" y="2215565"/>
              <a:ext cx="4006155" cy="11811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4826102" y="2273222"/>
              <a:ext cx="3890841" cy="1065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Совершение таможенных операций, связанных с таможенным декларированием и выпуском товаров в первоочередном порядке</a:t>
              </a:r>
              <a:endParaRPr lang="ru-RU" sz="1800" kern="1200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920621" y="2228181"/>
            <a:ext cx="1482369" cy="1410780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24" y="3904142"/>
            <a:ext cx="1219048" cy="121904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91" y="2359845"/>
            <a:ext cx="1219048" cy="121904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32" y="4017432"/>
            <a:ext cx="1232779" cy="109568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316" y="3984669"/>
            <a:ext cx="1232779" cy="109568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5609" y="3967998"/>
            <a:ext cx="1232779" cy="109568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9983" y="3965822"/>
            <a:ext cx="1232779" cy="109568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5910" y="3965822"/>
            <a:ext cx="1232779" cy="1095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186" y="2239220"/>
            <a:ext cx="1417115" cy="13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4132 -0.59213 " pathEditMode="relative" rAng="0" ptsTypes="AA">
                                      <p:cBhvr>
                                        <p:cTn id="149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-2960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54375 -0.68519 " pathEditMode="relative" rAng="0" ptsTypes="AA">
                                      <p:cBhvr>
                                        <p:cTn id="151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34259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1077 -0.41875 " pathEditMode="relative" rAng="0" ptsTypes="AA">
                                      <p:cBhvr>
                                        <p:cTn id="153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2094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2812 -0.275 " pathEditMode="relative" rAng="0" ptsTypes="AA">
                                      <p:cBhvr>
                                        <p:cTn id="155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375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2552 -0.17222 " pathEditMode="relative" rAng="0" ptsTypes="AA">
                                      <p:cBhvr>
                                        <p:cTn id="157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54393 0.01204 " pathEditMode="relative" rAng="0" ptsTypes="AA">
                                      <p:cBhvr>
                                        <p:cTn id="246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1" grpId="0" animBg="1"/>
      <p:bldP spid="21" grpId="1" animBg="1"/>
      <p:bldP spid="8" grpId="0"/>
      <p:bldP spid="8" grpId="1"/>
      <p:bldP spid="8" grpId="2"/>
      <p:bldP spid="16" grpId="0"/>
      <p:bldP spid="16" grpId="1"/>
      <p:bldP spid="16" grpId="2"/>
      <p:bldP spid="17" grpId="0"/>
      <p:bldP spid="17" grpId="1"/>
      <p:bldP spid="17" grpId="2"/>
      <p:bldP spid="29" grpId="0" animBg="1"/>
      <p:bldP spid="29" grpId="1" animBg="1"/>
      <p:bldP spid="29" grpId="2" animBg="1"/>
      <p:bldP spid="34" grpId="0" animBg="1"/>
      <p:bldP spid="34" grpId="1" animBg="1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" y="895351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76783" y="148651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товаров до подачи ДТ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r="5889"/>
          <a:stretch/>
        </p:blipFill>
        <p:spPr bwMode="auto">
          <a:xfrm>
            <a:off x="707331" y="1085574"/>
            <a:ext cx="2043637" cy="23867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Скругленный прямоугольник 16"/>
          <p:cNvSpPr/>
          <p:nvPr/>
        </p:nvSpPr>
        <p:spPr>
          <a:xfrm>
            <a:off x="707331" y="3517763"/>
            <a:ext cx="2043637" cy="6253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ЗВТ</a:t>
            </a:r>
            <a:endParaRPr lang="ru-RU" b="1" dirty="0"/>
          </a:p>
        </p:txBody>
      </p:sp>
      <p:sp>
        <p:nvSpPr>
          <p:cNvPr id="26" name="Крест 25"/>
          <p:cNvSpPr/>
          <p:nvPr/>
        </p:nvSpPr>
        <p:spPr>
          <a:xfrm>
            <a:off x="570919" y="4590620"/>
            <a:ext cx="648072" cy="632317"/>
          </a:xfrm>
          <a:prstGeom prst="plus">
            <a:avLst>
              <a:gd name="adj" fmla="val 3281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23" name="Прямоугольник 22"/>
          <p:cNvSpPr/>
          <p:nvPr/>
        </p:nvSpPr>
        <p:spPr>
          <a:xfrm>
            <a:off x="1420176" y="4590620"/>
            <a:ext cx="741028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Уплата таможенных платежей только в момент подачи ДТ (отсрочка до 45 дней)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Крест 28"/>
          <p:cNvSpPr/>
          <p:nvPr/>
        </p:nvSpPr>
        <p:spPr>
          <a:xfrm>
            <a:off x="570919" y="5589240"/>
            <a:ext cx="648072" cy="632317"/>
          </a:xfrm>
          <a:prstGeom prst="plus">
            <a:avLst>
              <a:gd name="adj" fmla="val 3281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30" name="Прямоугольник 29"/>
          <p:cNvSpPr/>
          <p:nvPr/>
        </p:nvSpPr>
        <p:spPr>
          <a:xfrm>
            <a:off x="1424354" y="5628669"/>
            <a:ext cx="741028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Пользование и распоряжение товарами до подачи ДТ и уплаты таможенных платежей 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76783" y="1427594"/>
            <a:ext cx="3034199" cy="1335855"/>
            <a:chOff x="3250914" y="1510263"/>
            <a:chExt cx="3034199" cy="1180641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3250914" y="1510263"/>
              <a:ext cx="3034199" cy="1180641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95111" y="1762030"/>
              <a:ext cx="27058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 позднее 15-го числа следующего месяца</a:t>
              </a:r>
              <a:endPara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01598" y="2492896"/>
            <a:ext cx="270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документов</a:t>
            </a: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обеспечения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17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46" y="1085574"/>
            <a:ext cx="1963586" cy="2411707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6456820" y="3539618"/>
            <a:ext cx="2043637" cy="6253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ДТ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84013" y="1361575"/>
            <a:ext cx="270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32596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9746" y="1113170"/>
            <a:ext cx="5630171" cy="2116765"/>
          </a:xfrm>
          <a:prstGeom prst="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bg1">
                <a:lumMod val="65000"/>
                <a:alpha val="90000"/>
              </a:schemeClr>
            </a:solidFill>
            <a:prstDash val="sysDot"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233363">
              <a:tabLst>
                <a:tab pos="1614488" algn="l"/>
              </a:tabLst>
            </a:pPr>
            <a:endParaRPr lang="ru-RU" dirty="0">
              <a:ln>
                <a:solidFill>
                  <a:sysClr val="windowText" lastClr="000000"/>
                </a:solidFill>
                <a:prstDash val="sysDash"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217820"/>
            <a:ext cx="5256584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ЗАВЕРШЕНИЯ ТРАНЗИТА НА СКЛАДАХ УЭО</a:t>
            </a:r>
            <a:endParaRPr lang="ru-RU" sz="15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2302307" y="1184744"/>
            <a:ext cx="81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</a:rPr>
              <a:t>Зона таможенного контроля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79533" y="1245676"/>
            <a:ext cx="122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Площадка УЭО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029481" y="1158554"/>
            <a:ext cx="1" cy="211676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15758" y="4372142"/>
            <a:ext cx="271412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Уведомление о </a:t>
            </a:r>
            <a:r>
              <a:rPr lang="ru-RU" sz="1400" dirty="0">
                <a:solidFill>
                  <a:prstClr val="black"/>
                </a:solidFill>
              </a:rPr>
              <a:t>возможности снятия СИ или о запрете и намерении провести ТД или ТО</a:t>
            </a:r>
          </a:p>
        </p:txBody>
      </p:sp>
      <p:sp>
        <p:nvSpPr>
          <p:cNvPr id="57" name="TextBox 56"/>
          <p:cNvSpPr txBox="1"/>
          <p:nvPr/>
        </p:nvSpPr>
        <p:spPr>
          <a:xfrm rot="21597980">
            <a:off x="2427839" y="2992302"/>
            <a:ext cx="18740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 Сведения о номере ТД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18</a:t>
            </a:r>
            <a:endParaRPr lang="ru-RU" sz="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63005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1117" y="1588016"/>
            <a:ext cx="1158838" cy="1219370"/>
          </a:xfrm>
          <a:prstGeom prst="rect">
            <a:avLst/>
          </a:prstGeom>
        </p:spPr>
      </p:pic>
      <p:sp>
        <p:nvSpPr>
          <p:cNvPr id="1039" name="TextBox 1038"/>
          <p:cNvSpPr txBox="1"/>
          <p:nvPr/>
        </p:nvSpPr>
        <p:spPr>
          <a:xfrm>
            <a:off x="2986465" y="2498605"/>
            <a:ext cx="330193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 Сведения от перевозчика о номере ТД + транспортные (перевозочные) док-ты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741557" y="2313042"/>
            <a:ext cx="4696386" cy="0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06" y="1491897"/>
            <a:ext cx="865097" cy="86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49" y="1696592"/>
            <a:ext cx="1359017" cy="123290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540256" y="2718763"/>
            <a:ext cx="12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Администрация УЭО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64258" y="6253013"/>
            <a:ext cx="122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Таможня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2667" y="2825787"/>
            <a:ext cx="162045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Осмотр т/с и СИ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33" y="1816960"/>
            <a:ext cx="856419" cy="856419"/>
          </a:xfrm>
          <a:prstGeom prst="rect">
            <a:avLst/>
          </a:prstGeom>
        </p:spPr>
      </p:pic>
      <p:cxnSp>
        <p:nvCxnSpPr>
          <p:cNvPr id="54" name="Прямая со стрелкой 53"/>
          <p:cNvCxnSpPr/>
          <p:nvPr/>
        </p:nvCxnSpPr>
        <p:spPr>
          <a:xfrm>
            <a:off x="4427984" y="2825787"/>
            <a:ext cx="0" cy="1437218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85" y="2049567"/>
            <a:ext cx="526950" cy="52695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95304" y="3793088"/>
            <a:ext cx="939413" cy="5923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>
            <a:endCxn id="51" idx="1"/>
          </p:cNvCxnSpPr>
          <p:nvPr/>
        </p:nvCxnSpPr>
        <p:spPr>
          <a:xfrm flipV="1">
            <a:off x="5482364" y="2918818"/>
            <a:ext cx="1057892" cy="1676332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13" y="4247605"/>
            <a:ext cx="694173" cy="69417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681379" y="3157064"/>
            <a:ext cx="210017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УЭО принимает товар от перевозчика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7" y="1946414"/>
            <a:ext cx="817120" cy="817120"/>
          </a:xfrm>
          <a:prstGeom prst="rect">
            <a:avLst/>
          </a:prstGeom>
        </p:spPr>
      </p:pic>
      <p:sp>
        <p:nvSpPr>
          <p:cNvPr id="1041" name="TextBox 1040"/>
          <p:cNvSpPr txBox="1"/>
          <p:nvPr/>
        </p:nvSpPr>
        <p:spPr>
          <a:xfrm>
            <a:off x="3241979" y="3143163"/>
            <a:ext cx="26908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Уведомление от УЭО о принятии товара от перевозчика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5555644" y="2736585"/>
            <a:ext cx="1043597" cy="1684812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25" y="2751220"/>
            <a:ext cx="696939" cy="696939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5568494" y="2949096"/>
            <a:ext cx="1213063" cy="1909472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0100" y="3850523"/>
            <a:ext cx="2369069" cy="5388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Уведомление о завершении таможенной процедуры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38" y="4368018"/>
            <a:ext cx="696939" cy="69693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55" y="1868610"/>
            <a:ext cx="696939" cy="69693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82" y="1696592"/>
            <a:ext cx="1396962" cy="12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7118 0.00069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8646 0.00672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5278 0.05833 C 0.06458 0.0706 0.0724 0.09097 0.07483 0.11319 C 0.07795 0.13865 0.075 0.15995 0.06684 0.17685 L 0.03073 0.25486 " pathEditMode="relative" rAng="4860000" ptsTypes="AAAAA">
                                      <p:cBhvr>
                                        <p:cTn id="7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48148E-6 L 0.39201 -0.0081 " pathEditMode="relative" rAng="0" ptsTypes="AA">
                                      <p:cBhvr>
                                        <p:cTn id="9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41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2482 -0.25301 " pathEditMode="relative" rAng="0" ptsTypes="AA">
                                      <p:cBhvr>
                                        <p:cTn id="113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8 -0.13009 L -0.19288 0.23588 " pathEditMode="relative" rAng="0" ptsTypes="AA">
                                      <p:cBhvr>
                                        <p:cTn id="163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6441 -0.3659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8500"/>
                            </p:stCondLst>
                            <p:childTnLst>
                              <p:par>
                                <p:cTn id="21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53473 -0.00486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1039" grpId="0" animBg="1"/>
      <p:bldP spid="1039" grpId="1" animBg="1"/>
      <p:bldP spid="45" grpId="0" animBg="1"/>
      <p:bldP spid="45" grpId="1" animBg="1"/>
      <p:bldP spid="28" grpId="0" animBg="1"/>
      <p:bldP spid="83" grpId="0" animBg="1"/>
      <p:bldP spid="83" grpId="1" animBg="1"/>
      <p:bldP spid="1041" grpId="0" animBg="1"/>
      <p:bldP spid="1041" grpId="1" animBg="1"/>
      <p:bldP spid="39" grpId="0" animBg="1"/>
      <p:bldP spid="3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8631" y="264287"/>
            <a:ext cx="5256584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УДАЛЁННЫЙ ВЫПУСК</a:t>
            </a:r>
            <a:endParaRPr lang="ru-RU" sz="15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938" y="4365104"/>
            <a:ext cx="8060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Порядок совершения таможенных операций при применении данного специального упрощения может устанавливаться законодательством государств-членов о таможенном регулировании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84461" y="5731888"/>
            <a:ext cx="7430796" cy="834333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Применение данного </a:t>
            </a:r>
            <a:r>
              <a:rPr lang="ru-RU" b="1" dirty="0">
                <a:solidFill>
                  <a:schemeClr val="bg1"/>
                </a:solidFill>
              </a:rPr>
              <a:t>упрощения  ограничивается пределами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одного </a:t>
            </a:r>
            <a:r>
              <a:rPr lang="ru-RU" b="1" dirty="0">
                <a:solidFill>
                  <a:schemeClr val="bg1"/>
                </a:solidFill>
              </a:rPr>
              <a:t>государства-члена </a:t>
            </a:r>
            <a:r>
              <a:rPr lang="ru-RU" b="1" dirty="0" smtClean="0">
                <a:solidFill>
                  <a:schemeClr val="bg1"/>
                </a:solidFill>
              </a:rPr>
              <a:t>Союза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687389"/>
            <a:ext cx="467419" cy="923330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19</a:t>
            </a:r>
            <a:endParaRPr lang="ru-RU" sz="9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505767" y="1029940"/>
            <a:ext cx="8157187" cy="3144517"/>
            <a:chOff x="505767" y="1029940"/>
            <a:chExt cx="8157187" cy="3144517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05767" y="1029940"/>
              <a:ext cx="8157187" cy="3144517"/>
              <a:chOff x="492906" y="895351"/>
              <a:chExt cx="8157187" cy="3144517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492906" y="895351"/>
                <a:ext cx="8157187" cy="3144517"/>
              </a:xfrm>
              <a:prstGeom prst="round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3384033" y="961972"/>
                <a:ext cx="2374934" cy="1542791"/>
                <a:chOff x="5220072" y="1610923"/>
                <a:chExt cx="1730594" cy="1152128"/>
              </a:xfrm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5220072" y="1610923"/>
                  <a:ext cx="1730594" cy="1152128"/>
                </a:xfrm>
                <a:prstGeom prst="ellipse">
                  <a:avLst/>
                </a:prstGeom>
                <a:solidFill>
                  <a:srgbClr val="002060">
                    <a:alpha val="90000"/>
                  </a:srgbClr>
                </a:solidFill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bg1"/>
                      </a:solidFill>
                    </a:rPr>
                    <a:t>      </a:t>
                  </a:r>
                  <a:r>
                    <a:rPr lang="ru-RU" sz="2000" b="1" dirty="0" smtClean="0">
                      <a:solidFill>
                        <a:schemeClr val="bg1"/>
                      </a:solidFill>
                    </a:rPr>
                    <a:t>УЭО</a:t>
                  </a:r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7" name="Рисунок 16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321710" y="1832169"/>
                  <a:ext cx="640961" cy="590944"/>
                </a:xfrm>
                <a:prstGeom prst="rect">
                  <a:avLst/>
                </a:prstGeom>
              </p:spPr>
            </p:pic>
          </p:grpSp>
          <p:grpSp>
            <p:nvGrpSpPr>
              <p:cNvPr id="16" name="Группа 15"/>
              <p:cNvGrpSpPr/>
              <p:nvPr/>
            </p:nvGrpSpPr>
            <p:grpSpPr>
              <a:xfrm>
                <a:off x="668266" y="2288740"/>
                <a:ext cx="2679598" cy="1584021"/>
                <a:chOff x="668266" y="2348880"/>
                <a:chExt cx="2679598" cy="1584021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668266" y="2348880"/>
                  <a:ext cx="2679598" cy="1584021"/>
                </a:xfrm>
                <a:prstGeom prst="ellipse">
                  <a:avLst/>
                </a:prstGeom>
                <a:solidFill>
                  <a:srgbClr val="002060">
                    <a:alpha val="90000"/>
                  </a:srgbClr>
                </a:solidFill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7" name="Рисунок 2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465357">
                  <a:off x="982916" y="2666611"/>
                  <a:ext cx="789040" cy="969112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724293" y="2828001"/>
                  <a:ext cx="144016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</a:rPr>
                    <a:t>Внутренний ТО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5756244" y="2288740"/>
                <a:ext cx="2679598" cy="1584021"/>
                <a:chOff x="701712" y="2288741"/>
                <a:chExt cx="2679598" cy="1584021"/>
              </a:xfrm>
            </p:grpSpPr>
            <p:sp>
              <p:nvSpPr>
                <p:cNvPr id="34" name="Овал 33"/>
                <p:cNvSpPr/>
                <p:nvPr/>
              </p:nvSpPr>
              <p:spPr>
                <a:xfrm>
                  <a:off x="701712" y="2288741"/>
                  <a:ext cx="2679598" cy="1584021"/>
                </a:xfrm>
                <a:prstGeom prst="ellipse">
                  <a:avLst/>
                </a:prstGeom>
                <a:solidFill>
                  <a:srgbClr val="002060">
                    <a:alpha val="90000"/>
                  </a:srgbClr>
                </a:solidFill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85620" y="2817724"/>
                  <a:ext cx="144016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</a:rPr>
                    <a:t>Внешний </a:t>
                  </a:r>
                </a:p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</a:rPr>
                    <a:t>ТО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8" name="Группа 17"/>
            <p:cNvGrpSpPr/>
            <p:nvPr/>
          </p:nvGrpSpPr>
          <p:grpSpPr>
            <a:xfrm>
              <a:off x="7338677" y="2672191"/>
              <a:ext cx="817120" cy="937394"/>
              <a:chOff x="7452320" y="2655352"/>
              <a:chExt cx="817120" cy="93739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2320" y="2655352"/>
                <a:ext cx="817120" cy="817120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2320" y="3040585"/>
                <a:ext cx="552161" cy="552161"/>
              </a:xfrm>
              <a:prstGeom prst="rect">
                <a:avLst/>
              </a:prstGeom>
            </p:spPr>
          </p:pic>
        </p:grpSp>
        <p:cxnSp>
          <p:nvCxnSpPr>
            <p:cNvPr id="25" name="Прямая соединительная линия 24"/>
            <p:cNvCxnSpPr>
              <a:stCxn id="19" idx="0"/>
              <a:endCxn id="5" idx="2"/>
            </p:cNvCxnSpPr>
            <p:nvPr/>
          </p:nvCxnSpPr>
          <p:spPr>
            <a:xfrm flipV="1">
              <a:off x="2020926" y="1867957"/>
              <a:ext cx="1375968" cy="555372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19" idx="6"/>
              <a:endCxn id="34" idx="2"/>
            </p:cNvCxnSpPr>
            <p:nvPr/>
          </p:nvCxnSpPr>
          <p:spPr>
            <a:xfrm>
              <a:off x="3360725" y="3215340"/>
              <a:ext cx="240838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endCxn id="34" idx="0"/>
            </p:cNvCxnSpPr>
            <p:nvPr/>
          </p:nvCxnSpPr>
          <p:spPr>
            <a:xfrm>
              <a:off x="5771828" y="1867956"/>
              <a:ext cx="1337076" cy="555373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1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1886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УЭО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</a:t>
            </a:r>
            <a:endParaRPr lang="ru-RU" sz="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0" y="2341928"/>
            <a:ext cx="3523316" cy="311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17" y="3712130"/>
            <a:ext cx="1211543" cy="921004"/>
          </a:xfrm>
          <a:prstGeom prst="doubleWav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7600" r="8396" b="9070"/>
          <a:stretch/>
        </p:blipFill>
        <p:spPr>
          <a:xfrm>
            <a:off x="5219651" y="2441166"/>
            <a:ext cx="1243209" cy="921004"/>
          </a:xfrm>
          <a:prstGeom prst="doubleWav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4" y="4972155"/>
            <a:ext cx="1211543" cy="861777"/>
          </a:xfrm>
          <a:prstGeom prst="doubleWav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559" y="10304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1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начала действовать новая программа УЭО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667352" y="2901668"/>
            <a:ext cx="964988" cy="0"/>
          </a:xfrm>
          <a:prstGeom prst="straightConnector1">
            <a:avLst/>
          </a:prstGeom>
          <a:ln w="762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73403" y="4189780"/>
            <a:ext cx="964988" cy="0"/>
          </a:xfrm>
          <a:prstGeom prst="straightConnector1">
            <a:avLst/>
          </a:prstGeom>
          <a:ln w="762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673403" y="5481012"/>
            <a:ext cx="964988" cy="0"/>
          </a:xfrm>
          <a:prstGeom prst="straightConnector1">
            <a:avLst/>
          </a:prstGeom>
          <a:ln w="762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55728" y="262244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5877" y="518862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5728" y="38973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1853249"/>
            <a:ext cx="3012954" cy="44889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Количество новых УЭО: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588735"/>
            <a:ext cx="3741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УЭО по ТК ТС работают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 января 2020 года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3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Овал 23"/>
          <p:cNvSpPr/>
          <p:nvPr/>
        </p:nvSpPr>
        <p:spPr>
          <a:xfrm>
            <a:off x="8454585" y="6353419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20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127782" y="282246"/>
            <a:ext cx="5256584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ПРИМЕНЕНИЕ СРЕДСТВ ИДЕНТИФИКАЦИИ</a:t>
            </a:r>
            <a:endParaRPr lang="ru-RU" sz="15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r="2493" b="5427"/>
          <a:stretch/>
        </p:blipFill>
        <p:spPr>
          <a:xfrm>
            <a:off x="472210" y="924254"/>
            <a:ext cx="3739750" cy="2605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96" y="3696919"/>
            <a:ext cx="3667742" cy="2866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413800" y="3696919"/>
            <a:ext cx="3816424" cy="2866216"/>
          </a:xfrm>
          <a:prstGeom prst="round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80000">
                <a:schemeClr val="tx2">
                  <a:lumMod val="75000"/>
                  <a:alpha val="60000"/>
                </a:schemeClr>
              </a:gs>
              <a:gs pos="100000">
                <a:schemeClr val="tx2">
                  <a:lumMod val="50000"/>
                  <a:alpha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свидетельства 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типа</a:t>
            </a:r>
          </a:p>
          <a:p>
            <a:pPr algn="ctr"/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 УЭО средств идентификации, используемых таможенными органами </a:t>
            </a:r>
          </a:p>
          <a:p>
            <a:pPr algn="ctr"/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93654" y="924254"/>
            <a:ext cx="3816424" cy="2605657"/>
          </a:xfrm>
          <a:prstGeom prst="round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80000">
                <a:schemeClr val="tx2">
                  <a:lumMod val="75000"/>
                  <a:alpha val="60000"/>
                </a:schemeClr>
              </a:gs>
              <a:gs pos="100000">
                <a:schemeClr val="tx2">
                  <a:lumMod val="50000"/>
                  <a:alpha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свидетельства 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типа</a:t>
            </a:r>
          </a:p>
          <a:p>
            <a:pPr algn="ctr"/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пломб УЭО</a:t>
            </a:r>
          </a:p>
          <a:p>
            <a:pPr algn="ctr"/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8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99248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ВЗАИМОДЕЙСТВИЕ ТАМОЖЕННЫХ ОРГАНОВ И УЭО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21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9045196"/>
              </p:ext>
            </p:extLst>
          </p:nvPr>
        </p:nvGraphicFramePr>
        <p:xfrm>
          <a:off x="323528" y="1407106"/>
          <a:ext cx="8424936" cy="489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20957" l="0" r="27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537" b="79252"/>
          <a:stretch/>
        </p:blipFill>
        <p:spPr>
          <a:xfrm>
            <a:off x="2894515" y="3139046"/>
            <a:ext cx="3261662" cy="15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584" y="306896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 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7648" y="5573422"/>
            <a:ext cx="6904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Козаев Вадим Русланович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kozaev@eecommission.org</a:t>
            </a: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76" y="121328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1983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198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shashaev\Pictures\Flag_of_Kyrgyzstan_svg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08" y="137769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Прямоугольник 17"/>
          <p:cNvSpPr/>
          <p:nvPr/>
        </p:nvSpPr>
        <p:spPr>
          <a:xfrm>
            <a:off x="98294" y="6237312"/>
            <a:ext cx="303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г. Санкт-Петербург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2018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210126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РЕГЛИРОВАНИЕ УЭО В ЕАЭС</a:t>
            </a:r>
          </a:p>
        </p:txBody>
      </p:sp>
      <p:sp>
        <p:nvSpPr>
          <p:cNvPr id="10" name="Овал 9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3</a:t>
            </a:r>
            <a:endParaRPr lang="ru-RU" sz="9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2159024"/>
              </p:ext>
            </p:extLst>
          </p:nvPr>
        </p:nvGraphicFramePr>
        <p:xfrm>
          <a:off x="3451235" y="1268760"/>
          <a:ext cx="552018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240360" cy="4144647"/>
          </a:xfrm>
          <a:prstGeom prst="rect">
            <a:avLst/>
          </a:prstGeom>
          <a:ln w="571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AutoShape 3"/>
          <p:cNvSpPr>
            <a:spLocks noChangeArrowheads="1"/>
          </p:cNvSpPr>
          <p:nvPr/>
        </p:nvSpPr>
        <p:spPr bwMode="auto">
          <a:xfrm rot="5400000">
            <a:off x="408173" y="610401"/>
            <a:ext cx="6246052" cy="5754289"/>
          </a:xfrm>
          <a:custGeom>
            <a:avLst/>
            <a:gdLst>
              <a:gd name="T0" fmla="*/ 2147483647 w 5034"/>
              <a:gd name="T1" fmla="*/ 0 h 1908"/>
              <a:gd name="T2" fmla="*/ 2147483647 w 5034"/>
              <a:gd name="T3" fmla="*/ 2147483647 h 1908"/>
              <a:gd name="T4" fmla="*/ 2147483647 w 5034"/>
              <a:gd name="T5" fmla="*/ 2147483647 h 1908"/>
              <a:gd name="T6" fmla="*/ 0 w 5034"/>
              <a:gd name="T7" fmla="*/ 2147483647 h 1908"/>
              <a:gd name="T8" fmla="*/ 2147483647 w 5034"/>
              <a:gd name="T9" fmla="*/ 2147483647 h 1908"/>
              <a:gd name="T10" fmla="*/ 2147483647 w 5034"/>
              <a:gd name="T11" fmla="*/ 2147483647 h 1908"/>
              <a:gd name="T12" fmla="*/ 2147483647 w 5034"/>
              <a:gd name="T13" fmla="*/ 2147483647 h 1908"/>
              <a:gd name="T14" fmla="*/ 2147483647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46000"/>
                  <a:lumOff val="54000"/>
                </a:schemeClr>
              </a:gs>
              <a:gs pos="56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78399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ВЗАИМНОЕ ПРИЗНАНИЕ СТАТУСА УЭО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000" y="4849372"/>
            <a:ext cx="294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Признается статус УЭО </a:t>
            </a:r>
            <a:r>
              <a:rPr lang="ru-RU" sz="2400" b="1" u="sng" dirty="0" smtClean="0">
                <a:solidFill>
                  <a:schemeClr val="bg1"/>
                </a:solidFill>
              </a:rPr>
              <a:t>на всей </a:t>
            </a:r>
            <a:r>
              <a:rPr lang="ru-RU" sz="2400" dirty="0" smtClean="0">
                <a:solidFill>
                  <a:schemeClr val="bg1"/>
                </a:solidFill>
              </a:rPr>
              <a:t>территории Союза</a:t>
            </a:r>
          </a:p>
        </p:txBody>
      </p:sp>
      <p:sp>
        <p:nvSpPr>
          <p:cNvPr id="6164" name="Прямоугольник 6163"/>
          <p:cNvSpPr/>
          <p:nvPr/>
        </p:nvSpPr>
        <p:spPr>
          <a:xfrm>
            <a:off x="2532034" y="2705897"/>
            <a:ext cx="4009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u="sng" dirty="0">
                <a:solidFill>
                  <a:schemeClr val="bg1"/>
                </a:solidFill>
              </a:rPr>
              <a:t>Возможность взаимного признания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статуса УЭО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государствами, не являющимися членами Союза</a:t>
            </a:r>
          </a:p>
        </p:txBody>
      </p:sp>
      <p:pic>
        <p:nvPicPr>
          <p:cNvPr id="6165" name="Picture 4" descr="C:\Users\shashaev\Pictures\Integration_in_Euroasi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144" y="2209686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5" descr="C:\Users\shashaev\Pictures\photo_382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21702" r="4926" b="11215"/>
          <a:stretch/>
        </p:blipFill>
        <p:spPr bwMode="auto">
          <a:xfrm>
            <a:off x="6408344" y="2209686"/>
            <a:ext cx="2520000" cy="25557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TextBox 6166"/>
          <p:cNvSpPr txBox="1"/>
          <p:nvPr/>
        </p:nvSpPr>
        <p:spPr>
          <a:xfrm rot="19420381">
            <a:off x="1402786" y="29607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ЕАЭС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039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7656" y="25964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ПРИЕМУЩЕСТВ</a:t>
            </a:r>
            <a:r>
              <a: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</a:t>
            </a:r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СТАТУСА УЭО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4933932"/>
            <a:ext cx="6949699" cy="1080120"/>
          </a:xfrm>
          <a:prstGeom prst="round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 w="28575">
            <a:solidFill>
              <a:srgbClr val="FFFFFF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Относится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низкому уровню риска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07904" y="287318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58353" y="2913584"/>
            <a:ext cx="1826294" cy="0"/>
          </a:xfrm>
          <a:prstGeom prst="straightConnector1">
            <a:avLst/>
          </a:prstGeom>
          <a:ln w="762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7" y="4855219"/>
            <a:ext cx="467419" cy="12375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76" y="1699883"/>
            <a:ext cx="2619668" cy="2434978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4" y="1699883"/>
            <a:ext cx="2619668" cy="24349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492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2" y="875310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" y="0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80963" y="278398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ЛИЦА, ДОПУЩЕННЫЕ К УЭО</a:t>
            </a:r>
            <a:endParaRPr lang="ru-RU" sz="15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</a:t>
            </a:r>
            <a:endParaRPr lang="ru-RU" sz="9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3340845"/>
              </p:ext>
            </p:extLst>
          </p:nvPr>
        </p:nvGraphicFramePr>
        <p:xfrm>
          <a:off x="251520" y="2322551"/>
          <a:ext cx="5472608" cy="446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27666821"/>
              </p:ext>
            </p:extLst>
          </p:nvPr>
        </p:nvGraphicFramePr>
        <p:xfrm>
          <a:off x="4499992" y="2079966"/>
          <a:ext cx="4116230" cy="462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907704" y="921541"/>
            <a:ext cx="5544616" cy="1510022"/>
            <a:chOff x="1926446" y="1073790"/>
            <a:chExt cx="5581622" cy="1572311"/>
          </a:xfrm>
        </p:grpSpPr>
        <p:pic>
          <p:nvPicPr>
            <p:cNvPr id="11" name="Picture 6" descr="https://www.clearspider.com/wp-content/uploads/2015/01/Avoiding-Unethical-Supply-Chain-Management-1.pn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33" b="25556"/>
            <a:stretch/>
          </p:blipFill>
          <p:spPr bwMode="auto">
            <a:xfrm>
              <a:off x="1926446" y="1349955"/>
              <a:ext cx="5581622" cy="12961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3" name="TextBox 12"/>
            <p:cNvSpPr txBox="1"/>
            <p:nvPr/>
          </p:nvSpPr>
          <p:spPr>
            <a:xfrm>
              <a:off x="1926446" y="1073790"/>
              <a:ext cx="5581622" cy="384567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</a:rPr>
                <a:t> безопасная цепь поставок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6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" y="895351"/>
            <a:ext cx="8981405" cy="591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67862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ТИПЫ СВИДЕТЕЛЬСТВ УЭО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2666542" y="5302776"/>
            <a:ext cx="3057586" cy="1213959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  II </a:t>
            </a:r>
            <a:r>
              <a:rPr lang="ru-RU" sz="2000" b="1" dirty="0" smtClean="0">
                <a:solidFill>
                  <a:schemeClr val="bg1"/>
                </a:solidFill>
              </a:rPr>
              <a:t>тип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~ </a:t>
            </a:r>
            <a:r>
              <a:rPr lang="ru-RU" sz="3200" b="1" dirty="0" smtClean="0">
                <a:solidFill>
                  <a:schemeClr val="bg1"/>
                </a:solidFill>
              </a:rPr>
              <a:t>10 </a:t>
            </a:r>
            <a:r>
              <a:rPr lang="ru-RU" sz="2000" b="1" dirty="0" smtClean="0">
                <a:solidFill>
                  <a:schemeClr val="bg1"/>
                </a:solidFill>
              </a:rPr>
              <a:t>упрощений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67728" y="5302776"/>
            <a:ext cx="3073587" cy="1213958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I </a:t>
            </a:r>
            <a:r>
              <a:rPr lang="ru-RU" sz="2000" b="1" dirty="0" smtClean="0">
                <a:solidFill>
                  <a:schemeClr val="bg1"/>
                </a:solidFill>
              </a:rPr>
              <a:t>тип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~ </a:t>
            </a:r>
            <a:r>
              <a:rPr lang="ru-RU" sz="3200" b="1" dirty="0" smtClean="0">
                <a:solidFill>
                  <a:schemeClr val="bg1"/>
                </a:solidFill>
              </a:rPr>
              <a:t>9 </a:t>
            </a:r>
            <a:r>
              <a:rPr lang="ru-RU" sz="2000" b="1" dirty="0" smtClean="0">
                <a:solidFill>
                  <a:schemeClr val="bg1"/>
                </a:solidFill>
              </a:rPr>
              <a:t>упрощений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342517" y="5302776"/>
            <a:ext cx="2628901" cy="1213957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</a:t>
            </a:r>
            <a:endPara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</a:t>
            </a:r>
            <a:endParaRPr lang="ru-RU" sz="12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72045" y="922339"/>
            <a:ext cx="4215933" cy="5624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Свидетельство УЭО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34" y="1541519"/>
            <a:ext cx="2731754" cy="3600401"/>
          </a:xfrm>
          <a:prstGeom prst="rect">
            <a:avLst/>
          </a:prstGeom>
        </p:spPr>
      </p:pic>
      <p:sp>
        <p:nvSpPr>
          <p:cNvPr id="7" name="Плюс 6"/>
          <p:cNvSpPr/>
          <p:nvPr/>
        </p:nvSpPr>
        <p:spPr>
          <a:xfrm>
            <a:off x="2648982" y="5680034"/>
            <a:ext cx="592333" cy="504056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5694445" y="5653344"/>
            <a:ext cx="648072" cy="512822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230674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СУММАРНЫЕ УСЛОВИЯ ПРИСВОЕНИЯ СТАТУСА УЭО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34759"/>
              </p:ext>
            </p:extLst>
          </p:nvPr>
        </p:nvGraphicFramePr>
        <p:xfrm>
          <a:off x="35496" y="742709"/>
          <a:ext cx="9073427" cy="561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7"/>
                <a:gridCol w="576064"/>
                <a:gridCol w="576064"/>
                <a:gridCol w="576482"/>
              </a:tblGrid>
              <a:tr h="2925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Условие</a:t>
                      </a:r>
                      <a:endParaRPr lang="ru-RU" sz="13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тип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тип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III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тип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Опыт</a:t>
                      </a:r>
                      <a:r>
                        <a:rPr lang="ru-RU" sz="1300" baseline="0" dirty="0" smtClean="0"/>
                        <a:t> о</a:t>
                      </a:r>
                      <a:r>
                        <a:rPr lang="ru-RU" sz="1300" kern="1200" dirty="0" smtClean="0"/>
                        <a:t>существления внешнеэкономической  деятельности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Обеспечение исполнения обязанностей  УЭО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Отсутствие  неисполненной обязанности по уплате таможенных платежей, специальных, антидемпинговых, компенсационных пошлин, пеней, процентов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</a:t>
                      </a:r>
                      <a:r>
                        <a:rPr lang="ru-RU" sz="1300" kern="1200" dirty="0" smtClean="0"/>
                        <a:t>тсутствие в государстве-члене задолженности (недоимки) в соответствии с налоговым законодательством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Отсутствие фактов привлечения во всех государствах-членах к административной ответственности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определённые  правонарушения </a:t>
                      </a:r>
                      <a:r>
                        <a:rPr lang="ru-RU" sz="1300" kern="1200" dirty="0" smtClean="0"/>
                        <a:t>в течение 1  года до  регистрации заявления таможенным органом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4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</a:t>
                      </a:r>
                      <a:r>
                        <a:rPr lang="ru-RU" sz="1300" kern="1200" dirty="0" smtClean="0"/>
                        <a:t>тсутствие фактов привлечения физических лиц государств-членов, являющихся акционерами, имеющими 10 процентов и более акций, учредителями (участниками), руководителем, главным бухгалтером, к уголовной ответственности за определённые правонарушения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</a:t>
                      </a:r>
                      <a:r>
                        <a:rPr lang="ru-RU" sz="1300" kern="1200" dirty="0" smtClean="0"/>
                        <a:t>аличие системы учета товаров, обеспечивающей доступ (в том числе удаленный) таможенных органов к таким сведениям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Финансовая  устойчивость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3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</a:t>
                      </a:r>
                      <a:r>
                        <a:rPr lang="ru-RU" sz="1300" kern="1200" dirty="0" smtClean="0"/>
                        <a:t>ахождение в собственности, хозяйственном ведении, оперативном управлении или аренде сооружений, помещений (части помещения) и (или) открытых площадок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3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</a:t>
                      </a:r>
                      <a:r>
                        <a:rPr lang="ru-RU" sz="1300" kern="1200" dirty="0" smtClean="0"/>
                        <a:t>облюдение требований  к сооружениям, помещениям и (или) открытым площадкам, и, транспортным средствам и работникам </a:t>
                      </a:r>
                      <a:endParaRPr lang="ru-RU" sz="1300" kern="120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3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Наличие не</a:t>
                      </a:r>
                      <a:r>
                        <a:rPr lang="ru-RU" sz="1300" kern="1200" baseline="0" dirty="0" smtClean="0"/>
                        <a:t> менее 2  лет в реестре УЭО </a:t>
                      </a:r>
                      <a:r>
                        <a:rPr lang="ru-RU" sz="1300" kern="1200" dirty="0" smtClean="0">
                          <a:effectLst/>
                        </a:rPr>
                        <a:t>с выдачей свидетельств первого и (или) второго типов</a:t>
                      </a:r>
                      <a:endParaRPr lang="ru-RU" sz="1300" kern="120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077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" y="836712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3782" y="909583"/>
            <a:ext cx="76666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Минимальный период ВЭД– </a:t>
            </a:r>
            <a:r>
              <a:rPr lang="ru-RU" b="1" dirty="0">
                <a:solidFill>
                  <a:schemeClr val="tx1"/>
                </a:solidFill>
              </a:rPr>
              <a:t>3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</a:p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для таможенного перевозчика – </a:t>
            </a:r>
            <a:r>
              <a:rPr lang="en-US" b="1" dirty="0" smtClean="0">
                <a:solidFill>
                  <a:schemeClr val="tx1"/>
                </a:solidFill>
              </a:rPr>
              <a:t>2 </a:t>
            </a:r>
            <a:r>
              <a:rPr lang="ru-RU" b="1" dirty="0" smtClean="0">
                <a:solidFill>
                  <a:schemeClr val="tx1"/>
                </a:solidFill>
              </a:rPr>
              <a:t>года), в течение которого:</a:t>
            </a:r>
          </a:p>
        </p:txBody>
      </p:sp>
      <p:pic>
        <p:nvPicPr>
          <p:cNvPr id="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" y="14233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155287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ОСУЩЕСТВЛЕНИЕ ВНЕШНЕЭКОНОМИЧЕСКОЙ ДЕЯТЕЛЬНОСТИ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460432" y="6319263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9</a:t>
            </a:r>
            <a:endParaRPr lang="ru-RU" sz="9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90722" y="1778997"/>
            <a:ext cx="2106808" cy="3895364"/>
            <a:chOff x="144299" y="1544712"/>
            <a:chExt cx="1977197" cy="409509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50043" y="1544712"/>
              <a:ext cx="1971453" cy="1380434"/>
              <a:chOff x="73118" y="1665404"/>
              <a:chExt cx="1971453" cy="479982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73118" y="1665404"/>
                <a:ext cx="1958104" cy="479982"/>
              </a:xfrm>
              <a:prstGeom prst="rect">
                <a:avLst/>
              </a:prstGeom>
              <a:gradFill flip="none" rotWithShape="1">
                <a:gsLst>
                  <a:gs pos="0">
                    <a:srgbClr val="286EA8">
                      <a:shade val="30000"/>
                      <a:satMod val="115000"/>
                    </a:srgbClr>
                  </a:gs>
                  <a:gs pos="50000">
                    <a:srgbClr val="286EA8">
                      <a:shade val="67500"/>
                      <a:satMod val="115000"/>
                    </a:srgbClr>
                  </a:gs>
                  <a:gs pos="100000">
                    <a:srgbClr val="286EA8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Прямоугольник 9"/>
              <p:cNvSpPr/>
              <p:nvPr/>
            </p:nvSpPr>
            <p:spPr>
              <a:xfrm>
                <a:off x="86466" y="1665404"/>
                <a:ext cx="1958105" cy="4799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36576" rIns="64008" bIns="36576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Участники</a:t>
                </a:r>
                <a:r>
                  <a:rPr lang="ru-RU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ВЭД</a:t>
                </a:r>
                <a:endParaRPr lang="ru-RU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44299" y="3284986"/>
              <a:ext cx="1963848" cy="2354817"/>
              <a:chOff x="-26269" y="1210261"/>
              <a:chExt cx="1963848" cy="3830097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-26269" y="1210261"/>
                <a:ext cx="1958104" cy="3766139"/>
              </a:xfrm>
              <a:prstGeom prst="rect">
                <a:avLst/>
              </a:prstGeom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Прямоугольник 27"/>
              <p:cNvSpPr/>
              <p:nvPr/>
            </p:nvSpPr>
            <p:spPr>
              <a:xfrm>
                <a:off x="-20525" y="1274219"/>
                <a:ext cx="1958104" cy="37661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96012" rIns="128016" bIns="144018" numCol="1" spcCol="1270" anchor="t" anchorCtr="0">
                <a:noAutofit/>
              </a:bodyPr>
              <a:lstStyle/>
              <a:p>
                <a:pPr marL="171450" lvl="1" indent="-171450" algn="just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500" b="1" kern="1200" dirty="0" smtClean="0"/>
                  <a:t>Количество ДТ– 10</a:t>
                </a:r>
                <a:r>
                  <a:rPr lang="en-US" sz="1500" b="1" kern="1200" dirty="0" smtClean="0"/>
                  <a:t> </a:t>
                </a:r>
                <a:r>
                  <a:rPr lang="ru-RU" sz="1500" b="1" kern="1200" dirty="0" smtClean="0"/>
                  <a:t>шт.;</a:t>
                </a:r>
                <a:endParaRPr lang="ru-RU" sz="1500" b="1" kern="1200" dirty="0"/>
              </a:p>
              <a:p>
                <a:pPr marL="171450" lvl="1" indent="-171450" algn="just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500" b="1" dirty="0" smtClean="0"/>
                  <a:t>С</a:t>
                </a:r>
                <a:r>
                  <a:rPr lang="ru-RU" sz="1500" b="1" kern="1200" dirty="0" smtClean="0"/>
                  <a:t>уммарная стоимость перемещенных товаров – 500 тыс. </a:t>
                </a:r>
                <a:r>
                  <a:rPr lang="ru-RU" sz="1500" b="1" kern="1200" dirty="0" smtClean="0"/>
                  <a:t>евро в эквиваленте</a:t>
                </a:r>
                <a:endParaRPr lang="ru-RU" sz="1500" b="1" kern="1200" dirty="0"/>
              </a:p>
              <a:p>
                <a:pPr marL="57150" lvl="1" indent="-5715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800" kern="1200" dirty="0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423702" y="1761404"/>
            <a:ext cx="1975827" cy="3939243"/>
            <a:chOff x="2316689" y="1309382"/>
            <a:chExt cx="1975827" cy="41420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334412" y="1309382"/>
              <a:ext cx="1958104" cy="1398932"/>
              <a:chOff x="2209918" y="1620851"/>
              <a:chExt cx="1958104" cy="50447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209918" y="1627522"/>
                <a:ext cx="1958104" cy="497804"/>
              </a:xfrm>
              <a:prstGeom prst="rect">
                <a:avLst/>
              </a:prstGeom>
              <a:gradFill flip="none" rotWithShape="1">
                <a:gsLst>
                  <a:gs pos="0">
                    <a:srgbClr val="286EA8">
                      <a:shade val="30000"/>
                      <a:satMod val="115000"/>
                    </a:srgbClr>
                  </a:gs>
                  <a:gs pos="50000">
                    <a:srgbClr val="286EA8">
                      <a:shade val="67500"/>
                      <a:satMod val="115000"/>
                    </a:srgbClr>
                  </a:gs>
                  <a:gs pos="100000">
                    <a:srgbClr val="286EA8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3">
                  <a:hueOff val="3750088"/>
                  <a:satOff val="-5627"/>
                  <a:lumOff val="-915"/>
                  <a:alphaOff val="0"/>
                </a:schemeClr>
              </a:lnRef>
              <a:fillRef idx="3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3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Прямоугольник 12"/>
              <p:cNvSpPr/>
              <p:nvPr/>
            </p:nvSpPr>
            <p:spPr>
              <a:xfrm>
                <a:off x="2209918" y="1620851"/>
                <a:ext cx="1958104" cy="497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36576" rIns="64008" bIns="36576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Таможенные представители</a:t>
                </a:r>
                <a:endParaRPr lang="ru-RU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2316689" y="3054994"/>
              <a:ext cx="1975827" cy="2396421"/>
              <a:chOff x="2461311" y="925382"/>
              <a:chExt cx="1975827" cy="3870399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2479034" y="925382"/>
                <a:ext cx="1958104" cy="3766139"/>
              </a:xfrm>
              <a:prstGeom prst="rect">
                <a:avLst/>
              </a:prstGeom>
            </p:spPr>
            <p:style>
              <a:lnRef idx="1">
                <a:schemeClr val="accent3">
                  <a:tint val="40000"/>
                  <a:alpha val="90000"/>
                  <a:hueOff val="3572283"/>
                  <a:satOff val="-4598"/>
                  <a:lumOff val="-358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3572283"/>
                  <a:satOff val="-4598"/>
                  <a:lumOff val="-358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3572283"/>
                  <a:satOff val="-4598"/>
                  <a:lumOff val="-35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Прямоугольник 30"/>
              <p:cNvSpPr/>
              <p:nvPr/>
            </p:nvSpPr>
            <p:spPr>
              <a:xfrm>
                <a:off x="2461311" y="1029642"/>
                <a:ext cx="1958104" cy="37661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500" b="1" dirty="0" smtClean="0"/>
                  <a:t>К</a:t>
                </a:r>
                <a:r>
                  <a:rPr lang="ru-RU" sz="1500" b="1" kern="1200" dirty="0" smtClean="0"/>
                  <a:t>оличество </a:t>
                </a:r>
                <a:r>
                  <a:rPr lang="ru-RU" sz="1500" b="1" dirty="0" smtClean="0"/>
                  <a:t>деклараций</a:t>
                </a:r>
                <a:r>
                  <a:rPr lang="ru-RU" sz="1500" b="1" kern="1200" dirty="0" smtClean="0"/>
                  <a:t>– 200 шт.;</a:t>
                </a:r>
                <a:endParaRPr lang="ru-RU" sz="1500" b="1" kern="1200" dirty="0"/>
              </a:p>
              <a:p>
                <a:pPr marL="114300" lvl="1" indent="-11430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500" b="1" dirty="0" smtClean="0"/>
                  <a:t>С</a:t>
                </a:r>
                <a:r>
                  <a:rPr lang="ru-RU" sz="1500" b="1" kern="1200" dirty="0" smtClean="0"/>
                  <a:t>уммарная стоимость перемещенных товаров – 500 тыс. </a:t>
                </a:r>
                <a:r>
                  <a:rPr lang="ru-RU" sz="1500" b="1" kern="1200" dirty="0" smtClean="0"/>
                  <a:t>евро в эквиваленте</a:t>
                </a:r>
                <a:endParaRPr lang="ru-RU" sz="1500" b="1" kern="1200" dirty="0"/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591527" y="1778997"/>
            <a:ext cx="2004791" cy="3895364"/>
            <a:chOff x="4454445" y="1379745"/>
            <a:chExt cx="2004791" cy="413769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503045" y="1379745"/>
              <a:ext cx="1956191" cy="1370869"/>
              <a:chOff x="4253732" y="539477"/>
              <a:chExt cx="1956191" cy="1240089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4253732" y="545637"/>
                <a:ext cx="1956191" cy="1233929"/>
              </a:xfrm>
              <a:prstGeom prst="rect">
                <a:avLst/>
              </a:prstGeom>
              <a:gradFill flip="none" rotWithShape="1">
                <a:gsLst>
                  <a:gs pos="0">
                    <a:srgbClr val="286EA8">
                      <a:shade val="30000"/>
                      <a:satMod val="115000"/>
                    </a:srgbClr>
                  </a:gs>
                  <a:gs pos="50000">
                    <a:srgbClr val="286EA8">
                      <a:shade val="67500"/>
                      <a:satMod val="115000"/>
                    </a:srgbClr>
                  </a:gs>
                  <a:gs pos="100000">
                    <a:srgbClr val="286EA8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3">
                  <a:hueOff val="7500176"/>
                  <a:satOff val="-11253"/>
                  <a:lumOff val="-1830"/>
                  <a:alphaOff val="0"/>
                </a:schemeClr>
              </a:lnRef>
              <a:fillRef idx="3">
                <a:schemeClr val="accent3">
                  <a:hueOff val="7500176"/>
                  <a:satOff val="-11253"/>
                  <a:lumOff val="-1830"/>
                  <a:alphaOff val="0"/>
                </a:schemeClr>
              </a:fillRef>
              <a:effectRef idx="3">
                <a:schemeClr val="accent3"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Прямоугольник 21"/>
              <p:cNvSpPr/>
              <p:nvPr/>
            </p:nvSpPr>
            <p:spPr>
              <a:xfrm>
                <a:off x="4253732" y="539477"/>
                <a:ext cx="1956191" cy="12339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Владельцы СВХ и таможенных складов</a:t>
                </a:r>
                <a:endParaRPr lang="ru-RU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4454445" y="3087272"/>
              <a:ext cx="1994468" cy="2430171"/>
              <a:chOff x="4629999" y="1491478"/>
              <a:chExt cx="1994468" cy="3913464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4666363" y="1491478"/>
                <a:ext cx="1958104" cy="3853410"/>
              </a:xfrm>
              <a:prstGeom prst="rect">
                <a:avLst/>
              </a:prstGeom>
            </p:spPr>
            <p:style>
              <a:lnRef idx="1">
                <a:schemeClr val="accent3">
                  <a:tint val="40000"/>
                  <a:alpha val="90000"/>
                  <a:hueOff val="7144567"/>
                  <a:satOff val="-9195"/>
                  <a:lumOff val="-717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7144567"/>
                  <a:satOff val="-9195"/>
                  <a:lumOff val="-717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7144567"/>
                  <a:satOff val="-9195"/>
                  <a:lumOff val="-71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Прямоугольник 33"/>
              <p:cNvSpPr/>
              <p:nvPr/>
            </p:nvSpPr>
            <p:spPr>
              <a:xfrm>
                <a:off x="4629999" y="1649783"/>
                <a:ext cx="1958104" cy="37551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500" b="1" dirty="0" smtClean="0"/>
                  <a:t>С</a:t>
                </a:r>
                <a:r>
                  <a:rPr lang="ru-RU" sz="1500" b="1" kern="1200" dirty="0" smtClean="0"/>
                  <a:t>уммарная стоимость хранимых товаров– 500 тыс. </a:t>
                </a:r>
                <a:r>
                  <a:rPr lang="ru-RU" sz="1500" b="1" kern="1200" dirty="0" smtClean="0"/>
                  <a:t>евро в эквиваленте</a:t>
                </a:r>
                <a:endParaRPr lang="ru-RU" sz="1500" b="1" kern="1200" dirty="0"/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6712974" y="1784114"/>
            <a:ext cx="2296131" cy="3855140"/>
            <a:chOff x="6687781" y="1379777"/>
            <a:chExt cx="2310420" cy="413088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6687781" y="1379777"/>
              <a:ext cx="2273151" cy="1380433"/>
              <a:chOff x="6481561" y="416290"/>
              <a:chExt cx="2273153" cy="111468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548666" y="417358"/>
                <a:ext cx="2138942" cy="1094899"/>
              </a:xfrm>
              <a:prstGeom prst="rect">
                <a:avLst/>
              </a:prstGeom>
              <a:gradFill flip="none" rotWithShape="1">
                <a:gsLst>
                  <a:gs pos="0">
                    <a:srgbClr val="286EA8">
                      <a:shade val="30000"/>
                      <a:satMod val="115000"/>
                    </a:srgbClr>
                  </a:gs>
                  <a:gs pos="50000">
                    <a:srgbClr val="286EA8">
                      <a:shade val="67500"/>
                      <a:satMod val="115000"/>
                    </a:srgbClr>
                  </a:gs>
                  <a:gs pos="100000">
                    <a:srgbClr val="286EA8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3">
                  <a:hueOff val="11250264"/>
                  <a:satOff val="-16880"/>
                  <a:lumOff val="-2745"/>
                  <a:alphaOff val="0"/>
                </a:schemeClr>
              </a:lnRef>
              <a:fillRef idx="3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3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Прямоугольник 24"/>
              <p:cNvSpPr/>
              <p:nvPr/>
            </p:nvSpPr>
            <p:spPr>
              <a:xfrm>
                <a:off x="6481561" y="416290"/>
                <a:ext cx="2273153" cy="1114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Перевозчики (экспедиторы) и таможенные перевозчики</a:t>
                </a:r>
                <a:endParaRPr lang="ru-RU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6739105" y="3113728"/>
              <a:ext cx="2259096" cy="2396937"/>
              <a:chOff x="6954317" y="1534082"/>
              <a:chExt cx="1958104" cy="3859945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6967996" y="1534082"/>
                <a:ext cx="1853956" cy="3859945"/>
              </a:xfrm>
              <a:prstGeom prst="rect">
                <a:avLst/>
              </a:prstGeom>
            </p:spPr>
            <p:style>
              <a:lnRef idx="1">
                <a:schemeClr val="accent3">
                  <a:tint val="40000"/>
                  <a:alpha val="90000"/>
                  <a:hueOff val="10716850"/>
                  <a:satOff val="-13793"/>
                  <a:lumOff val="-1075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10716850"/>
                  <a:satOff val="-13793"/>
                  <a:lumOff val="-1075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10716850"/>
                  <a:satOff val="-13793"/>
                  <a:lumOff val="-107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Прямоугольник 36"/>
              <p:cNvSpPr/>
              <p:nvPr/>
            </p:nvSpPr>
            <p:spPr>
              <a:xfrm>
                <a:off x="6954317" y="1638868"/>
                <a:ext cx="1958104" cy="37551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500" b="1" dirty="0" smtClean="0"/>
                  <a:t>К</a:t>
                </a:r>
                <a:r>
                  <a:rPr lang="ru-RU" sz="1500" b="1" kern="1200" dirty="0" smtClean="0"/>
                  <a:t>оличество ТД– 250 шт.</a:t>
                </a:r>
                <a:endParaRPr lang="ru-RU" sz="1500" b="1" kern="1200" dirty="0"/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704048" y="5915017"/>
            <a:ext cx="76666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/>
              <a:t>Конкретные </a:t>
            </a:r>
            <a:r>
              <a:rPr lang="ru-RU" dirty="0" smtClean="0"/>
              <a:t>показатели </a:t>
            </a:r>
            <a:r>
              <a:rPr lang="ru-RU" dirty="0"/>
              <a:t>определяются законодательством государств-членов </a:t>
            </a:r>
            <a:r>
              <a:rPr lang="ru-RU" dirty="0" smtClean="0"/>
              <a:t>о </a:t>
            </a:r>
            <a:r>
              <a:rPr lang="ru-RU" dirty="0"/>
              <a:t>таможенном регулировании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9773" y="3056719"/>
            <a:ext cx="8745604" cy="408019"/>
          </a:xfrm>
          <a:prstGeom prst="rect">
            <a:avLst/>
          </a:prstGeom>
          <a:solidFill>
            <a:srgbClr val="F0F7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МИНИМАЛЬНЫЕ ПОКАЗАТЕЛИ ЗА КАЖДЫЙ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alpha val="90000"/>
            <a:tint val="40000"/>
            <a:hueOff val="0"/>
            <a:satOff val="0"/>
            <a:lumOff val="0"/>
            <a:alphaOff val="0"/>
          </a:schemeClr>
        </a:lnRef>
        <a:fillRef idx="1">
          <a:schemeClr val="accent1">
            <a:alpha val="90000"/>
            <a:tint val="40000"/>
            <a:hueOff val="0"/>
            <a:satOff val="0"/>
            <a:lumOff val="0"/>
            <a:alphaOff val="0"/>
          </a:schemeClr>
        </a:fillRef>
        <a:effectRef idx="0">
          <a:schemeClr val="accent1">
            <a:alpha val="90000"/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alpha val="90000"/>
            <a:tint val="40000"/>
            <a:hueOff val="0"/>
            <a:satOff val="0"/>
            <a:lumOff val="0"/>
            <a:alphaOff val="0"/>
          </a:schemeClr>
        </a:lnRef>
        <a:fillRef idx="1">
          <a:schemeClr val="accent1">
            <a:alpha val="90000"/>
            <a:tint val="40000"/>
            <a:hueOff val="0"/>
            <a:satOff val="0"/>
            <a:lumOff val="0"/>
            <a:alphaOff val="0"/>
          </a:schemeClr>
        </a:fillRef>
        <a:effectRef idx="0">
          <a:schemeClr val="accent1">
            <a:alpha val="90000"/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alpha val="90000"/>
            <a:tint val="40000"/>
            <a:hueOff val="0"/>
            <a:satOff val="0"/>
            <a:lumOff val="0"/>
            <a:alphaOff val="0"/>
          </a:schemeClr>
        </a:lnRef>
        <a:fillRef idx="1">
          <a:schemeClr val="accent1">
            <a:alpha val="90000"/>
            <a:tint val="40000"/>
            <a:hueOff val="0"/>
            <a:satOff val="0"/>
            <a:lumOff val="0"/>
            <a:alphaOff val="0"/>
          </a:schemeClr>
        </a:fillRef>
        <a:effectRef idx="0">
          <a:schemeClr val="accent1">
            <a:alpha val="90000"/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16800</TotalTime>
  <Words>1087</Words>
  <Application>Microsoft Office PowerPoint</Application>
  <PresentationFormat>Экран (4:3)</PresentationFormat>
  <Paragraphs>239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Шашаев Петр Алексеевич</dc:creator>
  <cp:lastModifiedBy>Козаев Вадим Русланович</cp:lastModifiedBy>
  <cp:revision>609</cp:revision>
  <cp:lastPrinted>2018-04-03T11:58:16Z</cp:lastPrinted>
  <dcterms:created xsi:type="dcterms:W3CDTF">2015-05-12T09:33:01Z</dcterms:created>
  <dcterms:modified xsi:type="dcterms:W3CDTF">2018-05-18T07:59:35Z</dcterms:modified>
</cp:coreProperties>
</file>