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343" r:id="rId3"/>
    <p:sldId id="351" r:id="rId4"/>
    <p:sldId id="352" r:id="rId5"/>
    <p:sldId id="348" r:id="rId6"/>
    <p:sldId id="353" r:id="rId7"/>
    <p:sldId id="354" r:id="rId8"/>
    <p:sldId id="349" r:id="rId9"/>
    <p:sldId id="347" r:id="rId10"/>
    <p:sldId id="355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363F0D9-0546-4A11-854D-D7F8C6805FD3}">
          <p14:sldIdLst>
            <p14:sldId id="343"/>
            <p14:sldId id="351"/>
            <p14:sldId id="352"/>
            <p14:sldId id="348"/>
            <p14:sldId id="353"/>
            <p14:sldId id="354"/>
            <p14:sldId id="349"/>
            <p14:sldId id="347"/>
            <p14:sldId id="355"/>
          </p14:sldIdLst>
        </p14:section>
        <p14:section name="Раздел без заголовка" id="{77A521F8-783A-4870-939F-E1E2228B57E4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07A"/>
    <a:srgbClr val="9E8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06" autoAdjust="0"/>
    <p:restoredTop sz="96595" autoAdjust="0"/>
  </p:normalViewPr>
  <p:slideViewPr>
    <p:cSldViewPr>
      <p:cViewPr>
        <p:scale>
          <a:sx n="100" d="100"/>
          <a:sy n="100" d="100"/>
        </p:scale>
        <p:origin x="-124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151D3-A174-4525-BA37-E317190C56E6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DDFE1-2E88-408D-8CF4-6AF1C94F5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8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EDB9A36-88C1-47D5-A72E-1167F10B2E7A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B1E23D0F-9C41-4649-9F6B-4C0B9A4336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3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619672" y="3284984"/>
            <a:ext cx="7128792" cy="648072"/>
          </a:xfrm>
          <a:prstGeom prst="rect">
            <a:avLst/>
          </a:prstGeom>
        </p:spPr>
        <p:txBody>
          <a:bodyPr/>
          <a:lstStyle>
            <a:lvl1pPr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0"/>
          </p:nvPr>
        </p:nvSpPr>
        <p:spPr>
          <a:xfrm>
            <a:off x="1691680" y="6309320"/>
            <a:ext cx="3240087" cy="21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61368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7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20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4813"/>
            <a:ext cx="47593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56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 txBox="1">
            <a:spLocks/>
          </p:cNvSpPr>
          <p:nvPr/>
        </p:nvSpPr>
        <p:spPr bwMode="auto">
          <a:xfrm>
            <a:off x="21482" y="2780928"/>
            <a:ext cx="91440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algn="ctr"/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ходе работы </a:t>
            </a:r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законопроекта </a:t>
            </a:r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 </a:t>
            </a:r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таможенном </a:t>
            </a:r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регулировании"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4427984" y="5589240"/>
            <a:ext cx="4524897" cy="115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Козлов Дмитрий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Николаевич, </a:t>
            </a:r>
          </a:p>
          <a:p>
            <a:pPr lvl="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отдела Департамента развития и регулирования ВЭД Минэкономразвития России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55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узел 22"/>
          <p:cNvSpPr/>
          <p:nvPr/>
        </p:nvSpPr>
        <p:spPr>
          <a:xfrm>
            <a:off x="8557265" y="188640"/>
            <a:ext cx="433041" cy="387784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5" name="Рисунок 1" descr="Яас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288032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370207" y="1484784"/>
            <a:ext cx="2592288" cy="23083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таможенных операций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вид, установление приоритета электронных технологий перед бумажными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3266581" y="1493506"/>
            <a:ext cx="2601563" cy="23083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en-US" b="1" dirty="0" smtClean="0">
              <a:solidFill>
                <a:schemeClr val="tx1"/>
              </a:solidFill>
              <a:latin typeface="Segoe UI Semibold" panose="020B0702040204020203" pitchFamily="34" charset="0"/>
              <a:cs typeface="Times New Roman" panose="02020603050405020304" pitchFamily="18" charset="0"/>
            </a:endParaRPr>
          </a:p>
          <a:p>
            <a:pPr lvl="0"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истребования</a:t>
            </a: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лица документов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представления электронной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декларации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6156176" y="1493506"/>
            <a:ext cx="2762123" cy="23083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en-US" b="1" dirty="0" smtClean="0">
              <a:solidFill>
                <a:schemeClr val="tx1"/>
              </a:solidFill>
              <a:latin typeface="Segoe UI Semibold" panose="020B0702040204020203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совершения таможенных операций информационными системами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должностных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99215" y="4504765"/>
            <a:ext cx="8493265" cy="1785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данных принципов позволяет:</a:t>
            </a:r>
          </a:p>
          <a:p>
            <a:pPr marL="285750" indent="-285750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максимально быстрого поступления товаров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оборот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издержки, связанные с таможенным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оформлением;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снизить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человеческого фактора на принимаемые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629386" y="3926768"/>
            <a:ext cx="412623" cy="385216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509702" y="3926768"/>
            <a:ext cx="412623" cy="385216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362197" y="3926768"/>
            <a:ext cx="412623" cy="385216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39554" y="1406870"/>
            <a:ext cx="8344563" cy="0"/>
          </a:xfrm>
          <a:prstGeom prst="line">
            <a:avLst/>
          </a:prstGeom>
          <a:ln w="19050">
            <a:solidFill>
              <a:srgbClr val="144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64333" y="692696"/>
            <a:ext cx="842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нововведения Таможенного кодекса,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которых базируется законопроект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50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узел 22"/>
          <p:cNvSpPr/>
          <p:nvPr/>
        </p:nvSpPr>
        <p:spPr>
          <a:xfrm>
            <a:off x="8571173" y="188640"/>
            <a:ext cx="433041" cy="387784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4" name="Рисунок 1" descr="Яас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288032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469363" y="692696"/>
            <a:ext cx="8318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Таможенное регулирование 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000" b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71469" y="1092806"/>
            <a:ext cx="8318330" cy="0"/>
          </a:xfrm>
          <a:prstGeom prst="line">
            <a:avLst/>
          </a:prstGeom>
          <a:ln w="19050">
            <a:solidFill>
              <a:srgbClr val="144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 txBox="1">
            <a:spLocks/>
          </p:cNvSpPr>
          <p:nvPr/>
        </p:nvSpPr>
        <p:spPr>
          <a:xfrm>
            <a:off x="4573618" y="1197966"/>
            <a:ext cx="4196078" cy="14773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особенности регулирования допускаются только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случаях, прямо предусмотренных Таможенным кодексом, либо в случаях,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предусмотренных Комиссией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363515" y="3438872"/>
            <a:ext cx="8420206" cy="28623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при подготовке проекта федерального закона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таможенном регулировании»: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нормы Кодекса, отсылающие к национальному регулированию;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и устранить пробелы, содержащиеся в действующем федеральном законе «О таможенном регулировании в Российской Федерации»;</a:t>
            </a:r>
          </a:p>
          <a:p>
            <a:pPr marL="285750" indent="-285750"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регулировать таможенные правоотношения, не относящиеся к праву Союза (например, применение специальных экономических мер, и т.д.)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67487" y="1196753"/>
            <a:ext cx="4064755" cy="14773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spcBef>
                <a:spcPts val="1200"/>
              </a:spcBef>
              <a:spcAft>
                <a:spcPts val="12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правила таможенного регулирования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кодексом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907704" y="2790909"/>
            <a:ext cx="412623" cy="385216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465345" y="2795485"/>
            <a:ext cx="412623" cy="385216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8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узел 22"/>
          <p:cNvSpPr/>
          <p:nvPr/>
        </p:nvSpPr>
        <p:spPr>
          <a:xfrm>
            <a:off x="8571173" y="188640"/>
            <a:ext cx="433041" cy="387784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4" name="Рисунок 1" descr="Яас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288032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685884" y="899569"/>
            <a:ext cx="8318330" cy="0"/>
          </a:xfrm>
          <a:prstGeom prst="line">
            <a:avLst/>
          </a:prstGeom>
          <a:ln w="19050">
            <a:solidFill>
              <a:srgbClr val="144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85884" y="564270"/>
            <a:ext cx="8318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Нововведения, содержащиеся в законопроекте (начало)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4994"/>
              </p:ext>
            </p:extLst>
          </p:nvPr>
        </p:nvGraphicFramePr>
        <p:xfrm>
          <a:off x="362662" y="942144"/>
          <a:ext cx="8675680" cy="5733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578"/>
                <a:gridCol w="2306102"/>
              </a:tblGrid>
              <a:tr h="360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Разрабатываемый проект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ФЗ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ФЗ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7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развитию экспорта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624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Экспорт без взимания таможенных сборов (кроме облагаемого пошлинами)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 сборов только экспорт почтой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7043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Предусмотрен институт «экспортного»</a:t>
                      </a:r>
                      <a:r>
                        <a:rPr lang="fr-FR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таможенного представителя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 сниженным </a:t>
                      </a:r>
                      <a:r>
                        <a:rPr lang="fr-FR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размер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ом</a:t>
                      </a:r>
                      <a:r>
                        <a:rPr lang="fr-FR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реестрового обеспечения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(5 млн. руб.)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14672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Предусмотрено применение таможенной процедуры свободного склада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70430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Уточнена возможность применения метода </a:t>
                      </a:r>
                      <a:r>
                        <a:rPr lang="en-US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FIFO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для упрощения идентификации товаров в продуктах их переработки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Правовая неопределенность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70430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не требуют при помещении товаров под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процедуры переработки на таможенной территории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внутреннего потребления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требуется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8923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fr-FR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екларировани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fr-FR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товаров,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перемещаемых в рамках электронной торговли,   с использованием </a:t>
                      </a:r>
                      <a:r>
                        <a:rPr lang="en-US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CN23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предусмотрено,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пилотные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проекты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3132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предварительным решениям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600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Предварительные решения по таможенной стоимости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31600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Предварительное решение по классификации товаров действует 5 лет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года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316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Сроки принятия предварительных решений составляют 60 дней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 дней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1816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Получить предварительное решение 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любое лицо, имеющее право быть декларантом, либо его представитель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Представитель не может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6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узел 22"/>
          <p:cNvSpPr/>
          <p:nvPr/>
        </p:nvSpPr>
        <p:spPr>
          <a:xfrm>
            <a:off x="8571173" y="188640"/>
            <a:ext cx="433041" cy="387784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4" name="Рисунок 1" descr="Яас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288032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685884" y="1052736"/>
            <a:ext cx="8318330" cy="0"/>
          </a:xfrm>
          <a:prstGeom prst="line">
            <a:avLst/>
          </a:prstGeom>
          <a:ln w="19050">
            <a:solidFill>
              <a:srgbClr val="144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61526" y="693051"/>
            <a:ext cx="8318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Нововведения, содержащиеся в законопроекте (продолжение)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693054"/>
              </p:ext>
            </p:extLst>
          </p:nvPr>
        </p:nvGraphicFramePr>
        <p:xfrm>
          <a:off x="179512" y="1268760"/>
          <a:ext cx="8675680" cy="437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578"/>
                <a:gridCol w="2306102"/>
              </a:tblGrid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Разрабатываемый проект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ФЗ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ФЗ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7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уплате таможенных</a:t>
                      </a:r>
                      <a:r>
                        <a:rPr lang="ru-RU" sz="15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платежей</a:t>
                      </a:r>
                      <a:endParaRPr lang="ru-RU" sz="15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624">
                <a:tc>
                  <a:txBody>
                    <a:bodyPr/>
                    <a:lstStyle/>
                    <a:p>
                      <a:pPr algn="just"/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Любое лицо может уплатить</a:t>
                      </a:r>
                      <a:r>
                        <a:rPr lang="ru-RU" sz="1500" b="0" i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платежи, а не только </a:t>
                      </a: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плательщик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Только плательщик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5624">
                <a:tc>
                  <a:txBody>
                    <a:bodyPr/>
                    <a:lstStyle/>
                    <a:p>
                      <a:pPr algn="just"/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Расширены случаи</a:t>
                      </a:r>
                      <a:r>
                        <a:rPr lang="ru-RU" sz="1500" b="0" i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непредставления обеспечения при совершении таможенных операций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Случаев меньше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56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Освобождение </a:t>
                      </a:r>
                      <a:r>
                        <a:rPr lang="fr-FR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таможенного представителя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обязанности представить обеспечение уплаты платежей при выпуске товаров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5624">
                <a:tc>
                  <a:txBody>
                    <a:bodyPr/>
                    <a:lstStyle/>
                    <a:p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получить отсрочку уплаты таможенных платежей на 1 месяц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139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определения Правительством РФ лиц, для которых применяется выпуск до подачи декларации (уплата после выпуска)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14672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Автоматический в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озврат платежей 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авансовый счет лица при  корректировке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происходит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срок не более 5 дней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возврата 30 дней без привязки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счету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70430">
                <a:tc>
                  <a:txBody>
                    <a:bodyPr/>
                    <a:lstStyle/>
                    <a:p>
                      <a:pPr algn="just"/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Обращение лица о корректировке</a:t>
                      </a:r>
                      <a:r>
                        <a:rPr lang="ru-RU" sz="1500" b="0" i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декларации </a:t>
                      </a: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быть приравнено </a:t>
                      </a:r>
                      <a:b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 заявлению о возврате денег с авансового счета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  <a:p>
                      <a:pPr algn="ctr"/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6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узел 22"/>
          <p:cNvSpPr/>
          <p:nvPr/>
        </p:nvSpPr>
        <p:spPr>
          <a:xfrm>
            <a:off x="8571173" y="188640"/>
            <a:ext cx="433041" cy="387784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4" name="Рисунок 1" descr="Яас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288032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685884" y="899569"/>
            <a:ext cx="8318330" cy="0"/>
          </a:xfrm>
          <a:prstGeom prst="line">
            <a:avLst/>
          </a:prstGeom>
          <a:ln w="19050">
            <a:solidFill>
              <a:srgbClr val="144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85884" y="564270"/>
            <a:ext cx="8318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Нововведения, содержащиеся в законопроекте (продолжение)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879513"/>
              </p:ext>
            </p:extLst>
          </p:nvPr>
        </p:nvGraphicFramePr>
        <p:xfrm>
          <a:off x="362662" y="955928"/>
          <a:ext cx="8675680" cy="5361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578"/>
                <a:gridCol w="2306102"/>
              </a:tblGrid>
              <a:tr h="360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Разрабатываемый проект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ФЗ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ФЗ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7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проведению</a:t>
                      </a:r>
                      <a:r>
                        <a:rPr lang="ru-RU" sz="15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таможенного контроля</a:t>
                      </a:r>
                      <a:endParaRPr lang="ru-RU" sz="15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6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Предусмотрены автоматическая регистрация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автоматический выпуск 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предусмотрено, пилотные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проекты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5624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Новая мера таможенного контроля о ведении по усмотрению лица учета товаров для таможенных целей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56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камеральной проверки составляет 90 дней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не определен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5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spc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таможенной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экспертизы – 20 дней с правом продлить еще на 20 дней.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не определен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1467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Условно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выпущенные товары (кроме случаев из Кодекса) – это только перемещаемые в несобранном/разобранном виде товары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Товары почти во всех таможенных процедурах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390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Условно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выпущенные товары, перемещаемые в несобранном/разобранном виде, разрешено передавать третьим лицам для монтажа и наладки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разрешено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516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Общий срок рассмотрения 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таможней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обращения лица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 корректировке декларации и принятия решения составит 30 дней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не установлен</a:t>
                      </a:r>
                    </a:p>
                    <a:p>
                      <a:pPr algn="ctr"/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70430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Помещенные под процедуру свободного склада товары можно размещать на нескольких свободных складах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47152">
                <a:tc>
                  <a:txBody>
                    <a:bodyPr/>
                    <a:lstStyle/>
                    <a:p>
                      <a:pPr algn="just"/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Минфин России определяет порядок применения способов идентификации товаров в таможенных процедурах, связанных с переработкой товаров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Определяет ФТС России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6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узел 22"/>
          <p:cNvSpPr/>
          <p:nvPr/>
        </p:nvSpPr>
        <p:spPr>
          <a:xfrm>
            <a:off x="8571173" y="188640"/>
            <a:ext cx="433041" cy="387784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4" name="Рисунок 1" descr="Яас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288032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685884" y="1083688"/>
            <a:ext cx="8318330" cy="0"/>
          </a:xfrm>
          <a:prstGeom prst="line">
            <a:avLst/>
          </a:prstGeom>
          <a:ln w="19050">
            <a:solidFill>
              <a:srgbClr val="144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03172" y="692696"/>
            <a:ext cx="8318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Нововведения, содержащиеся в законопроекте (продолжение)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93013"/>
              </p:ext>
            </p:extLst>
          </p:nvPr>
        </p:nvGraphicFramePr>
        <p:xfrm>
          <a:off x="251520" y="1412776"/>
          <a:ext cx="8669982" cy="4823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2909342"/>
              </a:tblGrid>
              <a:tr h="2322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Разрабатываемый проект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ФЗ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ФЗ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2506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новшества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7288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Представление таможенному органу предварительной информации возможно на английском языке 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  <a:p>
                      <a:pPr marL="0" algn="ctr" defTabSz="914400" rtl="0" eaLnBrk="1" latinLnBrk="0" hangingPunct="1"/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27288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двух аттестованных специалистов в штате таможенного представителя не требуется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Обязательно наличие в штате двух специалистов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63737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Минфин России определяет правила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завершения процедуры таможенного транзита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  <a:p>
                      <a:pPr marL="0" algn="ctr" defTabSz="914400" rtl="0" eaLnBrk="1" latinLnBrk="0" hangingPunct="1"/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608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Минфин России определяет порядок отложенного определения таможенной стоимости вывозимых товаров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  <a:p>
                      <a:pPr marL="0" algn="ctr" defTabSz="914400" rtl="0" eaLnBrk="1" latinLnBrk="0" hangingPunct="1"/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577095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Минфин России установит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порядок взаимодействия ФТС России </a:t>
                      </a:r>
                      <a:b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ФНС России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  <a:p>
                      <a:pPr marL="0" algn="ctr" defTabSz="914400" rtl="0" eaLnBrk="1" latinLnBrk="0" hangingPunct="1"/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703809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Правительство РФ определит критерии, благодаря которым экспортеры, деятельность которых не соответствует критериям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финансовой устойчивости, могут стать уполномоченными экономическими операторами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предусмотрено</a:t>
                      </a:r>
                    </a:p>
                    <a:p>
                      <a:pPr marL="0" algn="ctr" defTabSz="914400" rtl="0" eaLnBrk="1" latinLnBrk="0" hangingPunct="1"/>
                      <a:endParaRPr lang="ru-RU" sz="15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6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узел 22"/>
          <p:cNvSpPr/>
          <p:nvPr/>
        </p:nvSpPr>
        <p:spPr>
          <a:xfrm>
            <a:off x="8571173" y="188640"/>
            <a:ext cx="433041" cy="387784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4" name="Рисунок 1" descr="Яас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5824"/>
            <a:ext cx="288032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539552" y="1340768"/>
            <a:ext cx="8318330" cy="0"/>
          </a:xfrm>
          <a:prstGeom prst="line">
            <a:avLst/>
          </a:prstGeom>
          <a:ln w="19050">
            <a:solidFill>
              <a:srgbClr val="144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490230" y="602466"/>
            <a:ext cx="8318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продвижения инициатив Минэкономразвития России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законопроекте «О таможенном регулировании»</a:t>
            </a:r>
            <a:endParaRPr lang="ru-RU" sz="20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63515" y="1665016"/>
            <a:ext cx="8420206" cy="28623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Договоренности, достигнутые при подготовке нового Таможенного кодекса ЕАЭС, в том числе договоренности с деловым сообществом</a:t>
            </a:r>
          </a:p>
          <a:p>
            <a:pPr marL="285750" indent="-285750" algn="just">
              <a:buFontTx/>
              <a:buChar char="-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Нормы, предусмотренные российскими «дорожными картами» и иными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планами-мероприятиями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Выявленные на текущий момент проблемы в правоприменительной практике</a:t>
            </a:r>
          </a:p>
          <a:p>
            <a:pPr marL="285750" indent="-285750" algn="just">
              <a:buFontTx/>
              <a:buChar char="-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 txBox="1">
            <a:spLocks/>
          </p:cNvSpPr>
          <p:nvPr/>
        </p:nvSpPr>
        <p:spPr bwMode="auto">
          <a:xfrm>
            <a:off x="21482" y="2780928"/>
            <a:ext cx="91440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algn="ctr"/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80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_MEDRF_OLDLOGO_rus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R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6159</TotalTime>
  <Words>653</Words>
  <Application>Microsoft Office PowerPoint</Application>
  <PresentationFormat>Экран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Presentation_MEDRF_OLDLOGO_rus_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Авраменко Андрей Андреевич</dc:creator>
  <cp:lastModifiedBy>Козлов Дмитрий Николаевич</cp:lastModifiedBy>
  <cp:revision>434</cp:revision>
  <cp:lastPrinted>2017-10-18T05:54:09Z</cp:lastPrinted>
  <dcterms:created xsi:type="dcterms:W3CDTF">2015-12-16T07:53:12Z</dcterms:created>
  <dcterms:modified xsi:type="dcterms:W3CDTF">2017-10-18T06:00:17Z</dcterms:modified>
</cp:coreProperties>
</file>