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80" r:id="rId5"/>
    <p:sldId id="267" r:id="rId6"/>
    <p:sldId id="279" r:id="rId7"/>
    <p:sldId id="268" r:id="rId8"/>
    <p:sldId id="281" r:id="rId9"/>
    <p:sldId id="282" r:id="rId10"/>
    <p:sldId id="269" r:id="rId11"/>
    <p:sldId id="283" r:id="rId12"/>
    <p:sldId id="270" r:id="rId13"/>
    <p:sldId id="271" r:id="rId14"/>
    <p:sldId id="278" r:id="rId15"/>
    <p:sldId id="277" r:id="rId16"/>
    <p:sldId id="262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64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37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94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Страница </a:t>
            </a:r>
            <a:fld id="{70AC5B23-7E6B-4564-9900-B9D19725D80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ятиугольник 6"/>
          <p:cNvSpPr/>
          <p:nvPr userDrawn="1"/>
        </p:nvSpPr>
        <p:spPr>
          <a:xfrm>
            <a:off x="467544" y="6021288"/>
            <a:ext cx="8208912" cy="121158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9" name="Прямая соединительная линия 8"/>
          <p:cNvCxnSpPr/>
          <p:nvPr userDrawn="1"/>
        </p:nvCxnSpPr>
        <p:spPr>
          <a:xfrm>
            <a:off x="467544" y="5949280"/>
            <a:ext cx="8064896" cy="0"/>
          </a:xfrm>
          <a:prstGeom prst="line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67544" y="1340768"/>
            <a:ext cx="8064896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46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66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15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606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92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868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37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5038-8DAA-47A1-8AC4-8858B7A152CB}" type="datetimeFigureOut">
              <a:rPr lang="ru-RU" smtClean="0"/>
              <a:t>21.05.2018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20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C5B23-7E6B-4564-9900-B9D19725D801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18752"/>
            <a:ext cx="1498104" cy="522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67544" y="1340768"/>
            <a:ext cx="8064896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67544" y="5949280"/>
            <a:ext cx="8064896" cy="0"/>
          </a:xfrm>
          <a:prstGeom prst="line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ятиугольник 9"/>
          <p:cNvSpPr/>
          <p:nvPr userDrawn="1"/>
        </p:nvSpPr>
        <p:spPr>
          <a:xfrm>
            <a:off x="467544" y="6021288"/>
            <a:ext cx="8208912" cy="121158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8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Проект Федерального закона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«О </a:t>
            </a:r>
            <a:r>
              <a:rPr lang="ru-RU" dirty="0">
                <a:solidFill>
                  <a:srgbClr val="002060"/>
                </a:solidFill>
              </a:rPr>
              <a:t>таможенном </a:t>
            </a:r>
            <a:r>
              <a:rPr lang="ru-RU" dirty="0" smtClean="0">
                <a:solidFill>
                  <a:srgbClr val="002060"/>
                </a:solidFill>
              </a:rPr>
              <a:t>регулировании»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Дмитрий Майоров </a:t>
            </a:r>
            <a:endParaRPr lang="ru-RU" sz="2400" dirty="0" smtClean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Ответственный секретарь Форума УЭО России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547658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22 мая 2018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85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Обязанность УЭО сообщать об изменении (311-ФЗ)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u="sng" dirty="0">
                <a:solidFill>
                  <a:srgbClr val="002060"/>
                </a:solidFill>
              </a:rPr>
              <a:t>311-ФЗ, п. 1 ст. </a:t>
            </a:r>
            <a:r>
              <a:rPr lang="ru-RU" sz="2400" u="sng" dirty="0" smtClean="0">
                <a:solidFill>
                  <a:srgbClr val="002060"/>
                </a:solidFill>
              </a:rPr>
              <a:t>93: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</a:rPr>
              <a:t>Об изменении сведений, указанных в заявлении о включении в </a:t>
            </a:r>
            <a:r>
              <a:rPr lang="ru-RU" sz="2400" dirty="0" smtClean="0">
                <a:solidFill>
                  <a:srgbClr val="002060"/>
                </a:solidFill>
              </a:rPr>
              <a:t>Реестр </a:t>
            </a:r>
            <a:r>
              <a:rPr lang="ru-RU" sz="2400" dirty="0">
                <a:solidFill>
                  <a:srgbClr val="002060"/>
                </a:solidFill>
              </a:rPr>
              <a:t>уполномоченных экономических операторов либо в прилагаемых к нему документах, </a:t>
            </a:r>
            <a:r>
              <a:rPr lang="ru-RU" sz="2400" dirty="0" smtClean="0">
                <a:solidFill>
                  <a:srgbClr val="002060"/>
                </a:solidFill>
              </a:rPr>
              <a:t>УЭО обязан </a:t>
            </a:r>
            <a:r>
              <a:rPr lang="ru-RU" sz="2400" dirty="0">
                <a:solidFill>
                  <a:srgbClr val="002060"/>
                </a:solidFill>
              </a:rPr>
              <a:t>сообщить уполномоченному таможенному органу </a:t>
            </a:r>
            <a:r>
              <a:rPr lang="ru-RU" sz="2400" u="sng" dirty="0">
                <a:solidFill>
                  <a:srgbClr val="002060"/>
                </a:solidFill>
              </a:rPr>
              <a:t>в письменной форме</a:t>
            </a:r>
            <a:r>
              <a:rPr lang="ru-RU" sz="2400" dirty="0">
                <a:solidFill>
                  <a:srgbClr val="002060"/>
                </a:solidFill>
              </a:rPr>
              <a:t> в течение </a:t>
            </a:r>
            <a:r>
              <a:rPr lang="ru-RU" sz="2400" u="sng" dirty="0">
                <a:solidFill>
                  <a:srgbClr val="002060"/>
                </a:solidFill>
              </a:rPr>
              <a:t>пяти рабочих дней </a:t>
            </a:r>
            <a:r>
              <a:rPr lang="ru-RU" sz="2400" dirty="0">
                <a:solidFill>
                  <a:srgbClr val="002060"/>
                </a:solidFill>
              </a:rPr>
              <a:t>со дня наступления соответствующих событий или со дня, когда лицу стало известно об их </a:t>
            </a:r>
            <a:r>
              <a:rPr lang="ru-RU" sz="2400" dirty="0" smtClean="0">
                <a:solidFill>
                  <a:srgbClr val="002060"/>
                </a:solidFill>
              </a:rPr>
              <a:t>наступлении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158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Обязанность УЭО сообщать об изменении (проект ФЗ)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u="sng" dirty="0" smtClean="0">
                <a:solidFill>
                  <a:srgbClr val="002060"/>
                </a:solidFill>
              </a:rPr>
              <a:t>Проект ФЗ, п</a:t>
            </a:r>
            <a:r>
              <a:rPr lang="ru-RU" sz="2600" u="sng" dirty="0">
                <a:solidFill>
                  <a:srgbClr val="002060"/>
                </a:solidFill>
              </a:rPr>
              <a:t>. 1 ст. </a:t>
            </a:r>
            <a:r>
              <a:rPr lang="ru-RU" sz="2600" u="sng" dirty="0" smtClean="0">
                <a:solidFill>
                  <a:srgbClr val="002060"/>
                </a:solidFill>
              </a:rPr>
              <a:t>384:</a:t>
            </a:r>
            <a:endParaRPr lang="ru-RU" sz="2600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УЭО обязан </a:t>
            </a:r>
            <a:r>
              <a:rPr lang="ru-RU" sz="2600" dirty="0">
                <a:solidFill>
                  <a:srgbClr val="002060"/>
                </a:solidFill>
              </a:rPr>
              <a:t>сообщить уполномоченному таможенному органу об изменении следующих сведений, указанных в заявлении о включении в </a:t>
            </a:r>
            <a:r>
              <a:rPr lang="ru-RU" sz="2600" dirty="0" smtClean="0">
                <a:solidFill>
                  <a:srgbClr val="002060"/>
                </a:solidFill>
              </a:rPr>
              <a:t>реестр:</a:t>
            </a:r>
            <a:endParaRPr lang="ru-RU" sz="2600" dirty="0">
              <a:solidFill>
                <a:srgbClr val="002060"/>
              </a:solidFill>
            </a:endParaRPr>
          </a:p>
          <a:p>
            <a:pPr marL="857250" lvl="1" indent="-457200">
              <a:buFont typeface="+mj-lt"/>
              <a:buAutoNum type="arabicParenR"/>
            </a:pPr>
            <a:r>
              <a:rPr lang="ru-RU" sz="2200" dirty="0" smtClean="0">
                <a:solidFill>
                  <a:srgbClr val="002060"/>
                </a:solidFill>
              </a:rPr>
              <a:t>о </a:t>
            </a:r>
            <a:r>
              <a:rPr lang="ru-RU" sz="2200" dirty="0">
                <a:solidFill>
                  <a:srgbClr val="002060"/>
                </a:solidFill>
              </a:rPr>
              <a:t>наименовании </a:t>
            </a:r>
            <a:r>
              <a:rPr lang="ru-RU" sz="2200" dirty="0" smtClean="0">
                <a:solidFill>
                  <a:srgbClr val="002060"/>
                </a:solidFill>
              </a:rPr>
              <a:t>УЭО, </a:t>
            </a:r>
            <a:r>
              <a:rPr lang="ru-RU" sz="2200" dirty="0">
                <a:solidFill>
                  <a:srgbClr val="002060"/>
                </a:solidFill>
              </a:rPr>
              <a:t>его </a:t>
            </a:r>
            <a:r>
              <a:rPr lang="ru-RU" sz="2200" dirty="0" smtClean="0">
                <a:solidFill>
                  <a:srgbClr val="002060"/>
                </a:solidFill>
              </a:rPr>
              <a:t>ИНН;</a:t>
            </a:r>
            <a:endParaRPr lang="ru-RU" sz="2200" dirty="0">
              <a:solidFill>
                <a:srgbClr val="002060"/>
              </a:solidFill>
            </a:endParaRPr>
          </a:p>
          <a:p>
            <a:pPr marL="857250" lvl="1" indent="-457200">
              <a:buFont typeface="+mj-lt"/>
              <a:buAutoNum type="arabicParenR"/>
            </a:pPr>
            <a:r>
              <a:rPr lang="ru-RU" sz="2200" dirty="0" smtClean="0">
                <a:solidFill>
                  <a:srgbClr val="002060"/>
                </a:solidFill>
              </a:rPr>
              <a:t>о </a:t>
            </a:r>
            <a:r>
              <a:rPr lang="ru-RU" sz="2200" dirty="0">
                <a:solidFill>
                  <a:srgbClr val="002060"/>
                </a:solidFill>
              </a:rPr>
              <a:t>сооружениях, </a:t>
            </a:r>
            <a:r>
              <a:rPr lang="ru-RU" sz="2200" dirty="0" smtClean="0">
                <a:solidFill>
                  <a:srgbClr val="002060"/>
                </a:solidFill>
              </a:rPr>
              <a:t>помещениях, </a:t>
            </a:r>
            <a:r>
              <a:rPr lang="ru-RU" sz="2200" dirty="0">
                <a:solidFill>
                  <a:srgbClr val="002060"/>
                </a:solidFill>
              </a:rPr>
              <a:t>открытых </a:t>
            </a:r>
            <a:r>
              <a:rPr lang="ru-RU" sz="2200" dirty="0" smtClean="0">
                <a:solidFill>
                  <a:srgbClr val="002060"/>
                </a:solidFill>
              </a:rPr>
              <a:t>площадках УЭО;</a:t>
            </a:r>
            <a:endParaRPr lang="ru-RU" sz="2200" dirty="0">
              <a:solidFill>
                <a:srgbClr val="002060"/>
              </a:solidFill>
            </a:endParaRPr>
          </a:p>
          <a:p>
            <a:pPr marL="857250" lvl="1" indent="-457200">
              <a:buFont typeface="+mj-lt"/>
              <a:buAutoNum type="arabicParenR"/>
            </a:pPr>
            <a:r>
              <a:rPr lang="ru-RU" sz="2200" dirty="0" smtClean="0">
                <a:solidFill>
                  <a:srgbClr val="002060"/>
                </a:solidFill>
              </a:rPr>
              <a:t>об акционерах (10% акций), учредителях </a:t>
            </a:r>
            <a:r>
              <a:rPr lang="ru-RU" sz="2200" dirty="0">
                <a:solidFill>
                  <a:srgbClr val="002060"/>
                </a:solidFill>
              </a:rPr>
              <a:t>(участниках), руководителях, главных бухгалтерах.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537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Использование площадки УЭО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Допускается </a:t>
            </a:r>
            <a:r>
              <a:rPr lang="ru-RU" sz="2400" dirty="0">
                <a:solidFill>
                  <a:srgbClr val="002060"/>
                </a:solidFill>
              </a:rPr>
              <a:t>хранение совместно с товарами, находящимися на временном хранении, иных товаров, собственниками которых являются </a:t>
            </a:r>
            <a:r>
              <a:rPr lang="ru-RU" sz="2400" dirty="0" smtClean="0">
                <a:solidFill>
                  <a:srgbClr val="002060"/>
                </a:solidFill>
              </a:rPr>
              <a:t>УЭО, </a:t>
            </a:r>
            <a:r>
              <a:rPr lang="ru-RU" sz="2400" dirty="0">
                <a:solidFill>
                  <a:srgbClr val="002060"/>
                </a:solidFill>
              </a:rPr>
              <a:t>при условии их раздельного </a:t>
            </a:r>
            <a:r>
              <a:rPr lang="ru-RU" sz="2400" dirty="0" smtClean="0">
                <a:solidFill>
                  <a:srgbClr val="002060"/>
                </a:solidFill>
              </a:rPr>
              <a:t>размещения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(оградительная </a:t>
            </a:r>
            <a:r>
              <a:rPr lang="ru-RU" sz="2400" dirty="0">
                <a:solidFill>
                  <a:srgbClr val="002060"/>
                </a:solidFill>
              </a:rPr>
              <a:t>лента, перегородки, технологические проходы, обозначенные соответствующими табличками и надписями</a:t>
            </a:r>
            <a:r>
              <a:rPr lang="ru-RU" sz="2400" dirty="0" smtClean="0">
                <a:solidFill>
                  <a:srgbClr val="002060"/>
                </a:solidFill>
              </a:rPr>
              <a:t>)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Допускается </a:t>
            </a:r>
            <a:r>
              <a:rPr lang="ru-RU" sz="2400" dirty="0">
                <a:solidFill>
                  <a:srgbClr val="002060"/>
                </a:solidFill>
              </a:rPr>
              <a:t>хранение насыпных, наливных товаров, находящихся в зонах таможенного контроля под таможенным контролем, совместно с товарами того же вида и качества, находящимися на </a:t>
            </a:r>
            <a:r>
              <a:rPr lang="ru-RU" sz="2400" dirty="0" smtClean="0">
                <a:solidFill>
                  <a:srgbClr val="002060"/>
                </a:solidFill>
              </a:rPr>
              <a:t>хранении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375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Основания для приостановления действия свидетельства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3400" dirty="0" smtClean="0">
              <a:solidFill>
                <a:srgbClr val="002060"/>
              </a:solidFill>
            </a:endParaRPr>
          </a:p>
          <a:p>
            <a:r>
              <a:rPr lang="ru-RU" sz="4400" dirty="0">
                <a:solidFill>
                  <a:srgbClr val="002060"/>
                </a:solidFill>
              </a:rPr>
              <a:t>возбуждение </a:t>
            </a:r>
            <a:r>
              <a:rPr lang="ru-RU" sz="4400" dirty="0" smtClean="0">
                <a:solidFill>
                  <a:srgbClr val="002060"/>
                </a:solidFill>
              </a:rPr>
              <a:t>дела </a:t>
            </a:r>
            <a:r>
              <a:rPr lang="ru-RU" sz="4400" dirty="0">
                <a:solidFill>
                  <a:srgbClr val="002060"/>
                </a:solidFill>
              </a:rPr>
              <a:t>об </a:t>
            </a:r>
            <a:r>
              <a:rPr lang="ru-RU" sz="4400" dirty="0" smtClean="0">
                <a:solidFill>
                  <a:srgbClr val="002060"/>
                </a:solidFill>
              </a:rPr>
              <a:t>АП </a:t>
            </a:r>
            <a:r>
              <a:rPr lang="ru-RU" sz="4400" dirty="0">
                <a:solidFill>
                  <a:srgbClr val="002060"/>
                </a:solidFill>
              </a:rPr>
              <a:t>(начало административного процесса) по «зачетным» статьям </a:t>
            </a:r>
          </a:p>
          <a:p>
            <a:r>
              <a:rPr lang="ru-RU" sz="4400" dirty="0">
                <a:solidFill>
                  <a:srgbClr val="002060"/>
                </a:solidFill>
              </a:rPr>
              <a:t>возбуждение уголовного дела </a:t>
            </a:r>
            <a:r>
              <a:rPr lang="ru-RU" sz="4400" dirty="0" smtClean="0">
                <a:solidFill>
                  <a:srgbClr val="002060"/>
                </a:solidFill>
              </a:rPr>
              <a:t>в </a:t>
            </a:r>
            <a:r>
              <a:rPr lang="ru-RU" sz="4400" dirty="0">
                <a:solidFill>
                  <a:srgbClr val="002060"/>
                </a:solidFill>
              </a:rPr>
              <a:t>отношении акционеров, руководителей и других «компетентных лиц» УЭО </a:t>
            </a:r>
            <a:endParaRPr lang="ru-RU" sz="4400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непредставление в </a:t>
            </a:r>
            <a:r>
              <a:rPr lang="ru-RU" sz="4400" dirty="0">
                <a:solidFill>
                  <a:srgbClr val="002060"/>
                </a:solidFill>
              </a:rPr>
              <a:t>установленный срок заявления о внесении изменений в реестр УЭО </a:t>
            </a:r>
          </a:p>
          <a:p>
            <a:r>
              <a:rPr lang="ru-RU" sz="4400" dirty="0">
                <a:solidFill>
                  <a:srgbClr val="002060"/>
                </a:solidFill>
              </a:rPr>
              <a:t>начало процесса ликвидации юридического лица УЭО</a:t>
            </a:r>
          </a:p>
          <a:p>
            <a:r>
              <a:rPr lang="ru-RU" sz="4400" dirty="0">
                <a:solidFill>
                  <a:srgbClr val="002060"/>
                </a:solidFill>
              </a:rPr>
              <a:t>неисполнение обязанности о подаче УЭО декларации на товары не позднее 15-го числа месяца, следующего за месяцем выпуска товаров до подачи декларации на товары</a:t>
            </a:r>
          </a:p>
          <a:p>
            <a:r>
              <a:rPr lang="ru-RU" sz="4400" dirty="0">
                <a:solidFill>
                  <a:srgbClr val="002060"/>
                </a:solidFill>
              </a:rPr>
              <a:t>расторжение соглашения о взаимодействии между уполномоченным таможенным органом и УЭО в случае нарушения УЭО положений данного </a:t>
            </a:r>
            <a:r>
              <a:rPr lang="ru-RU" sz="4400" dirty="0" smtClean="0">
                <a:solidFill>
                  <a:srgbClr val="002060"/>
                </a:solidFill>
              </a:rPr>
              <a:t>соглашения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17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Основания для исключения из Реестра УЭО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1338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ru-RU" sz="2100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100" dirty="0" smtClean="0">
                <a:solidFill>
                  <a:srgbClr val="002060"/>
                </a:solidFill>
              </a:rPr>
              <a:t>реорганизация </a:t>
            </a:r>
            <a:r>
              <a:rPr lang="ru-RU" sz="2100" dirty="0">
                <a:solidFill>
                  <a:srgbClr val="002060"/>
                </a:solidFill>
              </a:rPr>
              <a:t>УЭО;</a:t>
            </a:r>
          </a:p>
          <a:p>
            <a:pPr>
              <a:lnSpc>
                <a:spcPct val="80000"/>
              </a:lnSpc>
            </a:pPr>
            <a:r>
              <a:rPr lang="ru-RU" sz="2100" dirty="0">
                <a:solidFill>
                  <a:srgbClr val="002060"/>
                </a:solidFill>
              </a:rPr>
              <a:t>вступление в силу постановления об АП по «зачетным» статьям </a:t>
            </a:r>
          </a:p>
          <a:p>
            <a:pPr>
              <a:lnSpc>
                <a:spcPct val="80000"/>
              </a:lnSpc>
            </a:pPr>
            <a:r>
              <a:rPr lang="ru-RU" sz="2100" dirty="0">
                <a:solidFill>
                  <a:srgbClr val="002060"/>
                </a:solidFill>
              </a:rPr>
              <a:t>вступление в законную силу приговора суда в отношении акционеров, руководителей и других «компетентных лиц» УЭО; </a:t>
            </a:r>
          </a:p>
          <a:p>
            <a:pPr>
              <a:lnSpc>
                <a:spcPct val="80000"/>
              </a:lnSpc>
            </a:pPr>
            <a:r>
              <a:rPr lang="ru-RU" sz="2100" dirty="0">
                <a:solidFill>
                  <a:srgbClr val="002060"/>
                </a:solidFill>
              </a:rPr>
              <a:t>применением специальных упрощений в отношении товаров, продавцом которых выступает компания из офшорных зон или оплата которых осуществляется путем проведения финансовых операций через офшорные зоны;</a:t>
            </a:r>
          </a:p>
          <a:p>
            <a:pPr>
              <a:lnSpc>
                <a:spcPct val="80000"/>
              </a:lnSpc>
            </a:pPr>
            <a:r>
              <a:rPr lang="ru-RU" sz="2100" dirty="0">
                <a:solidFill>
                  <a:srgbClr val="002060"/>
                </a:solidFill>
              </a:rPr>
              <a:t>нарушения требований о раздельном учете операций с иностранными товарами и товарами Союза;</a:t>
            </a:r>
          </a:p>
          <a:p>
            <a:pPr>
              <a:lnSpc>
                <a:spcPct val="80000"/>
              </a:lnSpc>
            </a:pPr>
            <a:r>
              <a:rPr lang="ru-RU" sz="2100" dirty="0">
                <a:solidFill>
                  <a:srgbClr val="002060"/>
                </a:solidFill>
              </a:rPr>
              <a:t>непредставление для должностных лиц таможенных органов возможности доступа (в том числе удаленного) к системе учета товаров;</a:t>
            </a:r>
          </a:p>
          <a:p>
            <a:pPr>
              <a:lnSpc>
                <a:spcPct val="80000"/>
              </a:lnSpc>
            </a:pPr>
            <a:r>
              <a:rPr lang="ru-RU" sz="2100" dirty="0">
                <a:solidFill>
                  <a:srgbClr val="002060"/>
                </a:solidFill>
              </a:rPr>
              <a:t>нарушение требований к информационным системам УЭО</a:t>
            </a:r>
          </a:p>
        </p:txBody>
      </p:sp>
    </p:spTree>
    <p:extLst>
      <p:ext uri="{BB962C8B-B14F-4D97-AF65-F5344CB8AC3E}">
        <p14:creationId xmlns:p14="http://schemas.microsoft.com/office/powerpoint/2010/main" val="107808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Таможенный орган вправе: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не приостанавливать и не исключать УЭО, </a:t>
            </a:r>
            <a:r>
              <a:rPr lang="ru-RU" sz="2600" dirty="0">
                <a:solidFill>
                  <a:srgbClr val="002060"/>
                </a:solidFill>
              </a:rPr>
              <a:t>если в течение предшествующего года:</a:t>
            </a:r>
          </a:p>
          <a:p>
            <a:r>
              <a:rPr lang="ru-RU" sz="2600" dirty="0">
                <a:solidFill>
                  <a:srgbClr val="002060"/>
                </a:solidFill>
              </a:rPr>
              <a:t>Все штрафы были оплачены вовремя (60 дней)</a:t>
            </a:r>
          </a:p>
          <a:p>
            <a:r>
              <a:rPr lang="ru-RU" sz="2600" dirty="0">
                <a:solidFill>
                  <a:srgbClr val="002060"/>
                </a:solidFill>
              </a:rPr>
              <a:t>Количество конфискаций не превышает две</a:t>
            </a:r>
          </a:p>
          <a:p>
            <a:r>
              <a:rPr lang="ru-RU" sz="2600" dirty="0">
                <a:solidFill>
                  <a:srgbClr val="002060"/>
                </a:solidFill>
              </a:rPr>
              <a:t>Общая сумма штрафов не превышает: для импортеров – 1% таможенных платежей, для таможенных представителей – 0,5% таможенной стоимости оформленных товаров, для всех прочих – 0,1% таможенной стоимости товаров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512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3200" b="1" dirty="0" smtClean="0">
                <a:solidFill>
                  <a:srgbClr val="002060"/>
                </a:solidFill>
              </a:rPr>
              <a:t>Контакты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Дмитрий Майоров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190020, Санкт-Петербург, ул. Лифляндская, д. 6, корп. 6, лит. С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моб </a:t>
            </a:r>
            <a:r>
              <a:rPr lang="ru-RU" sz="2000" dirty="0" smtClean="0">
                <a:solidFill>
                  <a:srgbClr val="002060"/>
                </a:solidFill>
              </a:rPr>
              <a:t>+7 (931) 236-71-80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e-mail: mayorov@aeo</a:t>
            </a:r>
            <a:r>
              <a:rPr lang="en-US" sz="2000" dirty="0" smtClean="0">
                <a:solidFill>
                  <a:srgbClr val="002060"/>
                </a:solidFill>
              </a:rPr>
              <a:t>forum</a:t>
            </a:r>
            <a:r>
              <a:rPr lang="ru-RU" sz="2000" dirty="0" smtClean="0">
                <a:solidFill>
                  <a:srgbClr val="002060"/>
                </a:solidFill>
              </a:rPr>
              <a:t>.ru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www.aeo</a:t>
            </a:r>
            <a:r>
              <a:rPr lang="en-US" sz="2000" dirty="0" smtClean="0">
                <a:solidFill>
                  <a:srgbClr val="002060"/>
                </a:solidFill>
              </a:rPr>
              <a:t>forum</a:t>
            </a:r>
            <a:r>
              <a:rPr lang="ru-RU" sz="2000" dirty="0" smtClean="0">
                <a:solidFill>
                  <a:srgbClr val="002060"/>
                </a:solidFill>
              </a:rPr>
              <a:t>.ru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03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Законопроект № </a:t>
            </a:r>
            <a:r>
              <a:rPr lang="ru-RU" sz="2400" b="1" dirty="0">
                <a:solidFill>
                  <a:srgbClr val="002060"/>
                </a:solidFill>
              </a:rPr>
              <a:t>455221-7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29" t="15251" r="34001" b="3935"/>
          <a:stretch/>
        </p:blipFill>
        <p:spPr bwMode="auto">
          <a:xfrm>
            <a:off x="827584" y="1844824"/>
            <a:ext cx="2636668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 l="26822" t="46281" r="25427" b="34149"/>
          <a:stretch/>
        </p:blipFill>
        <p:spPr bwMode="auto">
          <a:xfrm>
            <a:off x="3995936" y="3090861"/>
            <a:ext cx="4176464" cy="105821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48064" y="5013176"/>
            <a:ext cx="288521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http://sozd.parlament.gov.ru/bill/455221-7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55564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Включение в Реестр УЭО: дополнительные условия (опыт)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</a:rPr>
              <a:t>Для импортеров: по 20 ДТ в год за три года или импорт на сумму не менее 750 000 евро за каждый из трех лет (в ТК ЕАЭС – 10 ДТ и 500 000 евро)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</a:rPr>
              <a:t>Для таможенных представителей: </a:t>
            </a:r>
            <a:r>
              <a:rPr lang="ru-RU" sz="2400" dirty="0">
                <a:solidFill>
                  <a:srgbClr val="002060"/>
                </a:solidFill>
              </a:rPr>
              <a:t>по </a:t>
            </a:r>
            <a:r>
              <a:rPr lang="ru-RU" sz="2400" dirty="0" smtClean="0">
                <a:solidFill>
                  <a:srgbClr val="002060"/>
                </a:solidFill>
              </a:rPr>
              <a:t>300 </a:t>
            </a:r>
            <a:r>
              <a:rPr lang="ru-RU" sz="2400" dirty="0">
                <a:solidFill>
                  <a:srgbClr val="002060"/>
                </a:solidFill>
              </a:rPr>
              <a:t>ДТ в год за три года или импорт на сумму не менее </a:t>
            </a:r>
            <a:r>
              <a:rPr lang="ru-RU" sz="2400" dirty="0" smtClean="0">
                <a:solidFill>
                  <a:srgbClr val="002060"/>
                </a:solidFill>
              </a:rPr>
              <a:t>1 000 </a:t>
            </a:r>
            <a:r>
              <a:rPr lang="ru-RU" sz="2400" dirty="0">
                <a:solidFill>
                  <a:srgbClr val="002060"/>
                </a:solidFill>
              </a:rPr>
              <a:t>000 евро за каждый из трех лет (в ТК ЕАЭС – </a:t>
            </a:r>
            <a:r>
              <a:rPr lang="ru-RU" sz="2400" dirty="0" smtClean="0">
                <a:solidFill>
                  <a:srgbClr val="002060"/>
                </a:solidFill>
              </a:rPr>
              <a:t>200 </a:t>
            </a:r>
            <a:r>
              <a:rPr lang="ru-RU" sz="2400" dirty="0">
                <a:solidFill>
                  <a:srgbClr val="002060"/>
                </a:solidFill>
              </a:rPr>
              <a:t>ДТ и 500 000 евро</a:t>
            </a:r>
            <a:r>
              <a:rPr lang="ru-RU" sz="2400" dirty="0" smtClean="0">
                <a:solidFill>
                  <a:srgbClr val="00206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</a:rPr>
              <a:t>Для владельцев складов: хранение товаров стоимостью не менее 8 000 000 евро за каждый из трех лет (в ТК ЕАЭС – 500 000 евро)</a:t>
            </a:r>
          </a:p>
          <a:p>
            <a:endParaRPr lang="ru-RU" sz="23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808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Включение в Реестр УЭО: дополнительные условия (УК)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</a:rPr>
              <a:t>Акционеры </a:t>
            </a:r>
            <a:r>
              <a:rPr lang="ru-RU" sz="2400" dirty="0">
                <a:solidFill>
                  <a:srgbClr val="002060"/>
                </a:solidFill>
              </a:rPr>
              <a:t>с долей 10 и более процентов акций, учредители (участники), руководители и главные бухгалтеры не привлекались к уголовной ответственности за преступления в сфере экономической деятельности и преступления против общественной безопасности по статьям 169, 171, 1711, 172 - 175, 180, 186, 189 - 1911, 193 - 194, 198 - 1992, 2001, 2002, 210, 2261 Уголовного кодекса Российской Федерации, а также по статьям 159, 2291 Уголовного кодекса Российской Федерации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63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>
                <a:solidFill>
                  <a:srgbClr val="002060"/>
                </a:solidFill>
              </a:rPr>
              <a:t>Включение в Реестр </a:t>
            </a:r>
            <a:r>
              <a:rPr lang="ru-RU" sz="2400" b="1" dirty="0" smtClean="0">
                <a:solidFill>
                  <a:srgbClr val="002060"/>
                </a:solidFill>
              </a:rPr>
              <a:t>УЭО: штрафы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Штрафы </a:t>
            </a:r>
            <a:r>
              <a:rPr lang="ru-RU" sz="2400" dirty="0">
                <a:solidFill>
                  <a:srgbClr val="002060"/>
                </a:solidFill>
              </a:rPr>
              <a:t>не препятствуют включению в Реестр УЭО, если в течение предшествующего года: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</a:rPr>
              <a:t>Все штрафы были оплачены вовремя (60 дней)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</a:rPr>
              <a:t>Количество конфискаций не превышает две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</a:rPr>
              <a:t>Общая сумма штрафов не превышает: для импортеров – 1% таможенных платежей, для таможенных представителей – 0,5% таможенной стоимости оформленных товаров, для всех прочих – 0,1% таможенной стоимости </a:t>
            </a:r>
            <a:r>
              <a:rPr lang="ru-RU" sz="2400" dirty="0" smtClean="0">
                <a:solidFill>
                  <a:srgbClr val="002060"/>
                </a:solidFill>
              </a:rPr>
              <a:t>товаров </a:t>
            </a:r>
            <a:r>
              <a:rPr lang="ru-RU" sz="2400" dirty="0">
                <a:solidFill>
                  <a:srgbClr val="002060"/>
                </a:solidFill>
              </a:rPr>
              <a:t>(311-ФЗ: макс. 500 000 рублей)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4843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>
                <a:solidFill>
                  <a:srgbClr val="002060"/>
                </a:solidFill>
              </a:rPr>
              <a:t>Включение в Реестр </a:t>
            </a:r>
            <a:r>
              <a:rPr lang="ru-RU" sz="2400" b="1" dirty="0" smtClean="0">
                <a:solidFill>
                  <a:srgbClr val="002060"/>
                </a:solidFill>
              </a:rPr>
              <a:t>УЭО: «зачетные</a:t>
            </a:r>
            <a:r>
              <a:rPr lang="ru-RU" sz="2400" b="1" dirty="0">
                <a:solidFill>
                  <a:srgbClr val="002060"/>
                </a:solidFill>
              </a:rPr>
              <a:t>» статьи </a:t>
            </a:r>
            <a:r>
              <a:rPr lang="ru-RU" sz="2400" b="1" dirty="0" smtClean="0">
                <a:solidFill>
                  <a:srgbClr val="002060"/>
                </a:solidFill>
              </a:rPr>
              <a:t>КоАП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311-ФЗ: 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статьи </a:t>
            </a:r>
            <a:r>
              <a:rPr lang="ru-RU" sz="2400" dirty="0">
                <a:solidFill>
                  <a:srgbClr val="002060"/>
                </a:solidFill>
              </a:rPr>
              <a:t>16.1, 16.2, 16.3, 16.7, 16.9, 16.15, 16.17, 16.20 и 16.22 </a:t>
            </a:r>
            <a:r>
              <a:rPr lang="ru-RU" sz="2400" dirty="0" smtClean="0">
                <a:solidFill>
                  <a:srgbClr val="002060"/>
                </a:solidFill>
              </a:rPr>
              <a:t>КоАП</a:t>
            </a: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Проект ФЗ</a:t>
            </a:r>
            <a:r>
              <a:rPr lang="ru-RU" sz="2400" u="sng" dirty="0">
                <a:solidFill>
                  <a:srgbClr val="002060"/>
                </a:solidFill>
              </a:rPr>
              <a:t>:</a:t>
            </a:r>
            <a:r>
              <a:rPr lang="ru-RU" sz="2400" u="sng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статьи </a:t>
            </a:r>
            <a:r>
              <a:rPr lang="ru-RU" sz="2400" dirty="0">
                <a:solidFill>
                  <a:srgbClr val="002060"/>
                </a:solidFill>
              </a:rPr>
              <a:t>6.15, 6.16, 6.33,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1 статьи 7.12,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4 статьи 8.28.1, </a:t>
            </a:r>
            <a:r>
              <a:rPr lang="ru-RU" sz="2400" dirty="0" smtClean="0">
                <a:solidFill>
                  <a:srgbClr val="002060"/>
                </a:solidFill>
              </a:rPr>
              <a:t>статьи </a:t>
            </a:r>
            <a:r>
              <a:rPr lang="ru-RU" sz="2400" dirty="0">
                <a:solidFill>
                  <a:srgbClr val="002060"/>
                </a:solidFill>
              </a:rPr>
              <a:t>11.14, 11.15,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1 статьи 14.10, </a:t>
            </a:r>
            <a:r>
              <a:rPr lang="ru-RU" sz="2400" dirty="0" smtClean="0">
                <a:solidFill>
                  <a:srgbClr val="002060"/>
                </a:solidFill>
              </a:rPr>
              <a:t>статья </a:t>
            </a:r>
            <a:r>
              <a:rPr lang="ru-RU" sz="2400" dirty="0">
                <a:solidFill>
                  <a:srgbClr val="002060"/>
                </a:solidFill>
              </a:rPr>
              <a:t>14.50, </a:t>
            </a:r>
            <a:r>
              <a:rPr lang="ru-RU" sz="2400" dirty="0" smtClean="0">
                <a:solidFill>
                  <a:srgbClr val="002060"/>
                </a:solidFill>
              </a:rPr>
              <a:t>части </a:t>
            </a:r>
            <a:r>
              <a:rPr lang="ru-RU" sz="2400" dirty="0">
                <a:solidFill>
                  <a:srgbClr val="002060"/>
                </a:solidFill>
              </a:rPr>
              <a:t>4 и 5 статьи 15.25, </a:t>
            </a:r>
            <a:r>
              <a:rPr lang="ru-RU" sz="2400" dirty="0" smtClean="0">
                <a:solidFill>
                  <a:srgbClr val="002060"/>
                </a:solidFill>
              </a:rPr>
              <a:t>статьи </a:t>
            </a:r>
            <a:r>
              <a:rPr lang="ru-RU" sz="2400" dirty="0">
                <a:solidFill>
                  <a:srgbClr val="002060"/>
                </a:solidFill>
              </a:rPr>
              <a:t>16.1, 16.2, 16.3, 16.5 - 16.17, 16.19 - 16.23,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1 статьи 16.24,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1 статьи 19.4,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1 статьи 19.5, </a:t>
            </a:r>
            <a:r>
              <a:rPr lang="ru-RU" sz="2400" dirty="0" smtClean="0">
                <a:solidFill>
                  <a:srgbClr val="002060"/>
                </a:solidFill>
              </a:rPr>
              <a:t>статьи </a:t>
            </a:r>
            <a:r>
              <a:rPr lang="ru-RU" sz="2400" dirty="0">
                <a:solidFill>
                  <a:srgbClr val="002060"/>
                </a:solidFill>
              </a:rPr>
              <a:t>19.6, 19.7,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2 статьи 20.23, </a:t>
            </a:r>
            <a:r>
              <a:rPr lang="ru-RU" sz="2400" dirty="0" smtClean="0">
                <a:solidFill>
                  <a:srgbClr val="002060"/>
                </a:solidFill>
              </a:rPr>
              <a:t>часть </a:t>
            </a:r>
            <a:r>
              <a:rPr lang="ru-RU" sz="2400" dirty="0">
                <a:solidFill>
                  <a:srgbClr val="002060"/>
                </a:solidFill>
              </a:rPr>
              <a:t>1 статьи 20.25 </a:t>
            </a:r>
            <a:r>
              <a:rPr lang="ru-RU" sz="2400" dirty="0" smtClean="0">
                <a:solidFill>
                  <a:srgbClr val="002060"/>
                </a:solidFill>
              </a:rPr>
              <a:t>КоАП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053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Система учета УЭО: раздельный учет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311-ФЗ:</a:t>
            </a:r>
            <a:endParaRPr lang="ru-RU" sz="2400" u="sng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Раздельный </a:t>
            </a:r>
            <a:r>
              <a:rPr lang="ru-RU" sz="2400" dirty="0">
                <a:solidFill>
                  <a:srgbClr val="002060"/>
                </a:solidFill>
              </a:rPr>
              <a:t>учет ввозимых и вывозимых </a:t>
            </a:r>
            <a:r>
              <a:rPr lang="ru-RU" sz="2400" dirty="0" smtClean="0">
                <a:solidFill>
                  <a:srgbClr val="002060"/>
                </a:solidFill>
              </a:rPr>
              <a:t>товаров (п. </a:t>
            </a:r>
            <a:r>
              <a:rPr lang="ru-RU" sz="2400" dirty="0">
                <a:solidFill>
                  <a:srgbClr val="002060"/>
                </a:solidFill>
              </a:rPr>
              <a:t>1 ст. </a:t>
            </a:r>
            <a:r>
              <a:rPr lang="ru-RU" sz="2400" dirty="0" smtClean="0">
                <a:solidFill>
                  <a:srgbClr val="002060"/>
                </a:solidFill>
              </a:rPr>
              <a:t>96) 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Раздельный </a:t>
            </a:r>
            <a:r>
              <a:rPr lang="ru-RU" sz="2400" dirty="0">
                <a:solidFill>
                  <a:srgbClr val="002060"/>
                </a:solidFill>
              </a:rPr>
              <a:t>учет совершения логистических операций  с иностранными товарами и товарами Таможенного союза, связанных с транспортировкой и хранением </a:t>
            </a:r>
            <a:r>
              <a:rPr lang="ru-RU" sz="2400" dirty="0" smtClean="0">
                <a:solidFill>
                  <a:srgbClr val="002060"/>
                </a:solidFill>
              </a:rPr>
              <a:t>товаров (пп</a:t>
            </a:r>
            <a:r>
              <a:rPr lang="ru-RU" sz="2400" dirty="0">
                <a:solidFill>
                  <a:srgbClr val="002060"/>
                </a:solidFill>
              </a:rPr>
              <a:t>. 3 п. 3 ст. </a:t>
            </a:r>
            <a:r>
              <a:rPr lang="ru-RU" sz="2400" dirty="0" smtClean="0">
                <a:solidFill>
                  <a:srgbClr val="002060"/>
                </a:solidFill>
              </a:rPr>
              <a:t>88) </a:t>
            </a:r>
          </a:p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Проект ФЗ:</a:t>
            </a:r>
            <a:endParaRPr lang="ru-RU" sz="2400" u="sng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Раздельный </a:t>
            </a:r>
            <a:r>
              <a:rPr lang="ru-RU" sz="2400" dirty="0">
                <a:solidFill>
                  <a:srgbClr val="002060"/>
                </a:solidFill>
              </a:rPr>
              <a:t>учет операций с иностранными товарами и товарами </a:t>
            </a:r>
            <a:r>
              <a:rPr lang="ru-RU" sz="2400" dirty="0" smtClean="0">
                <a:solidFill>
                  <a:srgbClr val="002060"/>
                </a:solidFill>
              </a:rPr>
              <a:t>Союза (пп</a:t>
            </a:r>
            <a:r>
              <a:rPr lang="ru-RU" sz="2400" dirty="0">
                <a:solidFill>
                  <a:srgbClr val="002060"/>
                </a:solidFill>
              </a:rPr>
              <a:t>. 1 п. 6 ст. </a:t>
            </a:r>
            <a:r>
              <a:rPr lang="ru-RU" sz="2400" dirty="0" smtClean="0">
                <a:solidFill>
                  <a:srgbClr val="002060"/>
                </a:solidFill>
              </a:rPr>
              <a:t>382)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82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Система учета </a:t>
            </a:r>
            <a:r>
              <a:rPr lang="ru-RU" sz="2400" b="1" dirty="0" smtClean="0">
                <a:solidFill>
                  <a:srgbClr val="002060"/>
                </a:solidFill>
              </a:rPr>
              <a:t>УЭО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311-ФЗ:</a:t>
            </a:r>
            <a:endParaRPr lang="ru-RU" sz="2400" u="sng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Возможность сопоставлять </a:t>
            </a:r>
            <a:r>
              <a:rPr lang="ru-RU" sz="2400" dirty="0">
                <a:solidFill>
                  <a:srgbClr val="002060"/>
                </a:solidFill>
              </a:rPr>
              <a:t>сведения, представленные таможенным органам при совершении таможенных операций, со сведениями о проведении хозяйственных </a:t>
            </a:r>
            <a:r>
              <a:rPr lang="ru-RU" sz="2400" dirty="0" smtClean="0">
                <a:solidFill>
                  <a:srgbClr val="002060"/>
                </a:solidFill>
              </a:rPr>
              <a:t>операций</a:t>
            </a:r>
          </a:p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Проект ФЗ:</a:t>
            </a:r>
            <a:endParaRPr lang="ru-RU" sz="2400" u="sng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Возможность </a:t>
            </a:r>
            <a:r>
              <a:rPr lang="ru-RU" sz="2400" dirty="0">
                <a:solidFill>
                  <a:srgbClr val="002060"/>
                </a:solidFill>
              </a:rPr>
              <a:t>сопоставлять сведения, представленные таможенным органам при совершении таможенных операций, со сведениями о проведении хозяйственных </a:t>
            </a:r>
            <a:r>
              <a:rPr lang="ru-RU" sz="2400" dirty="0" smtClean="0">
                <a:solidFill>
                  <a:srgbClr val="002060"/>
                </a:solidFill>
              </a:rPr>
              <a:t>операций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096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</a:rPr>
              <a:t>Система учета УЭО: доступ к системе учета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311-ФЗ:</a:t>
            </a:r>
            <a:endParaRPr lang="ru-RU" sz="2400" u="sng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Предоставление </a:t>
            </a:r>
            <a:r>
              <a:rPr lang="ru-RU" sz="2400" dirty="0">
                <a:solidFill>
                  <a:srgbClr val="002060"/>
                </a:solidFill>
              </a:rPr>
              <a:t>таможенным органам </a:t>
            </a:r>
            <a:r>
              <a:rPr lang="ru-RU" sz="2400" dirty="0" smtClean="0">
                <a:solidFill>
                  <a:srgbClr val="002060"/>
                </a:solidFill>
              </a:rPr>
              <a:t>доступа </a:t>
            </a:r>
            <a:r>
              <a:rPr lang="ru-RU" sz="2400" dirty="0">
                <a:solidFill>
                  <a:srgbClr val="002060"/>
                </a:solidFill>
              </a:rPr>
              <a:t>в пределах их компетенции к базам и банкам данных таможенных операций автоматизированных информационных систем </a:t>
            </a:r>
            <a:r>
              <a:rPr lang="ru-RU" sz="2400" dirty="0" smtClean="0">
                <a:solidFill>
                  <a:srgbClr val="002060"/>
                </a:solidFill>
              </a:rPr>
              <a:t>с </a:t>
            </a:r>
            <a:r>
              <a:rPr lang="ru-RU" sz="2400" dirty="0">
                <a:solidFill>
                  <a:srgbClr val="002060"/>
                </a:solidFill>
              </a:rPr>
              <a:t>учетом требований законодательства Российской Федерации о защите информации</a:t>
            </a:r>
          </a:p>
          <a:p>
            <a:pPr marL="0" indent="0"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Проект ФЗ:</a:t>
            </a:r>
            <a:endParaRPr lang="ru-RU" sz="2400" u="sng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Обеспечение </a:t>
            </a:r>
            <a:r>
              <a:rPr lang="ru-RU" sz="2400" dirty="0">
                <a:solidFill>
                  <a:srgbClr val="002060"/>
                </a:solidFill>
              </a:rPr>
              <a:t>для должностных лиц таможенных органов возможности доступа (в том числе удаленного) к системе учета товаров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24290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5233</TotalTime>
  <Words>1101</Words>
  <Application>Microsoft Office PowerPoint</Application>
  <PresentationFormat>Экран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Проект Федерального закона «О таможенном регулировании»</vt:lpstr>
      <vt:lpstr>Законопроект № 455221-7</vt:lpstr>
      <vt:lpstr>Включение в Реестр УЭО: дополнительные условия (опыт)</vt:lpstr>
      <vt:lpstr>Включение в Реестр УЭО: дополнительные условия (УК)</vt:lpstr>
      <vt:lpstr>Включение в Реестр УЭО: штрафы</vt:lpstr>
      <vt:lpstr>Включение в Реестр УЭО: «зачетные» статьи КоАП</vt:lpstr>
      <vt:lpstr>Система учета УЭО: раздельный учет</vt:lpstr>
      <vt:lpstr>Система учета УЭО</vt:lpstr>
      <vt:lpstr>Система учета УЭО: доступ к системе учета</vt:lpstr>
      <vt:lpstr>Обязанность УЭО сообщать об изменении (311-ФЗ) </vt:lpstr>
      <vt:lpstr>Обязанность УЭО сообщать об изменении (проект ФЗ)</vt:lpstr>
      <vt:lpstr>Использование площадки УЭО</vt:lpstr>
      <vt:lpstr>Основания для приостановления действия свидетельства</vt:lpstr>
      <vt:lpstr>Основания для исключения из Реестра УЭО</vt:lpstr>
      <vt:lpstr>Таможенный орган вправе: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проблемы применения специальных упрощений и пути их решения</dc:title>
  <dc:creator>Дмитрий Майоров</dc:creator>
  <cp:lastModifiedBy>Дмитрий Майоров</cp:lastModifiedBy>
  <cp:revision>45</cp:revision>
  <cp:lastPrinted>2017-12-04T07:59:49Z</cp:lastPrinted>
  <dcterms:created xsi:type="dcterms:W3CDTF">2016-04-11T07:01:04Z</dcterms:created>
  <dcterms:modified xsi:type="dcterms:W3CDTF">2018-05-21T07:16:16Z</dcterms:modified>
</cp:coreProperties>
</file>