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6.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9" r:id="rId2"/>
  </p:sldMasterIdLst>
  <p:notesMasterIdLst>
    <p:notesMasterId r:id="rId31"/>
  </p:notesMasterIdLst>
  <p:sldIdLst>
    <p:sldId id="258" r:id="rId3"/>
    <p:sldId id="259" r:id="rId4"/>
    <p:sldId id="261" r:id="rId5"/>
    <p:sldId id="263" r:id="rId6"/>
    <p:sldId id="355" r:id="rId7"/>
    <p:sldId id="266" r:id="rId8"/>
    <p:sldId id="340" r:id="rId9"/>
    <p:sldId id="356" r:id="rId10"/>
    <p:sldId id="357" r:id="rId11"/>
    <p:sldId id="341" r:id="rId12"/>
    <p:sldId id="342" r:id="rId13"/>
    <p:sldId id="358" r:id="rId14"/>
    <p:sldId id="359" r:id="rId15"/>
    <p:sldId id="360" r:id="rId16"/>
    <p:sldId id="364" r:id="rId17"/>
    <p:sldId id="345" r:id="rId18"/>
    <p:sldId id="361" r:id="rId19"/>
    <p:sldId id="346" r:id="rId20"/>
    <p:sldId id="362" r:id="rId21"/>
    <p:sldId id="363" r:id="rId22"/>
    <p:sldId id="348" r:id="rId23"/>
    <p:sldId id="366" r:id="rId24"/>
    <p:sldId id="367" r:id="rId25"/>
    <p:sldId id="368" r:id="rId26"/>
    <p:sldId id="351" r:id="rId27"/>
    <p:sldId id="352" r:id="rId28"/>
    <p:sldId id="369" r:id="rId29"/>
    <p:sldId id="370" r:id="rId30"/>
  </p:sldIdLst>
  <p:sldSz cx="9144000" cy="6858000" type="screen4x3"/>
  <p:notesSz cx="6858000" cy="9947275"/>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Владислав А. Проняев" initials="ВАП" lastIdx="2"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9900"/>
    <a:srgbClr val="FF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700" autoAdjust="0"/>
  </p:normalViewPr>
  <p:slideViewPr>
    <p:cSldViewPr snapToGrid="0">
      <p:cViewPr varScale="1">
        <p:scale>
          <a:sx n="74" d="100"/>
          <a:sy n="74" d="100"/>
        </p:scale>
        <p:origin x="-1248"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presProps" Target="presProps.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commentAuthors" Target="commentAuthor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theme" Target="theme/theme1.xml"/></Relationships>
</file>

<file path=ppt/diagrams/_rels/data1.xml.rels><?xml version="1.0" encoding="UTF-8" standalone="yes"?>
<Relationships xmlns="http://schemas.openxmlformats.org/package/2006/relationships"><Relationship Id="rId1" Type="http://schemas.openxmlformats.org/officeDocument/2006/relationships/image" Target="../media/image4.png"/></Relationships>
</file>

<file path=ppt/diagrams/_rels/data2.xml.rels><?xml version="1.0" encoding="UTF-8" standalone="yes"?>
<Relationships xmlns="http://schemas.openxmlformats.org/package/2006/relationships"><Relationship Id="rId1" Type="http://schemas.openxmlformats.org/officeDocument/2006/relationships/image" Target="../media/image5.pn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3BE2AB1-95B0-4BC2-BBFC-9F919B5BBA4B}" type="doc">
      <dgm:prSet loTypeId="urn:microsoft.com/office/officeart/2005/8/layout/vList3" loCatId="list" qsTypeId="urn:microsoft.com/office/officeart/2005/8/quickstyle/simple2" qsCatId="simple" csTypeId="urn:microsoft.com/office/officeart/2005/8/colors/accent1_2" csCatId="accent1" phldr="1"/>
      <dgm:spPr/>
      <dgm:t>
        <a:bodyPr/>
        <a:lstStyle/>
        <a:p>
          <a:endParaRPr lang="ru-RU"/>
        </a:p>
      </dgm:t>
    </dgm:pt>
    <dgm:pt modelId="{217B3C74-1C3F-4C75-ABF5-43F97EBF10FF}">
      <dgm:prSet/>
      <dgm:spPr/>
      <dgm:t>
        <a:bodyPr/>
        <a:lstStyle/>
        <a:p>
          <a:pPr rtl="0"/>
          <a:r>
            <a:rPr lang="ru-RU" dirty="0" smtClean="0"/>
            <a:t>Выпуск товаров производится в течение 4 часов с момента регистрации заявления, но не позднее 1 рабочего дня, следующего за днем регистрации (п. 15 ст. 120 ТК ЕАЭС).</a:t>
          </a:r>
          <a:endParaRPr lang="ru-RU" dirty="0"/>
        </a:p>
      </dgm:t>
    </dgm:pt>
    <dgm:pt modelId="{34E0D9B9-CC9B-42C9-8191-FE3C701F4D1D}" type="parTrans" cxnId="{45CECCD1-EF9C-445E-8E9F-25A3E7EAEF0F}">
      <dgm:prSet/>
      <dgm:spPr/>
      <dgm:t>
        <a:bodyPr/>
        <a:lstStyle/>
        <a:p>
          <a:endParaRPr lang="ru-RU"/>
        </a:p>
      </dgm:t>
    </dgm:pt>
    <dgm:pt modelId="{1E6BB1D2-CEF6-459F-893A-03D16928C616}" type="sibTrans" cxnId="{45CECCD1-EF9C-445E-8E9F-25A3E7EAEF0F}">
      <dgm:prSet/>
      <dgm:spPr/>
      <dgm:t>
        <a:bodyPr/>
        <a:lstStyle/>
        <a:p>
          <a:endParaRPr lang="ru-RU"/>
        </a:p>
      </dgm:t>
    </dgm:pt>
    <dgm:pt modelId="{8CD66358-98D3-45D7-AEC9-0248D15519B2}" type="pres">
      <dgm:prSet presAssocID="{E3BE2AB1-95B0-4BC2-BBFC-9F919B5BBA4B}" presName="linearFlow" presStyleCnt="0">
        <dgm:presLayoutVars>
          <dgm:dir/>
          <dgm:resizeHandles val="exact"/>
        </dgm:presLayoutVars>
      </dgm:prSet>
      <dgm:spPr/>
      <dgm:t>
        <a:bodyPr/>
        <a:lstStyle/>
        <a:p>
          <a:endParaRPr lang="ru-RU"/>
        </a:p>
      </dgm:t>
    </dgm:pt>
    <dgm:pt modelId="{C6172E02-5764-4914-9E7E-004EBC46F8BD}" type="pres">
      <dgm:prSet presAssocID="{217B3C74-1C3F-4C75-ABF5-43F97EBF10FF}" presName="composite" presStyleCnt="0"/>
      <dgm:spPr/>
    </dgm:pt>
    <dgm:pt modelId="{8CD90932-6438-4F89-A76C-F6A753869626}" type="pres">
      <dgm:prSet presAssocID="{217B3C74-1C3F-4C75-ABF5-43F97EBF10FF}" presName="imgShp" presStyleLbl="fgImgPlace1" presStyleIdx="0" presStyleCnt="1"/>
      <dgm:spPr>
        <a:blipFill>
          <a:blip xmlns:r="http://schemas.openxmlformats.org/officeDocument/2006/relationships" r:embed="rId1" cstate="print">
            <a:extLst>
              <a:ext uri="{28A0092B-C50C-407E-A947-70E740481C1C}">
                <a14:useLocalDpi xmlns:a14="http://schemas.microsoft.com/office/drawing/2010/main" val="0"/>
              </a:ext>
            </a:extLst>
          </a:blip>
          <a:srcRect/>
          <a:stretch>
            <a:fillRect/>
          </a:stretch>
        </a:blipFill>
      </dgm:spPr>
      <dgm:t>
        <a:bodyPr/>
        <a:lstStyle/>
        <a:p>
          <a:endParaRPr lang="ru-RU"/>
        </a:p>
      </dgm:t>
    </dgm:pt>
    <dgm:pt modelId="{6EEC86A5-27BA-4BF4-AE3F-27F78DC8C66E}" type="pres">
      <dgm:prSet presAssocID="{217B3C74-1C3F-4C75-ABF5-43F97EBF10FF}" presName="txShp" presStyleLbl="node1" presStyleIdx="0" presStyleCnt="1" custScaleX="89255">
        <dgm:presLayoutVars>
          <dgm:bulletEnabled val="1"/>
        </dgm:presLayoutVars>
      </dgm:prSet>
      <dgm:spPr/>
      <dgm:t>
        <a:bodyPr/>
        <a:lstStyle/>
        <a:p>
          <a:endParaRPr lang="ru-RU"/>
        </a:p>
      </dgm:t>
    </dgm:pt>
  </dgm:ptLst>
  <dgm:cxnLst>
    <dgm:cxn modelId="{45CECCD1-EF9C-445E-8E9F-25A3E7EAEF0F}" srcId="{E3BE2AB1-95B0-4BC2-BBFC-9F919B5BBA4B}" destId="{217B3C74-1C3F-4C75-ABF5-43F97EBF10FF}" srcOrd="0" destOrd="0" parTransId="{34E0D9B9-CC9B-42C9-8191-FE3C701F4D1D}" sibTransId="{1E6BB1D2-CEF6-459F-893A-03D16928C616}"/>
    <dgm:cxn modelId="{D4C9A2F6-541B-4D3B-80FE-97618BF07F7E}" type="presOf" srcId="{E3BE2AB1-95B0-4BC2-BBFC-9F919B5BBA4B}" destId="{8CD66358-98D3-45D7-AEC9-0248D15519B2}" srcOrd="0" destOrd="0" presId="urn:microsoft.com/office/officeart/2005/8/layout/vList3"/>
    <dgm:cxn modelId="{3730BFC9-480D-41D1-9F00-2E84857A38AA}" type="presOf" srcId="{217B3C74-1C3F-4C75-ABF5-43F97EBF10FF}" destId="{6EEC86A5-27BA-4BF4-AE3F-27F78DC8C66E}" srcOrd="0" destOrd="0" presId="urn:microsoft.com/office/officeart/2005/8/layout/vList3"/>
    <dgm:cxn modelId="{51ECF9B8-DD7D-4F4A-ACA3-ACCD247076F2}" type="presParOf" srcId="{8CD66358-98D3-45D7-AEC9-0248D15519B2}" destId="{C6172E02-5764-4914-9E7E-004EBC46F8BD}" srcOrd="0" destOrd="0" presId="urn:microsoft.com/office/officeart/2005/8/layout/vList3"/>
    <dgm:cxn modelId="{ECDB5276-D502-4F5D-ADA5-D15EB5516466}" type="presParOf" srcId="{C6172E02-5764-4914-9E7E-004EBC46F8BD}" destId="{8CD90932-6438-4F89-A76C-F6A753869626}" srcOrd="0" destOrd="0" presId="urn:microsoft.com/office/officeart/2005/8/layout/vList3"/>
    <dgm:cxn modelId="{FB14B9A8-459E-4431-B660-A0736DA5C0F1}" type="presParOf" srcId="{C6172E02-5764-4914-9E7E-004EBC46F8BD}" destId="{6EEC86A5-27BA-4BF4-AE3F-27F78DC8C66E}" srcOrd="1" destOrd="0" presId="urn:microsoft.com/office/officeart/2005/8/layout/vList3"/>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E684944-48D5-4094-92A3-02051B630558}" type="doc">
      <dgm:prSet loTypeId="urn:microsoft.com/office/officeart/2005/8/layout/hList9" loCatId="list" qsTypeId="urn:microsoft.com/office/officeart/2005/8/quickstyle/simple1" qsCatId="simple" csTypeId="urn:microsoft.com/office/officeart/2005/8/colors/accent1_2" csCatId="accent1" phldr="1"/>
      <dgm:spPr/>
      <dgm:t>
        <a:bodyPr/>
        <a:lstStyle/>
        <a:p>
          <a:endParaRPr lang="ru-RU"/>
        </a:p>
      </dgm:t>
    </dgm:pt>
    <dgm:pt modelId="{E67F8E43-AFAC-4DDC-9541-F8714BD0C98E}">
      <dgm:prSet phldrT="[Текст]"/>
      <dgm:spPr>
        <a:blipFill rotWithShape="0">
          <a:blip xmlns:r="http://schemas.openxmlformats.org/officeDocument/2006/relationships" r:embed="rId1"/>
          <a:stretch>
            <a:fillRect/>
          </a:stretch>
        </a:blipFill>
      </dgm:spPr>
      <dgm:t>
        <a:bodyPr/>
        <a:lstStyle/>
        <a:p>
          <a:r>
            <a:rPr lang="ru-RU" dirty="0" smtClean="0"/>
            <a:t> </a:t>
          </a:r>
          <a:endParaRPr lang="ru-RU" dirty="0"/>
        </a:p>
      </dgm:t>
    </dgm:pt>
    <dgm:pt modelId="{E4805C18-7665-42C8-8DF3-41E3ABDE2141}" type="parTrans" cxnId="{F89BC8FE-B81F-40A3-87C6-9629DE8DA040}">
      <dgm:prSet/>
      <dgm:spPr/>
      <dgm:t>
        <a:bodyPr/>
        <a:lstStyle/>
        <a:p>
          <a:endParaRPr lang="ru-RU"/>
        </a:p>
      </dgm:t>
    </dgm:pt>
    <dgm:pt modelId="{EB2ED8C5-4E18-446F-83D4-52C027B1A2CA}" type="sibTrans" cxnId="{F89BC8FE-B81F-40A3-87C6-9629DE8DA040}">
      <dgm:prSet/>
      <dgm:spPr/>
      <dgm:t>
        <a:bodyPr/>
        <a:lstStyle/>
        <a:p>
          <a:endParaRPr lang="ru-RU"/>
        </a:p>
      </dgm:t>
    </dgm:pt>
    <dgm:pt modelId="{56C667B0-C472-4A84-AEAA-499D31440F77}">
      <dgm:prSet phldrT="[Текст]"/>
      <dgm:spPr>
        <a:noFill/>
      </dgm:spPr>
      <dgm:t>
        <a:bodyPr tIns="36000" rIns="36000" bIns="36000" anchor="ctr" anchorCtr="0"/>
        <a:lstStyle/>
        <a:p>
          <a:r>
            <a:rPr lang="ru-RU" dirty="0" smtClean="0">
              <a:solidFill>
                <a:schemeClr val="tx1"/>
              </a:solidFill>
            </a:rPr>
            <a:t>Декларация на товары должна быть подана УЭО, подавшим заявление о выпуске товаров, не позднее 15-го числа месяца, следующего за месяцем выпуска товаров</a:t>
          </a:r>
        </a:p>
        <a:p>
          <a:r>
            <a:rPr lang="ru-RU" dirty="0" smtClean="0">
              <a:solidFill>
                <a:schemeClr val="tx1"/>
              </a:solidFill>
            </a:rPr>
            <a:t>(п.3 ст. 441 ТК ЕАЭС).</a:t>
          </a:r>
          <a:endParaRPr lang="ru-RU" dirty="0">
            <a:solidFill>
              <a:schemeClr val="tx1"/>
            </a:solidFill>
          </a:endParaRPr>
        </a:p>
      </dgm:t>
    </dgm:pt>
    <dgm:pt modelId="{E73B10E3-3731-4E80-AB8A-74AA1D3C3E29}" type="parTrans" cxnId="{0EF30AF0-FD6B-4BA9-B810-16F710555555}">
      <dgm:prSet/>
      <dgm:spPr/>
      <dgm:t>
        <a:bodyPr/>
        <a:lstStyle/>
        <a:p>
          <a:endParaRPr lang="ru-RU"/>
        </a:p>
      </dgm:t>
    </dgm:pt>
    <dgm:pt modelId="{FE80C3FF-BF4A-4741-8927-7F1C2B8155CC}" type="sibTrans" cxnId="{0EF30AF0-FD6B-4BA9-B810-16F710555555}">
      <dgm:prSet/>
      <dgm:spPr/>
      <dgm:t>
        <a:bodyPr/>
        <a:lstStyle/>
        <a:p>
          <a:endParaRPr lang="ru-RU"/>
        </a:p>
      </dgm:t>
    </dgm:pt>
    <dgm:pt modelId="{9330C475-6702-4C6E-A8B0-2354BCE4709B}">
      <dgm:prSet/>
      <dgm:spPr>
        <a:noFill/>
      </dgm:spPr>
      <dgm:t>
        <a:bodyPr tIns="36000" rIns="36000" bIns="36000"/>
        <a:lstStyle/>
        <a:p>
          <a:r>
            <a:rPr lang="ru-RU" dirty="0" smtClean="0">
              <a:solidFill>
                <a:schemeClr val="tx1"/>
              </a:solidFill>
            </a:rPr>
            <a:t>При совершении таможенных операций и выпуске товаров  до подачи ДТ применяется курсы валют, действующие на день регистрации таможенным органом заявления о выпуске товаров до подачи ДТ </a:t>
          </a:r>
        </a:p>
        <a:p>
          <a:r>
            <a:rPr lang="ru-RU" dirty="0" smtClean="0">
              <a:solidFill>
                <a:schemeClr val="tx1"/>
              </a:solidFill>
            </a:rPr>
            <a:t>(п. 14 ст. 120 ТК ЕАЭС).</a:t>
          </a:r>
          <a:endParaRPr lang="ru-RU" dirty="0">
            <a:solidFill>
              <a:schemeClr val="tx1"/>
            </a:solidFill>
          </a:endParaRPr>
        </a:p>
      </dgm:t>
    </dgm:pt>
    <dgm:pt modelId="{EE250C76-CFC6-4A14-94E2-EC2981047BF0}" type="parTrans" cxnId="{ED8FEBB8-83B1-43E1-BBD0-7F8883DBA695}">
      <dgm:prSet/>
      <dgm:spPr/>
      <dgm:t>
        <a:bodyPr/>
        <a:lstStyle/>
        <a:p>
          <a:endParaRPr lang="ru-RU"/>
        </a:p>
      </dgm:t>
    </dgm:pt>
    <dgm:pt modelId="{6FF27E92-4DC0-44A5-96E1-66B43655A7D3}" type="sibTrans" cxnId="{ED8FEBB8-83B1-43E1-BBD0-7F8883DBA695}">
      <dgm:prSet/>
      <dgm:spPr/>
      <dgm:t>
        <a:bodyPr/>
        <a:lstStyle/>
        <a:p>
          <a:endParaRPr lang="ru-RU"/>
        </a:p>
      </dgm:t>
    </dgm:pt>
    <dgm:pt modelId="{0DBD65F9-AF65-4647-A120-102FF0139078}" type="pres">
      <dgm:prSet presAssocID="{FE684944-48D5-4094-92A3-02051B630558}" presName="list" presStyleCnt="0">
        <dgm:presLayoutVars>
          <dgm:dir/>
          <dgm:animLvl val="lvl"/>
        </dgm:presLayoutVars>
      </dgm:prSet>
      <dgm:spPr/>
      <dgm:t>
        <a:bodyPr/>
        <a:lstStyle/>
        <a:p>
          <a:endParaRPr lang="ru-RU"/>
        </a:p>
      </dgm:t>
    </dgm:pt>
    <dgm:pt modelId="{88BB4DD9-3781-4189-B15E-4508924841F1}" type="pres">
      <dgm:prSet presAssocID="{E67F8E43-AFAC-4DDC-9541-F8714BD0C98E}" presName="posSpace" presStyleCnt="0"/>
      <dgm:spPr/>
    </dgm:pt>
    <dgm:pt modelId="{05DEC37C-8379-4B5D-A438-69B5BF7A5C84}" type="pres">
      <dgm:prSet presAssocID="{E67F8E43-AFAC-4DDC-9541-F8714BD0C98E}" presName="vertFlow" presStyleCnt="0"/>
      <dgm:spPr/>
    </dgm:pt>
    <dgm:pt modelId="{D46DF093-6BA8-4A31-88E3-4BD0166669D4}" type="pres">
      <dgm:prSet presAssocID="{E67F8E43-AFAC-4DDC-9541-F8714BD0C98E}" presName="topSpace" presStyleCnt="0"/>
      <dgm:spPr/>
    </dgm:pt>
    <dgm:pt modelId="{58B1F339-D9AD-4F26-AFA2-4C403EB989C8}" type="pres">
      <dgm:prSet presAssocID="{E67F8E43-AFAC-4DDC-9541-F8714BD0C98E}" presName="firstComp" presStyleCnt="0"/>
      <dgm:spPr/>
    </dgm:pt>
    <dgm:pt modelId="{C97D032C-DC25-4D10-BD5D-05439D737E51}" type="pres">
      <dgm:prSet presAssocID="{E67F8E43-AFAC-4DDC-9541-F8714BD0C98E}" presName="firstChild" presStyleLbl="bgAccFollowNode1" presStyleIdx="0" presStyleCnt="2" custScaleX="104707" custScaleY="89558" custLinFactNeighborX="-9259" custLinFactNeighborY="-2985"/>
      <dgm:spPr/>
      <dgm:t>
        <a:bodyPr/>
        <a:lstStyle/>
        <a:p>
          <a:endParaRPr lang="ru-RU"/>
        </a:p>
      </dgm:t>
    </dgm:pt>
    <dgm:pt modelId="{73C36106-D2DB-47DA-A74C-F7B1057F64F9}" type="pres">
      <dgm:prSet presAssocID="{E67F8E43-AFAC-4DDC-9541-F8714BD0C98E}" presName="firstChildTx" presStyleLbl="bgAccFollowNode1" presStyleIdx="0" presStyleCnt="2">
        <dgm:presLayoutVars>
          <dgm:bulletEnabled val="1"/>
        </dgm:presLayoutVars>
      </dgm:prSet>
      <dgm:spPr/>
      <dgm:t>
        <a:bodyPr/>
        <a:lstStyle/>
        <a:p>
          <a:endParaRPr lang="ru-RU"/>
        </a:p>
      </dgm:t>
    </dgm:pt>
    <dgm:pt modelId="{1D43193B-6E9F-4BCB-9F73-CD2CC539129E}" type="pres">
      <dgm:prSet presAssocID="{9330C475-6702-4C6E-A8B0-2354BCE4709B}" presName="comp" presStyleCnt="0"/>
      <dgm:spPr/>
    </dgm:pt>
    <dgm:pt modelId="{5CC3F094-9A5B-4557-BD99-65E95BF45516}" type="pres">
      <dgm:prSet presAssocID="{9330C475-6702-4C6E-A8B0-2354BCE4709B}" presName="child" presStyleLbl="bgAccFollowNode1" presStyleIdx="1" presStyleCnt="2" custScaleX="105135" custLinFactNeighborX="-8940" custLinFactNeighborY="1151"/>
      <dgm:spPr/>
      <dgm:t>
        <a:bodyPr/>
        <a:lstStyle/>
        <a:p>
          <a:endParaRPr lang="ru-RU"/>
        </a:p>
      </dgm:t>
    </dgm:pt>
    <dgm:pt modelId="{DB299359-187D-4453-838A-95E9BDA58ACE}" type="pres">
      <dgm:prSet presAssocID="{9330C475-6702-4C6E-A8B0-2354BCE4709B}" presName="childTx" presStyleLbl="bgAccFollowNode1" presStyleIdx="1" presStyleCnt="2">
        <dgm:presLayoutVars>
          <dgm:bulletEnabled val="1"/>
        </dgm:presLayoutVars>
      </dgm:prSet>
      <dgm:spPr/>
      <dgm:t>
        <a:bodyPr/>
        <a:lstStyle/>
        <a:p>
          <a:endParaRPr lang="ru-RU"/>
        </a:p>
      </dgm:t>
    </dgm:pt>
    <dgm:pt modelId="{7ED85ED4-3D3F-4DDC-B521-67FF4850ADCD}" type="pres">
      <dgm:prSet presAssocID="{E67F8E43-AFAC-4DDC-9541-F8714BD0C98E}" presName="negSpace" presStyleCnt="0"/>
      <dgm:spPr/>
    </dgm:pt>
    <dgm:pt modelId="{DC49D414-9AC4-4670-805B-EBE63D94D1F4}" type="pres">
      <dgm:prSet presAssocID="{E67F8E43-AFAC-4DDC-9541-F8714BD0C98E}" presName="circle" presStyleLbl="node1" presStyleIdx="0" presStyleCnt="1" custLinFactNeighborX="-5911" custLinFactNeighborY="-44925"/>
      <dgm:spPr/>
      <dgm:t>
        <a:bodyPr/>
        <a:lstStyle/>
        <a:p>
          <a:endParaRPr lang="ru-RU"/>
        </a:p>
      </dgm:t>
    </dgm:pt>
  </dgm:ptLst>
  <dgm:cxnLst>
    <dgm:cxn modelId="{DE0DAD89-28DD-49BE-8CCE-2419B80C5EF5}" type="presOf" srcId="{FE684944-48D5-4094-92A3-02051B630558}" destId="{0DBD65F9-AF65-4647-A120-102FF0139078}" srcOrd="0" destOrd="0" presId="urn:microsoft.com/office/officeart/2005/8/layout/hList9"/>
    <dgm:cxn modelId="{F281FA4A-E81C-4095-B691-AC71957F3831}" type="presOf" srcId="{56C667B0-C472-4A84-AEAA-499D31440F77}" destId="{73C36106-D2DB-47DA-A74C-F7B1057F64F9}" srcOrd="1" destOrd="0" presId="urn:microsoft.com/office/officeart/2005/8/layout/hList9"/>
    <dgm:cxn modelId="{0EF30AF0-FD6B-4BA9-B810-16F710555555}" srcId="{E67F8E43-AFAC-4DDC-9541-F8714BD0C98E}" destId="{56C667B0-C472-4A84-AEAA-499D31440F77}" srcOrd="0" destOrd="0" parTransId="{E73B10E3-3731-4E80-AB8A-74AA1D3C3E29}" sibTransId="{FE80C3FF-BF4A-4741-8927-7F1C2B8155CC}"/>
    <dgm:cxn modelId="{9762D27F-206E-4C0A-99EF-730A9AA4E87A}" type="presOf" srcId="{9330C475-6702-4C6E-A8B0-2354BCE4709B}" destId="{5CC3F094-9A5B-4557-BD99-65E95BF45516}" srcOrd="0" destOrd="0" presId="urn:microsoft.com/office/officeart/2005/8/layout/hList9"/>
    <dgm:cxn modelId="{F7DEB90E-238A-4BBE-BC42-2701C4CCB92D}" type="presOf" srcId="{E67F8E43-AFAC-4DDC-9541-F8714BD0C98E}" destId="{DC49D414-9AC4-4670-805B-EBE63D94D1F4}" srcOrd="0" destOrd="0" presId="urn:microsoft.com/office/officeart/2005/8/layout/hList9"/>
    <dgm:cxn modelId="{01CEA7B5-7C92-4644-9E68-A361F9A40462}" type="presOf" srcId="{9330C475-6702-4C6E-A8B0-2354BCE4709B}" destId="{DB299359-187D-4453-838A-95E9BDA58ACE}" srcOrd="1" destOrd="0" presId="urn:microsoft.com/office/officeart/2005/8/layout/hList9"/>
    <dgm:cxn modelId="{BB584084-3026-465C-A1F4-97D97FE43DA3}" type="presOf" srcId="{56C667B0-C472-4A84-AEAA-499D31440F77}" destId="{C97D032C-DC25-4D10-BD5D-05439D737E51}" srcOrd="0" destOrd="0" presId="urn:microsoft.com/office/officeart/2005/8/layout/hList9"/>
    <dgm:cxn modelId="{ED8FEBB8-83B1-43E1-BBD0-7F8883DBA695}" srcId="{E67F8E43-AFAC-4DDC-9541-F8714BD0C98E}" destId="{9330C475-6702-4C6E-A8B0-2354BCE4709B}" srcOrd="1" destOrd="0" parTransId="{EE250C76-CFC6-4A14-94E2-EC2981047BF0}" sibTransId="{6FF27E92-4DC0-44A5-96E1-66B43655A7D3}"/>
    <dgm:cxn modelId="{F89BC8FE-B81F-40A3-87C6-9629DE8DA040}" srcId="{FE684944-48D5-4094-92A3-02051B630558}" destId="{E67F8E43-AFAC-4DDC-9541-F8714BD0C98E}" srcOrd="0" destOrd="0" parTransId="{E4805C18-7665-42C8-8DF3-41E3ABDE2141}" sibTransId="{EB2ED8C5-4E18-446F-83D4-52C027B1A2CA}"/>
    <dgm:cxn modelId="{97A5C240-519A-448C-B39A-5ADA9A038C1F}" type="presParOf" srcId="{0DBD65F9-AF65-4647-A120-102FF0139078}" destId="{88BB4DD9-3781-4189-B15E-4508924841F1}" srcOrd="0" destOrd="0" presId="urn:microsoft.com/office/officeart/2005/8/layout/hList9"/>
    <dgm:cxn modelId="{0E2301AB-C7EE-4036-9B68-0501A3CDF059}" type="presParOf" srcId="{0DBD65F9-AF65-4647-A120-102FF0139078}" destId="{05DEC37C-8379-4B5D-A438-69B5BF7A5C84}" srcOrd="1" destOrd="0" presId="urn:microsoft.com/office/officeart/2005/8/layout/hList9"/>
    <dgm:cxn modelId="{C2BAB91C-4E61-4650-BE77-3F96D974E1E4}" type="presParOf" srcId="{05DEC37C-8379-4B5D-A438-69B5BF7A5C84}" destId="{D46DF093-6BA8-4A31-88E3-4BD0166669D4}" srcOrd="0" destOrd="0" presId="urn:microsoft.com/office/officeart/2005/8/layout/hList9"/>
    <dgm:cxn modelId="{14B8DDE6-F6CD-4912-AAB0-20297A7892B6}" type="presParOf" srcId="{05DEC37C-8379-4B5D-A438-69B5BF7A5C84}" destId="{58B1F339-D9AD-4F26-AFA2-4C403EB989C8}" srcOrd="1" destOrd="0" presId="urn:microsoft.com/office/officeart/2005/8/layout/hList9"/>
    <dgm:cxn modelId="{68CCFA93-FEF8-4930-B2FC-88046C5DB81A}" type="presParOf" srcId="{58B1F339-D9AD-4F26-AFA2-4C403EB989C8}" destId="{C97D032C-DC25-4D10-BD5D-05439D737E51}" srcOrd="0" destOrd="0" presId="urn:microsoft.com/office/officeart/2005/8/layout/hList9"/>
    <dgm:cxn modelId="{F6277213-474E-4149-940D-6D35867FD1D6}" type="presParOf" srcId="{58B1F339-D9AD-4F26-AFA2-4C403EB989C8}" destId="{73C36106-D2DB-47DA-A74C-F7B1057F64F9}" srcOrd="1" destOrd="0" presId="urn:microsoft.com/office/officeart/2005/8/layout/hList9"/>
    <dgm:cxn modelId="{44A510EB-2664-4732-8158-6579C55253E4}" type="presParOf" srcId="{05DEC37C-8379-4B5D-A438-69B5BF7A5C84}" destId="{1D43193B-6E9F-4BCB-9F73-CD2CC539129E}" srcOrd="2" destOrd="0" presId="urn:microsoft.com/office/officeart/2005/8/layout/hList9"/>
    <dgm:cxn modelId="{3FCD8529-72FA-4915-8761-9E9247AC3CA5}" type="presParOf" srcId="{1D43193B-6E9F-4BCB-9F73-CD2CC539129E}" destId="{5CC3F094-9A5B-4557-BD99-65E95BF45516}" srcOrd="0" destOrd="0" presId="urn:microsoft.com/office/officeart/2005/8/layout/hList9"/>
    <dgm:cxn modelId="{110C34EA-2BE0-4645-9670-D14D2E215D61}" type="presParOf" srcId="{1D43193B-6E9F-4BCB-9F73-CD2CC539129E}" destId="{DB299359-187D-4453-838A-95E9BDA58ACE}" srcOrd="1" destOrd="0" presId="urn:microsoft.com/office/officeart/2005/8/layout/hList9"/>
    <dgm:cxn modelId="{8D20DB85-0AE8-432A-B6F3-573C59ED7B36}" type="presParOf" srcId="{0DBD65F9-AF65-4647-A120-102FF0139078}" destId="{7ED85ED4-3D3F-4DDC-B521-67FF4850ADCD}" srcOrd="2" destOrd="0" presId="urn:microsoft.com/office/officeart/2005/8/layout/hList9"/>
    <dgm:cxn modelId="{D9FB7A76-ABEA-42C8-971F-9C90D13D7B90}" type="presParOf" srcId="{0DBD65F9-AF65-4647-A120-102FF0139078}" destId="{DC49D414-9AC4-4670-805B-EBE63D94D1F4}" srcOrd="3" destOrd="0" presId="urn:microsoft.com/office/officeart/2005/8/layout/hList9"/>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List9">
  <dgm:title val=""/>
  <dgm:desc val=""/>
  <dgm:catLst>
    <dgm:cat type="list" pri="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3" srcId="0" destId="1" srcOrd="0" destOrd="0"/>
        <dgm:cxn modelId="4"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1" destId="2" srcOrd="0" destOrd="0"/>
      </dgm:cxnLst>
      <dgm:bg/>
      <dgm:whole/>
    </dgm:dataModel>
  </dgm:styleData>
  <dgm:clrData>
    <dgm:dataModel>
      <dgm:ptLst>
        <dgm:pt modelId="0" type="doc"/>
        <dgm:pt modelId="1"/>
        <dgm:pt modelId="11"/>
        <dgm:pt modelId="12"/>
        <dgm:pt modelId="13"/>
        <dgm:pt modelId="14"/>
        <dgm:pt modelId="2"/>
        <dgm:pt modelId="21"/>
        <dgm:pt modelId="22"/>
        <dgm:pt modelId="23"/>
        <dgm:pt modelId="24"/>
        <dgm:pt modelId="3"/>
        <dgm:pt modelId="31"/>
        <dgm:pt modelId="32"/>
        <dgm:pt modelId="33"/>
        <dgm:pt modelId="34"/>
      </dgm:ptLst>
      <dgm:cxnLst>
        <dgm:cxn modelId="4" srcId="0" destId="1" srcOrd="0" destOrd="0"/>
        <dgm:cxn modelId="5" srcId="0" destId="2" srcOrd="1" destOrd="0"/>
        <dgm:cxn modelId="6" srcId="0" destId="3" srcOrd="1" destOrd="0"/>
        <dgm:cxn modelId="15" srcId="1" destId="11" srcOrd="0" destOrd="0"/>
        <dgm:cxn modelId="16" srcId="1" destId="12" srcOrd="0" destOrd="0"/>
        <dgm:cxn modelId="17" srcId="1" destId="13" srcOrd="0" destOrd="0"/>
        <dgm:cxn modelId="18" srcId="1" destId="14" srcOrd="0" destOrd="0"/>
        <dgm:cxn modelId="25" srcId="2" destId="21" srcOrd="0" destOrd="0"/>
        <dgm:cxn modelId="26" srcId="2" destId="22" srcOrd="0" destOrd="0"/>
        <dgm:cxn modelId="27" srcId="2" destId="23" srcOrd="0" destOrd="0"/>
        <dgm:cxn modelId="28" srcId="2" destId="24" srcOrd="0" destOrd="0"/>
        <dgm:cxn modelId="35" srcId="3" destId="31" srcOrd="0" destOrd="0"/>
        <dgm:cxn modelId="36" srcId="3" destId="32" srcOrd="0" destOrd="0"/>
        <dgm:cxn modelId="37" srcId="3" destId="33" srcOrd="0" destOrd="0"/>
        <dgm:cxn modelId="38" srcId="3" destId="34" srcOrd="0" destOrd="0"/>
      </dgm:cxnLst>
      <dgm:bg/>
      <dgm:whole/>
    </dgm:dataModel>
  </dgm:clrData>
  <dgm:layoutNode name="list">
    <dgm:varLst>
      <dgm:dir/>
      <dgm:animLvl val="lvl"/>
    </dgm:varLst>
    <dgm:choose name="Name0">
      <dgm:if name="Name1" func="var" arg="dir" op="equ" val="norm">
        <dgm:alg type="lin">
          <dgm:param type="linDir" val="fromL"/>
          <dgm:param type="fallback" val="2D"/>
          <dgm:param type="nodeVertAlign" val="t"/>
        </dgm:alg>
      </dgm:if>
      <dgm:else name="Name2">
        <dgm:alg type="lin">
          <dgm:param type="linDir" val="fromR"/>
          <dgm:param type="fallback" val="2D"/>
          <dgm:param type="nodeVertAlign" val="t"/>
        </dgm:alg>
      </dgm:else>
    </dgm:choose>
    <dgm:shape xmlns:r="http://schemas.openxmlformats.org/officeDocument/2006/relationships" r:blip="">
      <dgm:adjLst/>
    </dgm:shape>
    <dgm:presOf/>
    <dgm:constrLst>
      <dgm:constr type="w" for="ch" forName="circle" refType="w" fact="0.5"/>
      <dgm:constr type="w" for="ch" forName="vertFlow" refType="w" fact="0.75"/>
      <dgm:constr type="h" for="des" forName="firstComp" refType="w" refFor="ch" refForName="vertFlow" fact="0.667"/>
      <dgm:constr type="h" for="des" forName="comp" refType="h" refFor="des" refForName="firstComp" op="equ"/>
      <dgm:constr type="h" for="des" forName="topSpace" refType="w" refFor="ch" refForName="circle" op="equ" fact="0.4"/>
      <dgm:constr type="w" for="ch" forName="posSpace" refType="w" fact="0.4"/>
      <dgm:constr type="w" for="ch" forName="negSpace" refType="w" fact="-1.15"/>
      <dgm:constr type="w" for="ch" forName="transSpace" refType="w" fact="0.75"/>
      <dgm:constr type="primFontSz" for="ch" forName="circle" op="equ" val="65"/>
      <dgm:constr type="primFontSz" for="des" forName="firstChildTx" val="65"/>
      <dgm:constr type="primFontSz" for="des" forName="childTx" refType="primFontSz" refFor="des" refForName="firstChildTx" op="equ"/>
    </dgm:constrLst>
    <dgm:ruleLst/>
    <dgm:forEach name="Name3" axis="ch" ptType="node">
      <dgm:layoutNode name="posSpace">
        <dgm:alg type="sp"/>
        <dgm:shape xmlns:r="http://schemas.openxmlformats.org/officeDocument/2006/relationships" r:blip="">
          <dgm:adjLst/>
        </dgm:shape>
        <dgm:presOf/>
        <dgm:constrLst/>
        <dgm:ruleLst/>
      </dgm:layoutNode>
      <dgm:layoutNode name="vertFlow">
        <dgm:alg type="lin">
          <dgm:param type="linDir" val="fromT"/>
        </dgm:alg>
        <dgm:shape xmlns:r="http://schemas.openxmlformats.org/officeDocument/2006/relationships" r:blip="">
          <dgm:adjLst/>
        </dgm:shape>
        <dgm:presOf/>
        <dgm:constrLst>
          <dgm:constr type="w" for="ch" forName="firstComp" refType="w"/>
          <dgm:constr type="w" for="ch" forName="comp" refType="w"/>
        </dgm:constrLst>
        <dgm:ruleLst/>
        <dgm:layoutNode name="topSpace">
          <dgm:alg type="sp"/>
          <dgm:shape xmlns:r="http://schemas.openxmlformats.org/officeDocument/2006/relationships" r:blip="">
            <dgm:adjLst/>
          </dgm:shape>
          <dgm:presOf/>
          <dgm:constrLst/>
          <dgm:ruleLst/>
        </dgm:layoutNode>
        <dgm:layoutNode name="firstComp">
          <dgm:alg type="composite"/>
          <dgm:shape xmlns:r="http://schemas.openxmlformats.org/officeDocument/2006/relationships" r:blip="">
            <dgm:adjLst/>
          </dgm:shape>
          <dgm:presOf/>
          <dgm:choose name="Name4">
            <dgm:if name="Name5" func="var" arg="dir" op="equ" val="norm">
              <dgm:constrLst>
                <dgm:constr type="l" for="ch" forName="firstChild"/>
                <dgm:constr type="t" for="ch" forName="firstChild"/>
                <dgm:constr type="w" for="ch" forName="firstChild" refType="w"/>
                <dgm:constr type="h" for="ch" forName="firstChild" refType="h"/>
                <dgm:constr type="l" for="ch" forName="firstChildTx" refType="w" fact="0.16"/>
                <dgm:constr type="r" for="ch" forName="firstChildTx" refType="w"/>
                <dgm:constr type="h" for="ch" forName="firstChildTx" refFor="ch" refForName="firstChild" op="equ"/>
              </dgm:constrLst>
            </dgm:if>
            <dgm:else name="Name6">
              <dgm:constrLst>
                <dgm:constr type="l" for="ch" forName="firstChild"/>
                <dgm:constr type="t" for="ch" forName="firstChild"/>
                <dgm:constr type="w" for="ch" forName="firstChild" refType="w"/>
                <dgm:constr type="h" for="ch" forName="firstChild" refType="h"/>
                <dgm:constr type="l" for="ch" forName="firstChildTx"/>
                <dgm:constr type="r" for="ch" forName="firstChildTx" refType="w" fact="0.825"/>
                <dgm:constr type="h" for="ch" forName="firstChildTx" refFor="ch" refForName="firstChild" op="equ"/>
              </dgm:constrLst>
            </dgm:else>
          </dgm:choose>
          <dgm:ruleLst/>
          <dgm:layoutNode name="firstChild" styleLbl="bgAccFollowNode1">
            <dgm:alg type="sp"/>
            <dgm:shape xmlns:r="http://schemas.openxmlformats.org/officeDocument/2006/relationships" type="rect" r:blip="">
              <dgm:adjLst/>
            </dgm:shape>
            <dgm:presOf axis="ch desOrSelf" ptType="node node" cnt="1 0"/>
            <dgm:constrLst/>
            <dgm:ruleLst/>
          </dgm:layoutNode>
          <dgm:layoutNode name="firstChildTx" styleLbl="bgAccFollowNode1">
            <dgm:varLst>
              <dgm:bulletEnabled val="1"/>
            </dgm:varLst>
            <dgm:alg type="tx">
              <dgm:param type="parTxLTRAlign" val="l"/>
            </dgm:alg>
            <dgm:shape xmlns:r="http://schemas.openxmlformats.org/officeDocument/2006/relationships" type="rect" r:blip="" hideGeom="1">
              <dgm:adjLst/>
            </dgm:shape>
            <dgm:presOf axis="ch desOrSelf" ptType="node node" cnt="1 0"/>
            <dgm:choose name="Name7">
              <dgm:if name="Name8" func="var" arg="dir" op="equ" val="norm">
                <dgm:constrLst>
                  <dgm:constr type="primFontSz" val="65"/>
                  <dgm:constr type="lMarg"/>
                </dgm:constrLst>
              </dgm:if>
              <dgm:else name="Name9">
                <dgm:constrLst>
                  <dgm:constr type="primFontSz" val="65"/>
                  <dgm:constr type="rMarg"/>
                </dgm:constrLst>
              </dgm:else>
            </dgm:choose>
            <dgm:ruleLst>
              <dgm:rule type="primFontSz" val="5" fact="NaN" max="NaN"/>
            </dgm:ruleLst>
          </dgm:layoutNode>
        </dgm:layoutNode>
        <dgm:forEach name="Name10" axis="ch" ptType="node" st="2">
          <dgm:layoutNode name="comp">
            <dgm:alg type="composite"/>
            <dgm:shape xmlns:r="http://schemas.openxmlformats.org/officeDocument/2006/relationships" r:blip="">
              <dgm:adjLst/>
            </dgm:shape>
            <dgm:presOf/>
            <dgm:choose name="Name11">
              <dgm:if name="Name12" func="var" arg="dir" op="equ" val="norm">
                <dgm:constrLst>
                  <dgm:constr type="l" for="ch" forName="child"/>
                  <dgm:constr type="t" for="ch" forName="child"/>
                  <dgm:constr type="w" for="ch" forName="child" refType="w"/>
                  <dgm:constr type="h" for="ch" forName="child" refType="h"/>
                  <dgm:constr type="l" for="ch" forName="childTx" refType="w" fact="0.16"/>
                  <dgm:constr type="r" for="ch" forName="childTx" refType="w"/>
                  <dgm:constr type="h" for="ch" forName="childTx" refFor="ch" refForName="child" op="equ"/>
                </dgm:constrLst>
              </dgm:if>
              <dgm:else name="Name13">
                <dgm:constrLst>
                  <dgm:constr type="l" for="ch" forName="child"/>
                  <dgm:constr type="t" for="ch" forName="child"/>
                  <dgm:constr type="w" for="ch" forName="child" refType="w"/>
                  <dgm:constr type="h" for="ch" forName="child" refType="h"/>
                  <dgm:constr type="l" for="ch" forName="childTx"/>
                  <dgm:constr type="r" for="ch" forName="childTx" refType="w" fact="0.825"/>
                  <dgm:constr type="h" for="ch" forName="childTx" refFor="ch" refForName="child" op="equ"/>
                </dgm:constrLst>
              </dgm:else>
            </dgm:choose>
            <dgm:ruleLst/>
            <dgm:layoutNode name="child" styleLbl="bgAccFollowNode1">
              <dgm:alg type="sp"/>
              <dgm:shape xmlns:r="http://schemas.openxmlformats.org/officeDocument/2006/relationships" type="rect" r:blip="">
                <dgm:adjLst/>
              </dgm:shape>
              <dgm:presOf axis="desOrSelf" ptType="node"/>
              <dgm:constrLst/>
              <dgm:ruleLst/>
            </dgm:layoutNode>
            <dgm:layoutNode name="childTx" styleLbl="bgAccFollowNode1">
              <dgm:varLst>
                <dgm:bulletEnabled val="1"/>
              </dgm:varLst>
              <dgm:alg type="tx">
                <dgm:param type="parTxLTRAlign" val="l"/>
              </dgm:alg>
              <dgm:shape xmlns:r="http://schemas.openxmlformats.org/officeDocument/2006/relationships" type="rect" r:blip="" hideGeom="1">
                <dgm:adjLst/>
              </dgm:shape>
              <dgm:presOf axis="desOrSelf" ptType="node"/>
              <dgm:choose name="Name14">
                <dgm:if name="Name15" func="var" arg="dir" op="equ" val="norm">
                  <dgm:constrLst>
                    <dgm:constr type="primFontSz" val="65"/>
                    <dgm:constr type="lMarg"/>
                  </dgm:constrLst>
                </dgm:if>
                <dgm:else name="Name16">
                  <dgm:constrLst>
                    <dgm:constr type="primFontSz" val="65"/>
                    <dgm:constr type="rMarg"/>
                  </dgm:constrLst>
                </dgm:else>
              </dgm:choose>
              <dgm:ruleLst>
                <dgm:rule type="primFontSz" val="5" fact="NaN" max="NaN"/>
              </dgm:ruleLst>
            </dgm:layoutNode>
          </dgm:layoutNode>
        </dgm:forEach>
      </dgm:layoutNode>
      <dgm:layoutNode name="negSpace">
        <dgm:alg type="sp"/>
        <dgm:shape xmlns:r="http://schemas.openxmlformats.org/officeDocument/2006/relationships" r:blip="">
          <dgm:adjLst/>
        </dgm:shape>
        <dgm:presOf/>
        <dgm:constrLst/>
        <dgm:ruleLst/>
      </dgm:layoutNode>
      <dgm:layoutNode name="circle" styleLbl="node1">
        <dgm:alg type="tx"/>
        <dgm:shape xmlns:r="http://schemas.openxmlformats.org/officeDocument/2006/relationships" type="ellipse" r:blip="">
          <dgm:adjLst/>
        </dgm:shape>
        <dgm:presOf axis="self"/>
        <dgm:constrLst>
          <dgm:constr type="lMarg"/>
          <dgm:constr type="rMarg"/>
          <dgm:constr type="tMarg"/>
          <dgm:constr type="bMarg"/>
          <dgm:constr type="h" refType="w"/>
        </dgm:constrLst>
        <dgm:ruleLst>
          <dgm:rule type="primFontSz" val="5" fact="NaN" max="NaN"/>
        </dgm:ruleLst>
      </dgm:layoutNode>
      <dgm:forEach name="Name17" axis="followSib" ptType="sibTrans" cnt="1">
        <dgm:layoutNode name="trans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2971800" cy="49736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smtClean="0"/>
            </a:lvl1pPr>
          </a:lstStyle>
          <a:p>
            <a:pPr>
              <a:defRPr/>
            </a:pPr>
            <a:endParaRPr lang="ru-RU"/>
          </a:p>
        </p:txBody>
      </p:sp>
      <p:sp>
        <p:nvSpPr>
          <p:cNvPr id="6147" name="Rectangle 3"/>
          <p:cNvSpPr>
            <a:spLocks noGrp="1" noChangeArrowheads="1"/>
          </p:cNvSpPr>
          <p:nvPr>
            <p:ph type="dt" idx="1"/>
          </p:nvPr>
        </p:nvSpPr>
        <p:spPr bwMode="auto">
          <a:xfrm>
            <a:off x="3884613" y="0"/>
            <a:ext cx="2971800" cy="49736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smtClean="0"/>
            </a:lvl1pPr>
          </a:lstStyle>
          <a:p>
            <a:pPr>
              <a:defRPr/>
            </a:pPr>
            <a:endParaRPr lang="ru-RU"/>
          </a:p>
        </p:txBody>
      </p:sp>
      <p:sp>
        <p:nvSpPr>
          <p:cNvPr id="34820" name="Rectangle 4"/>
          <p:cNvSpPr>
            <a:spLocks noGrp="1" noRot="1" noChangeAspect="1" noChangeArrowheads="1" noTextEdit="1"/>
          </p:cNvSpPr>
          <p:nvPr>
            <p:ph type="sldImg" idx="2"/>
          </p:nvPr>
        </p:nvSpPr>
        <p:spPr bwMode="auto">
          <a:xfrm>
            <a:off x="942975" y="746125"/>
            <a:ext cx="4972050" cy="373062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9" name="Rectangle 5"/>
          <p:cNvSpPr>
            <a:spLocks noGrp="1" noChangeArrowheads="1"/>
          </p:cNvSpPr>
          <p:nvPr>
            <p:ph type="body" sz="quarter" idx="3"/>
          </p:nvPr>
        </p:nvSpPr>
        <p:spPr bwMode="auto">
          <a:xfrm>
            <a:off x="685800" y="4724956"/>
            <a:ext cx="5486400" cy="447627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ru-RU" noProof="0" smtClean="0"/>
              <a:t>Образец текста</a:t>
            </a:r>
          </a:p>
          <a:p>
            <a:pPr lvl="1"/>
            <a:r>
              <a:rPr lang="ru-RU" noProof="0" smtClean="0"/>
              <a:t>Второй уровень</a:t>
            </a:r>
          </a:p>
          <a:p>
            <a:pPr lvl="2"/>
            <a:r>
              <a:rPr lang="ru-RU" noProof="0" smtClean="0"/>
              <a:t>Третий уровень</a:t>
            </a:r>
          </a:p>
          <a:p>
            <a:pPr lvl="3"/>
            <a:r>
              <a:rPr lang="ru-RU" noProof="0" smtClean="0"/>
              <a:t>Четвертый уровень</a:t>
            </a:r>
          </a:p>
          <a:p>
            <a:pPr lvl="4"/>
            <a:r>
              <a:rPr lang="ru-RU" noProof="0" smtClean="0"/>
              <a:t>Пятый уровень</a:t>
            </a:r>
          </a:p>
        </p:txBody>
      </p:sp>
      <p:sp>
        <p:nvSpPr>
          <p:cNvPr id="6150" name="Rectangle 6"/>
          <p:cNvSpPr>
            <a:spLocks noGrp="1" noChangeArrowheads="1"/>
          </p:cNvSpPr>
          <p:nvPr>
            <p:ph type="ftr" sz="quarter" idx="4"/>
          </p:nvPr>
        </p:nvSpPr>
        <p:spPr bwMode="auto">
          <a:xfrm>
            <a:off x="0" y="9448185"/>
            <a:ext cx="2971800" cy="497364"/>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smtClean="0"/>
            </a:lvl1pPr>
          </a:lstStyle>
          <a:p>
            <a:pPr>
              <a:defRPr/>
            </a:pPr>
            <a:endParaRPr lang="ru-RU"/>
          </a:p>
        </p:txBody>
      </p:sp>
      <p:sp>
        <p:nvSpPr>
          <p:cNvPr id="6151" name="Rectangle 7"/>
          <p:cNvSpPr>
            <a:spLocks noGrp="1" noChangeArrowheads="1"/>
          </p:cNvSpPr>
          <p:nvPr>
            <p:ph type="sldNum" sz="quarter" idx="5"/>
          </p:nvPr>
        </p:nvSpPr>
        <p:spPr bwMode="auto">
          <a:xfrm>
            <a:off x="3884613" y="9448185"/>
            <a:ext cx="2971800" cy="497364"/>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lvl1pPr>
          </a:lstStyle>
          <a:p>
            <a:pPr>
              <a:defRPr/>
            </a:pPr>
            <a:fld id="{ABBDCE1E-6BAC-457A-8DD3-7DBADE2CCB4E}" type="slidenum">
              <a:rPr lang="ru-RU"/>
              <a:pPr>
                <a:defRPr/>
              </a:pPr>
              <a:t>‹#›</a:t>
            </a:fld>
            <a:endParaRPr lang="ru-RU"/>
          </a:p>
        </p:txBody>
      </p:sp>
    </p:spTree>
    <p:extLst>
      <p:ext uri="{BB962C8B-B14F-4D97-AF65-F5344CB8AC3E}">
        <p14:creationId xmlns:p14="http://schemas.microsoft.com/office/powerpoint/2010/main" val="284796840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10F1973B-06D6-479C-95CD-B7081EABC0E5}" type="slidenum">
              <a:rPr lang="ru-RU"/>
              <a:pPr eaLnBrk="1" hangingPunct="1"/>
              <a:t>1</a:t>
            </a:fld>
            <a:endParaRPr lang="ru-RU"/>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xfrm>
            <a:off x="685800" y="4662785"/>
            <a:ext cx="5486400" cy="522231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109538" indent="-109538" eaLnBrk="1" hangingPunct="1"/>
            <a:r>
              <a:rPr lang="ru-RU" b="1" dirty="0" smtClean="0">
                <a:latin typeface="Arial" charset="0"/>
              </a:rPr>
              <a:t>Подготовка</a:t>
            </a:r>
          </a:p>
          <a:p>
            <a:pPr marL="109538" indent="-109538" eaLnBrk="1" hangingPunct="1"/>
            <a:r>
              <a:rPr lang="ru-RU" dirty="0" smtClean="0">
                <a:latin typeface="Arial" charset="0"/>
              </a:rPr>
              <a:t>Это пятый курс из серии, посвященной управлению электронными письмами и их хранению в Outlook. Базовые сведения для темы, рассматриваемой в данной презентации, содержатся в учебных курсах «Управление почтовым ящиком, часть II: варианты организации хранения почты», «Управление почтовым ящиком, часть III: перемещение и копирование сообщений в личные папки» и «Управление почтовым ящиком, часть IV: архивация старых сообщений».  </a:t>
            </a:r>
          </a:p>
          <a:p>
            <a:pPr marL="109538" indent="-109538" eaLnBrk="1" hangingPunct="1"/>
            <a:r>
              <a:rPr lang="ru-RU" dirty="0" smtClean="0">
                <a:latin typeface="Arial" charset="0"/>
              </a:rPr>
              <a:t>[</a:t>
            </a:r>
            <a:r>
              <a:rPr lang="ru-RU" b="1" dirty="0" smtClean="0">
                <a:latin typeface="Arial" charset="0"/>
              </a:rPr>
              <a:t>Примечания для инструктора.</a:t>
            </a:r>
            <a:r>
              <a:rPr lang="ru-RU" dirty="0" smtClean="0">
                <a:latin typeface="Arial" charset="0"/>
              </a:rPr>
              <a:t> </a:t>
            </a:r>
          </a:p>
          <a:p>
            <a:pPr marL="109538" indent="-109538" eaLnBrk="1" hangingPunct="1">
              <a:buFontTx/>
              <a:buChar char="•"/>
            </a:pPr>
            <a:r>
              <a:rPr lang="ru-RU" dirty="0" smtClean="0">
                <a:latin typeface="Arial" charset="0"/>
              </a:rPr>
              <a:t>Дополнительные сведения о настройке этого шаблона см. на самом последнем слайде. Кроме того, на некоторых слайдах в области заметок имеются дополнительные материалы к урокам.</a:t>
            </a:r>
          </a:p>
          <a:p>
            <a:pPr marL="109538" indent="-109538" eaLnBrk="1" hangingPunct="1">
              <a:buFontTx/>
              <a:buChar char="•"/>
            </a:pPr>
            <a:r>
              <a:rPr lang="ru-RU" b="1" dirty="0" smtClean="0">
                <a:latin typeface="Arial" charset="0"/>
              </a:rPr>
              <a:t>Анимация </a:t>
            </a:r>
            <a:r>
              <a:rPr lang="ru-RU" b="1" dirty="0" err="1" smtClean="0">
                <a:latin typeface="Arial" charset="0"/>
              </a:rPr>
              <a:t>Macromedia</a:t>
            </a:r>
            <a:r>
              <a:rPr lang="ru-RU" b="1" dirty="0" smtClean="0">
                <a:latin typeface="Arial" charset="0"/>
              </a:rPr>
              <a:t> </a:t>
            </a:r>
            <a:r>
              <a:rPr lang="ru-RU" b="1" dirty="0" err="1" smtClean="0">
                <a:latin typeface="Arial" charset="0"/>
              </a:rPr>
              <a:t>Flash</a:t>
            </a:r>
            <a:r>
              <a:rPr lang="ru-RU" dirty="0" smtClean="0">
                <a:latin typeface="Arial" charset="0"/>
              </a:rPr>
              <a:t>. Этот шаблон содержит анимацию </a:t>
            </a:r>
            <a:r>
              <a:rPr lang="ru-RU" dirty="0" err="1" smtClean="0">
                <a:latin typeface="Arial" charset="0"/>
              </a:rPr>
              <a:t>Flash</a:t>
            </a:r>
            <a:r>
              <a:rPr lang="ru-RU" dirty="0" smtClean="0">
                <a:latin typeface="Arial" charset="0"/>
              </a:rPr>
              <a:t>. Она будет воспроизводиться в предыдущих версиях Microsoft</a:t>
            </a:r>
            <a:r>
              <a:rPr lang="ru-RU" sz="800" baseline="30000" dirty="0" smtClean="0">
                <a:latin typeface="Arial" charset="0"/>
                <a:cs typeface="Arial" charset="0"/>
              </a:rPr>
              <a:t>® </a:t>
            </a:r>
            <a:r>
              <a:rPr lang="ru-RU" dirty="0" err="1" smtClean="0">
                <a:latin typeface="Arial" charset="0"/>
              </a:rPr>
              <a:t>Office</a:t>
            </a:r>
            <a:r>
              <a:rPr lang="ru-RU" dirty="0" smtClean="0">
                <a:latin typeface="Arial" charset="0"/>
              </a:rPr>
              <a:t> </a:t>
            </a:r>
            <a:r>
              <a:rPr lang="ru-RU" dirty="0" err="1" smtClean="0">
                <a:latin typeface="Arial" charset="0"/>
              </a:rPr>
              <a:t>PowerPoint</a:t>
            </a:r>
            <a:r>
              <a:rPr lang="ru-RU" sz="800" baseline="30000" dirty="0" smtClean="0">
                <a:latin typeface="Arial" charset="0"/>
                <a:cs typeface="Arial" charset="0"/>
              </a:rPr>
              <a:t>®</a:t>
            </a:r>
            <a:r>
              <a:rPr lang="ru-RU" dirty="0" smtClean="0">
                <a:latin typeface="Arial" charset="0"/>
              </a:rPr>
              <a:t> вплоть до 2000. Однако если потребуется сохранить этот шаблон в </a:t>
            </a:r>
            <a:r>
              <a:rPr lang="ru-RU" dirty="0" err="1" smtClean="0">
                <a:latin typeface="Arial" charset="0"/>
              </a:rPr>
              <a:t>PowerPoint</a:t>
            </a:r>
            <a:r>
              <a:rPr lang="ru-RU" dirty="0" smtClean="0">
                <a:latin typeface="Arial" charset="0"/>
              </a:rPr>
              <a:t> 2007, сохраните его в формате старой версии </a:t>
            </a:r>
            <a:r>
              <a:rPr lang="ru-RU" dirty="0" err="1" smtClean="0">
                <a:latin typeface="Arial" charset="0"/>
              </a:rPr>
              <a:t>PowerPoint</a:t>
            </a:r>
            <a:r>
              <a:rPr lang="ru-RU" dirty="0" smtClean="0">
                <a:latin typeface="Arial" charset="0"/>
              </a:rPr>
              <a:t> как </a:t>
            </a:r>
            <a:r>
              <a:rPr lang="ru-RU" b="1" dirty="0" smtClean="0">
                <a:latin typeface="Arial" charset="0"/>
              </a:rPr>
              <a:t>презентацию </a:t>
            </a:r>
            <a:r>
              <a:rPr lang="ru-RU" b="1" dirty="0" err="1" smtClean="0">
                <a:latin typeface="Arial" charset="0"/>
              </a:rPr>
              <a:t>PowerPoint</a:t>
            </a:r>
            <a:r>
              <a:rPr lang="ru-RU" b="1" dirty="0" smtClean="0">
                <a:latin typeface="Arial" charset="0"/>
              </a:rPr>
              <a:t> 97-2003 (*.</a:t>
            </a:r>
            <a:r>
              <a:rPr lang="ru-RU" b="1" dirty="0" err="1" smtClean="0">
                <a:latin typeface="Arial" charset="0"/>
              </a:rPr>
              <a:t>ppt</a:t>
            </a:r>
            <a:r>
              <a:rPr lang="ru-RU" b="1" dirty="0" smtClean="0">
                <a:latin typeface="Arial" charset="0"/>
              </a:rPr>
              <a:t>) </a:t>
            </a:r>
            <a:r>
              <a:rPr lang="ru-RU" dirty="0" smtClean="0">
                <a:latin typeface="Arial" charset="0"/>
              </a:rPr>
              <a:t>или </a:t>
            </a:r>
            <a:r>
              <a:rPr lang="ru-RU" b="1" dirty="0" smtClean="0">
                <a:latin typeface="Arial" charset="0"/>
              </a:rPr>
              <a:t>шаблон </a:t>
            </a:r>
            <a:r>
              <a:rPr lang="ru-RU" b="1" dirty="0" err="1" smtClean="0">
                <a:latin typeface="Arial" charset="0"/>
              </a:rPr>
              <a:t>PowerPoint</a:t>
            </a:r>
            <a:r>
              <a:rPr lang="ru-RU" b="1" dirty="0" smtClean="0">
                <a:latin typeface="Arial" charset="0"/>
              </a:rPr>
              <a:t> 97-2003 (*.</a:t>
            </a:r>
            <a:r>
              <a:rPr lang="ru-RU" b="1" dirty="0" err="1" smtClean="0">
                <a:latin typeface="Arial" charset="0"/>
              </a:rPr>
              <a:t>pot</a:t>
            </a:r>
            <a:r>
              <a:rPr lang="ru-RU" b="1" dirty="0" smtClean="0">
                <a:latin typeface="Arial" charset="0"/>
              </a:rPr>
              <a:t>) </a:t>
            </a:r>
            <a:r>
              <a:rPr lang="ru-RU" dirty="0" smtClean="0">
                <a:latin typeface="Arial" charset="0"/>
              </a:rPr>
              <a:t>(типы файлов отображаются в диалоговом окне </a:t>
            </a:r>
            <a:r>
              <a:rPr lang="ru-RU" b="1" dirty="0" smtClean="0">
                <a:latin typeface="Arial" charset="0"/>
              </a:rPr>
              <a:t>Сохранить как</a:t>
            </a:r>
            <a:r>
              <a:rPr lang="ru-RU" dirty="0" smtClean="0">
                <a:latin typeface="Arial" charset="0"/>
              </a:rPr>
              <a:t> возле пункта</a:t>
            </a:r>
            <a:r>
              <a:rPr lang="ru-RU" b="1" dirty="0" smtClean="0">
                <a:latin typeface="Arial" charset="0"/>
              </a:rPr>
              <a:t> Тип файла)</a:t>
            </a:r>
            <a:r>
              <a:rPr lang="ru-RU" dirty="0" smtClean="0">
                <a:latin typeface="Arial" charset="0"/>
              </a:rPr>
              <a:t>. </a:t>
            </a:r>
            <a:br>
              <a:rPr lang="ru-RU" dirty="0" smtClean="0">
                <a:latin typeface="Arial" charset="0"/>
              </a:rPr>
            </a:br>
            <a:r>
              <a:rPr lang="ru-RU" b="1" dirty="0" smtClean="0">
                <a:latin typeface="Arial" charset="0"/>
              </a:rPr>
              <a:t>Внимание!</a:t>
            </a:r>
            <a:r>
              <a:rPr lang="ru-RU" dirty="0" smtClean="0">
                <a:latin typeface="Arial" charset="0"/>
              </a:rPr>
              <a:t> Если сохранить файл в формате </a:t>
            </a:r>
            <a:r>
              <a:rPr lang="ru-RU" dirty="0" err="1" smtClean="0">
                <a:latin typeface="Arial" charset="0"/>
              </a:rPr>
              <a:t>PowerPoint</a:t>
            </a:r>
            <a:r>
              <a:rPr lang="ru-RU" dirty="0" smtClean="0">
                <a:latin typeface="Arial" charset="0"/>
              </a:rPr>
              <a:t> 2007, например как </a:t>
            </a:r>
            <a:r>
              <a:rPr lang="ru-RU" b="1" dirty="0" smtClean="0">
                <a:latin typeface="Arial" charset="0"/>
              </a:rPr>
              <a:t>презентацию </a:t>
            </a:r>
            <a:r>
              <a:rPr lang="ru-RU" b="1" dirty="0" err="1" smtClean="0">
                <a:latin typeface="Arial" charset="0"/>
              </a:rPr>
              <a:t>PowerPoint</a:t>
            </a:r>
            <a:r>
              <a:rPr lang="ru-RU" b="1" dirty="0" smtClean="0">
                <a:latin typeface="Arial" charset="0"/>
              </a:rPr>
              <a:t> (*.</a:t>
            </a:r>
            <a:r>
              <a:rPr lang="ru-RU" b="1" dirty="0" err="1" smtClean="0">
                <a:latin typeface="Arial" charset="0"/>
              </a:rPr>
              <a:t>pptx</a:t>
            </a:r>
            <a:r>
              <a:rPr lang="ru-RU" b="1" dirty="0" smtClean="0">
                <a:latin typeface="Arial" charset="0"/>
              </a:rPr>
              <a:t>)</a:t>
            </a:r>
            <a:r>
              <a:rPr lang="ru-RU" dirty="0" smtClean="0">
                <a:latin typeface="Arial" charset="0"/>
              </a:rPr>
              <a:t> или </a:t>
            </a:r>
            <a:r>
              <a:rPr lang="ru-RU" b="1" dirty="0" smtClean="0">
                <a:latin typeface="Arial" charset="0"/>
              </a:rPr>
              <a:t>шаблон </a:t>
            </a:r>
            <a:r>
              <a:rPr lang="ru-RU" b="1" dirty="0" err="1" smtClean="0">
                <a:latin typeface="Arial" charset="0"/>
              </a:rPr>
              <a:t>PowerPoint</a:t>
            </a:r>
            <a:r>
              <a:rPr lang="ru-RU" b="1" dirty="0" smtClean="0">
                <a:latin typeface="Arial" charset="0"/>
              </a:rPr>
              <a:t> (*.</a:t>
            </a:r>
            <a:r>
              <a:rPr lang="ru-RU" b="1" dirty="0" err="1" smtClean="0">
                <a:latin typeface="Arial" charset="0"/>
              </a:rPr>
              <a:t>potx</a:t>
            </a:r>
            <a:r>
              <a:rPr lang="ru-RU" b="1" dirty="0" smtClean="0">
                <a:latin typeface="Arial" charset="0"/>
              </a:rPr>
              <a:t>)</a:t>
            </a:r>
            <a:r>
              <a:rPr lang="ru-RU" dirty="0" smtClean="0">
                <a:latin typeface="Arial" charset="0"/>
              </a:rPr>
              <a:t>, анимация не будет сохранена в сохраняемом файле.</a:t>
            </a:r>
            <a:endParaRPr lang="ru-RU" b="1" dirty="0" smtClean="0">
              <a:latin typeface="Arial" charset="0"/>
            </a:endParaRPr>
          </a:p>
          <a:p>
            <a:pPr marL="109538" indent="-109538" eaLnBrk="1" hangingPunct="1">
              <a:buFontTx/>
              <a:buChar char="•"/>
            </a:pPr>
            <a:r>
              <a:rPr lang="ru-RU" b="1" dirty="0" smtClean="0">
                <a:latin typeface="Arial" charset="0"/>
              </a:rPr>
              <a:t>Кроме того</a:t>
            </a:r>
            <a:r>
              <a:rPr lang="ru-RU" dirty="0" smtClean="0">
                <a:latin typeface="Arial" charset="0"/>
              </a:rPr>
              <a:t>, поскольку эта презентация содержит анимации </a:t>
            </a:r>
            <a:r>
              <a:rPr lang="ru-RU" dirty="0" err="1" smtClean="0">
                <a:latin typeface="Arial" charset="0"/>
              </a:rPr>
              <a:t>Flash</a:t>
            </a:r>
            <a:r>
              <a:rPr lang="ru-RU" dirty="0" smtClean="0">
                <a:latin typeface="Arial" charset="0"/>
              </a:rPr>
              <a:t>, при сохранении шаблона может выводиться предупреждение, касающееся личных сведений. Если сведения не добавляются в свойства самого файла </a:t>
            </a:r>
            <a:r>
              <a:rPr lang="ru-RU" dirty="0" err="1" smtClean="0">
                <a:latin typeface="Arial" charset="0"/>
              </a:rPr>
              <a:t>Flash</a:t>
            </a:r>
            <a:r>
              <a:rPr lang="ru-RU" dirty="0" smtClean="0">
                <a:latin typeface="Arial" charset="0"/>
              </a:rPr>
              <a:t>, это предупреждение не относится к данной презентации. Нажмите кнопку </a:t>
            </a:r>
            <a:r>
              <a:rPr lang="ru-RU" b="1" dirty="0" smtClean="0">
                <a:latin typeface="Arial" charset="0"/>
              </a:rPr>
              <a:t>ОК</a:t>
            </a:r>
            <a:r>
              <a:rPr lang="ru-RU" dirty="0" smtClean="0">
                <a:latin typeface="Arial" charset="0"/>
              </a:rPr>
              <a:t> в окне сообщения.</a:t>
            </a:r>
          </a:p>
        </p:txBody>
      </p:sp>
    </p:spTree>
    <p:extLst>
      <p:ext uri="{BB962C8B-B14F-4D97-AF65-F5344CB8AC3E}">
        <p14:creationId xmlns:p14="http://schemas.microsoft.com/office/powerpoint/2010/main" val="377946450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140E7CC6-0324-4B9B-BBFE-20FE91541794}" type="slidenum">
              <a:rPr lang="ru-RU"/>
              <a:pPr eaLnBrk="1" hangingPunct="1"/>
              <a:t>11</a:t>
            </a:fld>
            <a:endParaRPr lang="ru-RU"/>
          </a:p>
        </p:txBody>
      </p:sp>
      <p:sp>
        <p:nvSpPr>
          <p:cNvPr id="44035" name="Rectangle 2"/>
          <p:cNvSpPr>
            <a:spLocks noGrp="1" noRot="1" noChangeAspect="1" noChangeArrowheads="1" noTextEdit="1"/>
          </p:cNvSpPr>
          <p:nvPr>
            <p:ph type="sldImg"/>
          </p:nvPr>
        </p:nvSpPr>
        <p:spPr>
          <a:ln/>
        </p:spPr>
      </p:sp>
      <p:sp>
        <p:nvSpPr>
          <p:cNvPr id="440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ru-RU" smtClean="0">
              <a:latin typeface="Arial" charset="0"/>
            </a:endParaRPr>
          </a:p>
        </p:txBody>
      </p:sp>
    </p:spTree>
    <p:extLst>
      <p:ext uri="{BB962C8B-B14F-4D97-AF65-F5344CB8AC3E}">
        <p14:creationId xmlns:p14="http://schemas.microsoft.com/office/powerpoint/2010/main" val="34086588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FDBDEA5F-68F8-49FC-88FA-5F0D59AC7CC9}" type="slidenum">
              <a:rPr lang="ru-RU"/>
              <a:pPr eaLnBrk="1" hangingPunct="1"/>
              <a:t>16</a:t>
            </a:fld>
            <a:endParaRPr lang="ru-RU"/>
          </a:p>
        </p:txBody>
      </p:sp>
      <p:sp>
        <p:nvSpPr>
          <p:cNvPr id="47107" name="Rectangle 2"/>
          <p:cNvSpPr>
            <a:spLocks noGrp="1" noRot="1" noChangeAspect="1" noChangeArrowheads="1" noTextEdit="1"/>
          </p:cNvSpPr>
          <p:nvPr>
            <p:ph type="sldImg"/>
          </p:nvPr>
        </p:nvSpPr>
        <p:spPr>
          <a:ln/>
        </p:spPr>
      </p:sp>
      <p:sp>
        <p:nvSpPr>
          <p:cNvPr id="471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ru-RU" smtClean="0">
                <a:latin typeface="Arial" charset="0"/>
              </a:rPr>
              <a:t>Кроме того, копирование позволяет упростить доступ к нужным почтовым сообщениям, например для вновь нанятого сотрудника или сотрудника, которому передается проект. </a:t>
            </a:r>
          </a:p>
        </p:txBody>
      </p:sp>
    </p:spTree>
    <p:extLst>
      <p:ext uri="{BB962C8B-B14F-4D97-AF65-F5344CB8AC3E}">
        <p14:creationId xmlns:p14="http://schemas.microsoft.com/office/powerpoint/2010/main" val="341450952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FDBDEA5F-68F8-49FC-88FA-5F0D59AC7CC9}" type="slidenum">
              <a:rPr lang="ru-RU"/>
              <a:pPr eaLnBrk="1" hangingPunct="1"/>
              <a:t>17</a:t>
            </a:fld>
            <a:endParaRPr lang="ru-RU"/>
          </a:p>
        </p:txBody>
      </p:sp>
      <p:sp>
        <p:nvSpPr>
          <p:cNvPr id="47107" name="Rectangle 2"/>
          <p:cNvSpPr>
            <a:spLocks noGrp="1" noRot="1" noChangeAspect="1" noChangeArrowheads="1" noTextEdit="1"/>
          </p:cNvSpPr>
          <p:nvPr>
            <p:ph type="sldImg"/>
          </p:nvPr>
        </p:nvSpPr>
        <p:spPr>
          <a:ln/>
        </p:spPr>
      </p:sp>
      <p:sp>
        <p:nvSpPr>
          <p:cNvPr id="471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ru-RU" smtClean="0">
                <a:latin typeface="Arial" charset="0"/>
              </a:rPr>
              <a:t>Кроме того, копирование позволяет упростить доступ к нужным почтовым сообщениям, например для вновь нанятого сотрудника или сотрудника, которому передается проект. </a:t>
            </a:r>
          </a:p>
        </p:txBody>
      </p:sp>
    </p:spTree>
    <p:extLst>
      <p:ext uri="{BB962C8B-B14F-4D97-AF65-F5344CB8AC3E}">
        <p14:creationId xmlns:p14="http://schemas.microsoft.com/office/powerpoint/2010/main" val="394686308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8BC40CA1-C746-4266-B58A-2DC87B575B07}" type="slidenum">
              <a:rPr lang="ru-RU"/>
              <a:pPr eaLnBrk="1" hangingPunct="1"/>
              <a:t>18</a:t>
            </a:fld>
            <a:endParaRPr lang="ru-RU"/>
          </a:p>
        </p:txBody>
      </p:sp>
      <p:sp>
        <p:nvSpPr>
          <p:cNvPr id="48131" name="Rectangle 2"/>
          <p:cNvSpPr>
            <a:spLocks noGrp="1" noRot="1" noChangeAspect="1" noChangeArrowheads="1" noTextEdit="1"/>
          </p:cNvSpPr>
          <p:nvPr>
            <p:ph type="sldImg"/>
          </p:nvPr>
        </p:nvSpPr>
        <p:spPr>
          <a:ln/>
        </p:spPr>
      </p:sp>
      <p:sp>
        <p:nvSpPr>
          <p:cNvPr id="481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ru-RU" b="1" dirty="0" smtClean="0">
                <a:latin typeface="Arial" charset="0"/>
              </a:rPr>
              <a:t>Советы.</a:t>
            </a:r>
            <a:r>
              <a:rPr lang="ru-RU" dirty="0" smtClean="0">
                <a:latin typeface="Arial" charset="0"/>
              </a:rPr>
              <a:t> Дополнительные сведения о средстве резервного копирования см. в памятке, ссылка на которую приведена в конце данного курса.</a:t>
            </a:r>
          </a:p>
          <a:p>
            <a:pPr eaLnBrk="1" hangingPunct="1">
              <a:buFontTx/>
              <a:buChar char="•"/>
            </a:pPr>
            <a:r>
              <a:rPr lang="ru-RU" dirty="0" smtClean="0">
                <a:latin typeface="Arial" charset="0"/>
              </a:rPr>
              <a:t>Можно загрузить средство под названием «Средство резервного копирования личных папок Outlook», с помощью которого создаются резервные копии файлов PST. </a:t>
            </a:r>
          </a:p>
          <a:p>
            <a:pPr eaLnBrk="1" hangingPunct="1">
              <a:buFontTx/>
              <a:buChar char="•"/>
            </a:pPr>
            <a:r>
              <a:rPr lang="ru-RU" dirty="0" smtClean="0">
                <a:latin typeface="Arial" charset="0"/>
              </a:rPr>
              <a:t>Кроме того, поскольку речь идет о копиях, необходимо помнить следующее: если файл PST скопирован на компакт-диск или аналогичное средство хранения данных, перед тем, как Outlook сможет получить доступ к сообщениям, которые содержатся в этом файле, его необходимо скопировать на компьютер. Outlook не может считывать сообщения с компакт-дисков. </a:t>
            </a:r>
          </a:p>
          <a:p>
            <a:pPr eaLnBrk="1" hangingPunct="1"/>
            <a:endParaRPr lang="ru-RU" dirty="0" smtClean="0">
              <a:latin typeface="Arial" charset="0"/>
            </a:endParaRPr>
          </a:p>
        </p:txBody>
      </p:sp>
    </p:spTree>
    <p:extLst>
      <p:ext uri="{BB962C8B-B14F-4D97-AF65-F5344CB8AC3E}">
        <p14:creationId xmlns:p14="http://schemas.microsoft.com/office/powerpoint/2010/main" val="374951161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217B9824-01E8-4268-A58D-DEEC099C2201}" type="slidenum">
              <a:rPr lang="ru-RU"/>
              <a:pPr eaLnBrk="1" hangingPunct="1"/>
              <a:t>21</a:t>
            </a:fld>
            <a:endParaRPr lang="ru-RU"/>
          </a:p>
        </p:txBody>
      </p:sp>
      <p:sp>
        <p:nvSpPr>
          <p:cNvPr id="50179" name="Rectangle 2"/>
          <p:cNvSpPr>
            <a:spLocks noGrp="1" noRot="1" noChangeAspect="1" noChangeArrowheads="1" noTextEdit="1"/>
          </p:cNvSpPr>
          <p:nvPr>
            <p:ph type="sldImg"/>
          </p:nvPr>
        </p:nvSpPr>
        <p:spPr>
          <a:ln/>
        </p:spPr>
      </p:sp>
      <p:sp>
        <p:nvSpPr>
          <p:cNvPr id="501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ru-RU" b="1" smtClean="0">
                <a:latin typeface="Arial" charset="0"/>
              </a:rPr>
              <a:t>Совет</a:t>
            </a:r>
            <a:r>
              <a:rPr lang="ru-RU" smtClean="0">
                <a:latin typeface="Arial" charset="0"/>
              </a:rPr>
              <a:t>. Вот еще одна причина присваивания уникальных имен файлам PST: при просмотре файлов в проводнике уникальные имена помогут различать файлы.</a:t>
            </a:r>
          </a:p>
          <a:p>
            <a:pPr eaLnBrk="1" hangingPunct="1"/>
            <a:r>
              <a:rPr lang="ru-RU" smtClean="0">
                <a:latin typeface="Arial" charset="0"/>
              </a:rPr>
              <a:t>Эти действия запоминать не обязательно. Они также описаны в памятке, ссылка на которую приведена в конце данного курса. </a:t>
            </a:r>
          </a:p>
        </p:txBody>
      </p:sp>
    </p:spTree>
    <p:extLst>
      <p:ext uri="{BB962C8B-B14F-4D97-AF65-F5344CB8AC3E}">
        <p14:creationId xmlns:p14="http://schemas.microsoft.com/office/powerpoint/2010/main" val="9495176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E04ADD8C-1467-47B7-8D01-CB2868ADC4A2}" type="slidenum">
              <a:rPr lang="ru-RU"/>
              <a:pPr eaLnBrk="1" hangingPunct="1"/>
              <a:t>25</a:t>
            </a:fld>
            <a:endParaRPr lang="ru-RU"/>
          </a:p>
        </p:txBody>
      </p:sp>
      <p:sp>
        <p:nvSpPr>
          <p:cNvPr id="53251" name="Rectangle 2"/>
          <p:cNvSpPr>
            <a:spLocks noGrp="1" noRot="1" noChangeAspect="1" noChangeArrowheads="1" noTextEdit="1"/>
          </p:cNvSpPr>
          <p:nvPr>
            <p:ph type="sldImg"/>
          </p:nvPr>
        </p:nvSpPr>
        <p:spPr>
          <a:ln/>
        </p:spPr>
      </p:sp>
      <p:sp>
        <p:nvSpPr>
          <p:cNvPr id="532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ru-RU" dirty="0" smtClean="0">
                <a:latin typeface="Arial" charset="0"/>
              </a:rPr>
              <a:t>Сообщение может отображаться, например, при запуске Outlook после перемещения или переименования файла PST. </a:t>
            </a:r>
          </a:p>
        </p:txBody>
      </p:sp>
    </p:spTree>
    <p:extLst>
      <p:ext uri="{BB962C8B-B14F-4D97-AF65-F5344CB8AC3E}">
        <p14:creationId xmlns:p14="http://schemas.microsoft.com/office/powerpoint/2010/main" val="355775946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0F7454B0-61A5-445D-93F4-AF66C64B9FB0}" type="slidenum">
              <a:rPr lang="ru-RU"/>
              <a:pPr eaLnBrk="1" hangingPunct="1"/>
              <a:t>26</a:t>
            </a:fld>
            <a:endParaRPr lang="ru-RU"/>
          </a:p>
        </p:txBody>
      </p:sp>
      <p:sp>
        <p:nvSpPr>
          <p:cNvPr id="54275" name="Rectangle 2"/>
          <p:cNvSpPr>
            <a:spLocks noGrp="1" noRot="1" noChangeAspect="1" noChangeArrowheads="1" noTextEdit="1"/>
          </p:cNvSpPr>
          <p:nvPr>
            <p:ph type="sldImg"/>
          </p:nvPr>
        </p:nvSpPr>
        <p:spPr>
          <a:ln/>
        </p:spPr>
      </p:sp>
      <p:sp>
        <p:nvSpPr>
          <p:cNvPr id="542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ru-RU" smtClean="0">
              <a:latin typeface="Arial" charset="0"/>
            </a:endParaRPr>
          </a:p>
        </p:txBody>
      </p:sp>
    </p:spTree>
    <p:extLst>
      <p:ext uri="{BB962C8B-B14F-4D97-AF65-F5344CB8AC3E}">
        <p14:creationId xmlns:p14="http://schemas.microsoft.com/office/powerpoint/2010/main" val="22184633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10F1973B-06D6-479C-95CD-B7081EABC0E5}" type="slidenum">
              <a:rPr lang="ru-RU"/>
              <a:pPr eaLnBrk="1" hangingPunct="1"/>
              <a:t>28</a:t>
            </a:fld>
            <a:endParaRPr lang="ru-RU"/>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xfrm>
            <a:off x="685800" y="4662785"/>
            <a:ext cx="5486400" cy="522231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109538" indent="-109538" eaLnBrk="1" hangingPunct="1"/>
            <a:r>
              <a:rPr lang="ru-RU" b="1" dirty="0" smtClean="0">
                <a:latin typeface="Arial" charset="0"/>
              </a:rPr>
              <a:t>Подготовка</a:t>
            </a:r>
          </a:p>
          <a:p>
            <a:pPr marL="109538" indent="-109538" eaLnBrk="1" hangingPunct="1"/>
            <a:r>
              <a:rPr lang="ru-RU" dirty="0" smtClean="0">
                <a:latin typeface="Arial" charset="0"/>
              </a:rPr>
              <a:t>Это пятый курс из серии, посвященной управлению электронными письмами и их хранению в Outlook. Базовые сведения для темы, рассматриваемой в данной презентации, содержатся в учебных курсах «Управление почтовым ящиком, часть II: варианты организации хранения почты», «Управление почтовым ящиком, часть III: перемещение и копирование сообщений в личные папки» и «Управление почтовым ящиком, часть IV: архивация старых сообщений».  </a:t>
            </a:r>
          </a:p>
          <a:p>
            <a:pPr marL="109538" indent="-109538" eaLnBrk="1" hangingPunct="1"/>
            <a:r>
              <a:rPr lang="ru-RU" dirty="0" smtClean="0">
                <a:latin typeface="Arial" charset="0"/>
              </a:rPr>
              <a:t>[</a:t>
            </a:r>
            <a:r>
              <a:rPr lang="ru-RU" b="1" dirty="0" smtClean="0">
                <a:latin typeface="Arial" charset="0"/>
              </a:rPr>
              <a:t>Примечания для инструктора.</a:t>
            </a:r>
            <a:r>
              <a:rPr lang="ru-RU" dirty="0" smtClean="0">
                <a:latin typeface="Arial" charset="0"/>
              </a:rPr>
              <a:t> </a:t>
            </a:r>
          </a:p>
          <a:p>
            <a:pPr marL="109538" indent="-109538" eaLnBrk="1" hangingPunct="1">
              <a:buFontTx/>
              <a:buChar char="•"/>
            </a:pPr>
            <a:r>
              <a:rPr lang="ru-RU" dirty="0" smtClean="0">
                <a:latin typeface="Arial" charset="0"/>
              </a:rPr>
              <a:t>Дополнительные сведения о настройке этого шаблона см. на самом последнем слайде. Кроме того, на некоторых слайдах в области заметок имеются дополнительные материалы к урокам.</a:t>
            </a:r>
          </a:p>
          <a:p>
            <a:pPr marL="109538" indent="-109538" eaLnBrk="1" hangingPunct="1">
              <a:buFontTx/>
              <a:buChar char="•"/>
            </a:pPr>
            <a:r>
              <a:rPr lang="ru-RU" b="1" dirty="0" smtClean="0">
                <a:latin typeface="Arial" charset="0"/>
              </a:rPr>
              <a:t>Анимация </a:t>
            </a:r>
            <a:r>
              <a:rPr lang="ru-RU" b="1" dirty="0" err="1" smtClean="0">
                <a:latin typeface="Arial" charset="0"/>
              </a:rPr>
              <a:t>Macromedia</a:t>
            </a:r>
            <a:r>
              <a:rPr lang="ru-RU" b="1" dirty="0" smtClean="0">
                <a:latin typeface="Arial" charset="0"/>
              </a:rPr>
              <a:t> </a:t>
            </a:r>
            <a:r>
              <a:rPr lang="ru-RU" b="1" dirty="0" err="1" smtClean="0">
                <a:latin typeface="Arial" charset="0"/>
              </a:rPr>
              <a:t>Flash</a:t>
            </a:r>
            <a:r>
              <a:rPr lang="ru-RU" dirty="0" smtClean="0">
                <a:latin typeface="Arial" charset="0"/>
              </a:rPr>
              <a:t>. Этот шаблон содержит анимацию </a:t>
            </a:r>
            <a:r>
              <a:rPr lang="ru-RU" dirty="0" err="1" smtClean="0">
                <a:latin typeface="Arial" charset="0"/>
              </a:rPr>
              <a:t>Flash</a:t>
            </a:r>
            <a:r>
              <a:rPr lang="ru-RU" dirty="0" smtClean="0">
                <a:latin typeface="Arial" charset="0"/>
              </a:rPr>
              <a:t>. Она будет воспроизводиться в предыдущих версиях Microsoft</a:t>
            </a:r>
            <a:r>
              <a:rPr lang="ru-RU" sz="800" baseline="30000" dirty="0" smtClean="0">
                <a:latin typeface="Arial" charset="0"/>
                <a:cs typeface="Arial" charset="0"/>
              </a:rPr>
              <a:t>® </a:t>
            </a:r>
            <a:r>
              <a:rPr lang="ru-RU" dirty="0" err="1" smtClean="0">
                <a:latin typeface="Arial" charset="0"/>
              </a:rPr>
              <a:t>Office</a:t>
            </a:r>
            <a:r>
              <a:rPr lang="ru-RU" dirty="0" smtClean="0">
                <a:latin typeface="Arial" charset="0"/>
              </a:rPr>
              <a:t> </a:t>
            </a:r>
            <a:r>
              <a:rPr lang="ru-RU" dirty="0" err="1" smtClean="0">
                <a:latin typeface="Arial" charset="0"/>
              </a:rPr>
              <a:t>PowerPoint</a:t>
            </a:r>
            <a:r>
              <a:rPr lang="ru-RU" sz="800" baseline="30000" dirty="0" smtClean="0">
                <a:latin typeface="Arial" charset="0"/>
                <a:cs typeface="Arial" charset="0"/>
              </a:rPr>
              <a:t>®</a:t>
            </a:r>
            <a:r>
              <a:rPr lang="ru-RU" dirty="0" smtClean="0">
                <a:latin typeface="Arial" charset="0"/>
              </a:rPr>
              <a:t> вплоть до 2000. Однако если потребуется сохранить этот шаблон в </a:t>
            </a:r>
            <a:r>
              <a:rPr lang="ru-RU" dirty="0" err="1" smtClean="0">
                <a:latin typeface="Arial" charset="0"/>
              </a:rPr>
              <a:t>PowerPoint</a:t>
            </a:r>
            <a:r>
              <a:rPr lang="ru-RU" dirty="0" smtClean="0">
                <a:latin typeface="Arial" charset="0"/>
              </a:rPr>
              <a:t> 2007, сохраните его в формате старой версии </a:t>
            </a:r>
            <a:r>
              <a:rPr lang="ru-RU" dirty="0" err="1" smtClean="0">
                <a:latin typeface="Arial" charset="0"/>
              </a:rPr>
              <a:t>PowerPoint</a:t>
            </a:r>
            <a:r>
              <a:rPr lang="ru-RU" dirty="0" smtClean="0">
                <a:latin typeface="Arial" charset="0"/>
              </a:rPr>
              <a:t> как </a:t>
            </a:r>
            <a:r>
              <a:rPr lang="ru-RU" b="1" dirty="0" smtClean="0">
                <a:latin typeface="Arial" charset="0"/>
              </a:rPr>
              <a:t>презентацию </a:t>
            </a:r>
            <a:r>
              <a:rPr lang="ru-RU" b="1" dirty="0" err="1" smtClean="0">
                <a:latin typeface="Arial" charset="0"/>
              </a:rPr>
              <a:t>PowerPoint</a:t>
            </a:r>
            <a:r>
              <a:rPr lang="ru-RU" b="1" dirty="0" smtClean="0">
                <a:latin typeface="Arial" charset="0"/>
              </a:rPr>
              <a:t> 97-2003 (*.</a:t>
            </a:r>
            <a:r>
              <a:rPr lang="ru-RU" b="1" dirty="0" err="1" smtClean="0">
                <a:latin typeface="Arial" charset="0"/>
              </a:rPr>
              <a:t>ppt</a:t>
            </a:r>
            <a:r>
              <a:rPr lang="ru-RU" b="1" dirty="0" smtClean="0">
                <a:latin typeface="Arial" charset="0"/>
              </a:rPr>
              <a:t>) </a:t>
            </a:r>
            <a:r>
              <a:rPr lang="ru-RU" dirty="0" smtClean="0">
                <a:latin typeface="Arial" charset="0"/>
              </a:rPr>
              <a:t>или </a:t>
            </a:r>
            <a:r>
              <a:rPr lang="ru-RU" b="1" dirty="0" smtClean="0">
                <a:latin typeface="Arial" charset="0"/>
              </a:rPr>
              <a:t>шаблон </a:t>
            </a:r>
            <a:r>
              <a:rPr lang="ru-RU" b="1" dirty="0" err="1" smtClean="0">
                <a:latin typeface="Arial" charset="0"/>
              </a:rPr>
              <a:t>PowerPoint</a:t>
            </a:r>
            <a:r>
              <a:rPr lang="ru-RU" b="1" dirty="0" smtClean="0">
                <a:latin typeface="Arial" charset="0"/>
              </a:rPr>
              <a:t> 97-2003 (*.</a:t>
            </a:r>
            <a:r>
              <a:rPr lang="ru-RU" b="1" dirty="0" err="1" smtClean="0">
                <a:latin typeface="Arial" charset="0"/>
              </a:rPr>
              <a:t>pot</a:t>
            </a:r>
            <a:r>
              <a:rPr lang="ru-RU" b="1" dirty="0" smtClean="0">
                <a:latin typeface="Arial" charset="0"/>
              </a:rPr>
              <a:t>) </a:t>
            </a:r>
            <a:r>
              <a:rPr lang="ru-RU" dirty="0" smtClean="0">
                <a:latin typeface="Arial" charset="0"/>
              </a:rPr>
              <a:t>(типы файлов отображаются в диалоговом окне </a:t>
            </a:r>
            <a:r>
              <a:rPr lang="ru-RU" b="1" dirty="0" smtClean="0">
                <a:latin typeface="Arial" charset="0"/>
              </a:rPr>
              <a:t>Сохранить как</a:t>
            </a:r>
            <a:r>
              <a:rPr lang="ru-RU" dirty="0" smtClean="0">
                <a:latin typeface="Arial" charset="0"/>
              </a:rPr>
              <a:t> возле пункта</a:t>
            </a:r>
            <a:r>
              <a:rPr lang="ru-RU" b="1" dirty="0" smtClean="0">
                <a:latin typeface="Arial" charset="0"/>
              </a:rPr>
              <a:t> Тип файла)</a:t>
            </a:r>
            <a:r>
              <a:rPr lang="ru-RU" dirty="0" smtClean="0">
                <a:latin typeface="Arial" charset="0"/>
              </a:rPr>
              <a:t>. </a:t>
            </a:r>
            <a:br>
              <a:rPr lang="ru-RU" dirty="0" smtClean="0">
                <a:latin typeface="Arial" charset="0"/>
              </a:rPr>
            </a:br>
            <a:r>
              <a:rPr lang="ru-RU" b="1" dirty="0" smtClean="0">
                <a:latin typeface="Arial" charset="0"/>
              </a:rPr>
              <a:t>Внимание!</a:t>
            </a:r>
            <a:r>
              <a:rPr lang="ru-RU" dirty="0" smtClean="0">
                <a:latin typeface="Arial" charset="0"/>
              </a:rPr>
              <a:t> Если сохранить файл в формате </a:t>
            </a:r>
            <a:r>
              <a:rPr lang="ru-RU" dirty="0" err="1" smtClean="0">
                <a:latin typeface="Arial" charset="0"/>
              </a:rPr>
              <a:t>PowerPoint</a:t>
            </a:r>
            <a:r>
              <a:rPr lang="ru-RU" dirty="0" smtClean="0">
                <a:latin typeface="Arial" charset="0"/>
              </a:rPr>
              <a:t> 2007, например как </a:t>
            </a:r>
            <a:r>
              <a:rPr lang="ru-RU" b="1" dirty="0" smtClean="0">
                <a:latin typeface="Arial" charset="0"/>
              </a:rPr>
              <a:t>презентацию </a:t>
            </a:r>
            <a:r>
              <a:rPr lang="ru-RU" b="1" dirty="0" err="1" smtClean="0">
                <a:latin typeface="Arial" charset="0"/>
              </a:rPr>
              <a:t>PowerPoint</a:t>
            </a:r>
            <a:r>
              <a:rPr lang="ru-RU" b="1" dirty="0" smtClean="0">
                <a:latin typeface="Arial" charset="0"/>
              </a:rPr>
              <a:t> (*.</a:t>
            </a:r>
            <a:r>
              <a:rPr lang="ru-RU" b="1" dirty="0" err="1" smtClean="0">
                <a:latin typeface="Arial" charset="0"/>
              </a:rPr>
              <a:t>pptx</a:t>
            </a:r>
            <a:r>
              <a:rPr lang="ru-RU" b="1" dirty="0" smtClean="0">
                <a:latin typeface="Arial" charset="0"/>
              </a:rPr>
              <a:t>)</a:t>
            </a:r>
            <a:r>
              <a:rPr lang="ru-RU" dirty="0" smtClean="0">
                <a:latin typeface="Arial" charset="0"/>
              </a:rPr>
              <a:t> или </a:t>
            </a:r>
            <a:r>
              <a:rPr lang="ru-RU" b="1" dirty="0" smtClean="0">
                <a:latin typeface="Arial" charset="0"/>
              </a:rPr>
              <a:t>шаблон </a:t>
            </a:r>
            <a:r>
              <a:rPr lang="ru-RU" b="1" dirty="0" err="1" smtClean="0">
                <a:latin typeface="Arial" charset="0"/>
              </a:rPr>
              <a:t>PowerPoint</a:t>
            </a:r>
            <a:r>
              <a:rPr lang="ru-RU" b="1" dirty="0" smtClean="0">
                <a:latin typeface="Arial" charset="0"/>
              </a:rPr>
              <a:t> (*.</a:t>
            </a:r>
            <a:r>
              <a:rPr lang="ru-RU" b="1" dirty="0" err="1" smtClean="0">
                <a:latin typeface="Arial" charset="0"/>
              </a:rPr>
              <a:t>potx</a:t>
            </a:r>
            <a:r>
              <a:rPr lang="ru-RU" b="1" dirty="0" smtClean="0">
                <a:latin typeface="Arial" charset="0"/>
              </a:rPr>
              <a:t>)</a:t>
            </a:r>
            <a:r>
              <a:rPr lang="ru-RU" dirty="0" smtClean="0">
                <a:latin typeface="Arial" charset="0"/>
              </a:rPr>
              <a:t>, анимация не будет сохранена в сохраняемом файле.</a:t>
            </a:r>
            <a:endParaRPr lang="ru-RU" b="1" dirty="0" smtClean="0">
              <a:latin typeface="Arial" charset="0"/>
            </a:endParaRPr>
          </a:p>
          <a:p>
            <a:pPr marL="109538" indent="-109538" eaLnBrk="1" hangingPunct="1">
              <a:buFontTx/>
              <a:buChar char="•"/>
            </a:pPr>
            <a:r>
              <a:rPr lang="ru-RU" b="1" dirty="0" smtClean="0">
                <a:latin typeface="Arial" charset="0"/>
              </a:rPr>
              <a:t>Кроме того</a:t>
            </a:r>
            <a:r>
              <a:rPr lang="ru-RU" dirty="0" smtClean="0">
                <a:latin typeface="Arial" charset="0"/>
              </a:rPr>
              <a:t>, поскольку эта презентация содержит анимации </a:t>
            </a:r>
            <a:r>
              <a:rPr lang="ru-RU" dirty="0" err="1" smtClean="0">
                <a:latin typeface="Arial" charset="0"/>
              </a:rPr>
              <a:t>Flash</a:t>
            </a:r>
            <a:r>
              <a:rPr lang="ru-RU" dirty="0" smtClean="0">
                <a:latin typeface="Arial" charset="0"/>
              </a:rPr>
              <a:t>, при сохранении шаблона может выводиться предупреждение, касающееся личных сведений. Если сведения не добавляются в свойства самого файла </a:t>
            </a:r>
            <a:r>
              <a:rPr lang="ru-RU" dirty="0" err="1" smtClean="0">
                <a:latin typeface="Arial" charset="0"/>
              </a:rPr>
              <a:t>Flash</a:t>
            </a:r>
            <a:r>
              <a:rPr lang="ru-RU" dirty="0" smtClean="0">
                <a:latin typeface="Arial" charset="0"/>
              </a:rPr>
              <a:t>, это предупреждение не относится к данной презентации. Нажмите кнопку </a:t>
            </a:r>
            <a:r>
              <a:rPr lang="ru-RU" b="1" dirty="0" smtClean="0">
                <a:latin typeface="Arial" charset="0"/>
              </a:rPr>
              <a:t>ОК</a:t>
            </a:r>
            <a:r>
              <a:rPr lang="ru-RU" dirty="0" smtClean="0">
                <a:latin typeface="Arial" charset="0"/>
              </a:rPr>
              <a:t> в окне сообщения.</a:t>
            </a:r>
          </a:p>
        </p:txBody>
      </p:sp>
    </p:spTree>
    <p:extLst>
      <p:ext uri="{BB962C8B-B14F-4D97-AF65-F5344CB8AC3E}">
        <p14:creationId xmlns:p14="http://schemas.microsoft.com/office/powerpoint/2010/main" val="37794645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79ACF4B4-6ADD-46E4-A6C6-D152D60CB46A}" type="slidenum">
              <a:rPr lang="ru-RU"/>
              <a:pPr eaLnBrk="1" hangingPunct="1"/>
              <a:t>2</a:t>
            </a:fld>
            <a:endParaRPr lang="ru-RU"/>
          </a:p>
        </p:txBody>
      </p:sp>
      <p:sp>
        <p:nvSpPr>
          <p:cNvPr id="36867" name="Rectangle 2"/>
          <p:cNvSpPr>
            <a:spLocks noGrp="1" noRot="1" noChangeAspect="1" noChangeArrowheads="1" noTextEdit="1"/>
          </p:cNvSpPr>
          <p:nvPr>
            <p:ph type="sldImg"/>
          </p:nvPr>
        </p:nvSpPr>
        <p:spPr>
          <a:ln/>
        </p:spPr>
      </p:sp>
      <p:sp>
        <p:nvSpPr>
          <p:cNvPr id="368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ru-RU" smtClean="0">
              <a:latin typeface="Arial" charset="0"/>
            </a:endParaRPr>
          </a:p>
        </p:txBody>
      </p:sp>
    </p:spTree>
    <p:extLst>
      <p:ext uri="{BB962C8B-B14F-4D97-AF65-F5344CB8AC3E}">
        <p14:creationId xmlns:p14="http://schemas.microsoft.com/office/powerpoint/2010/main" val="25081974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E5DD36BA-909E-4EB8-AA31-AB3811D9D678}" type="slidenum">
              <a:rPr lang="ru-RU"/>
              <a:pPr eaLnBrk="1" hangingPunct="1"/>
              <a:t>3</a:t>
            </a:fld>
            <a:endParaRPr lang="ru-RU"/>
          </a:p>
        </p:txBody>
      </p:sp>
      <p:sp>
        <p:nvSpPr>
          <p:cNvPr id="37891" name="Rectangle 2"/>
          <p:cNvSpPr>
            <a:spLocks noGrp="1" noRot="1" noChangeAspect="1" noChangeArrowheads="1" noTextEdit="1"/>
          </p:cNvSpPr>
          <p:nvPr>
            <p:ph type="sldImg"/>
          </p:nvPr>
        </p:nvSpPr>
        <p:spPr>
          <a:ln/>
        </p:spPr>
      </p:sp>
      <p:sp>
        <p:nvSpPr>
          <p:cNvPr id="378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ru-RU" smtClean="0">
              <a:latin typeface="Arial" charset="0"/>
            </a:endParaRPr>
          </a:p>
        </p:txBody>
      </p:sp>
    </p:spTree>
    <p:extLst>
      <p:ext uri="{BB962C8B-B14F-4D97-AF65-F5344CB8AC3E}">
        <p14:creationId xmlns:p14="http://schemas.microsoft.com/office/powerpoint/2010/main" val="280655230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481BB098-2EB4-4D8D-BBB2-0B7F4F00172E}" type="slidenum">
              <a:rPr lang="ru-RU"/>
              <a:pPr eaLnBrk="1" hangingPunct="1"/>
              <a:t>4</a:t>
            </a:fld>
            <a:endParaRPr lang="ru-RU"/>
          </a:p>
        </p:txBody>
      </p:sp>
      <p:sp>
        <p:nvSpPr>
          <p:cNvPr id="39939" name="Rectangle 2"/>
          <p:cNvSpPr>
            <a:spLocks noGrp="1" noRot="1" noChangeAspect="1" noChangeArrowheads="1" noTextEdit="1"/>
          </p:cNvSpPr>
          <p:nvPr>
            <p:ph type="sldImg"/>
          </p:nvPr>
        </p:nvSpPr>
        <p:spPr>
          <a:ln/>
        </p:spPr>
      </p:sp>
      <p:sp>
        <p:nvSpPr>
          <p:cNvPr id="399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ru-RU" smtClean="0">
              <a:latin typeface="Arial" charset="0"/>
            </a:endParaRPr>
          </a:p>
        </p:txBody>
      </p:sp>
    </p:spTree>
    <p:extLst>
      <p:ext uri="{BB962C8B-B14F-4D97-AF65-F5344CB8AC3E}">
        <p14:creationId xmlns:p14="http://schemas.microsoft.com/office/powerpoint/2010/main" val="77421783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481BB098-2EB4-4D8D-BBB2-0B7F4F00172E}" type="slidenum">
              <a:rPr lang="ru-RU"/>
              <a:pPr eaLnBrk="1" hangingPunct="1"/>
              <a:t>5</a:t>
            </a:fld>
            <a:endParaRPr lang="ru-RU"/>
          </a:p>
        </p:txBody>
      </p:sp>
      <p:sp>
        <p:nvSpPr>
          <p:cNvPr id="39939" name="Rectangle 2"/>
          <p:cNvSpPr>
            <a:spLocks noGrp="1" noRot="1" noChangeAspect="1" noChangeArrowheads="1" noTextEdit="1"/>
          </p:cNvSpPr>
          <p:nvPr>
            <p:ph type="sldImg"/>
          </p:nvPr>
        </p:nvSpPr>
        <p:spPr>
          <a:ln/>
        </p:spPr>
      </p:sp>
      <p:sp>
        <p:nvSpPr>
          <p:cNvPr id="399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ru-RU" smtClean="0">
              <a:latin typeface="Arial" charset="0"/>
            </a:endParaRPr>
          </a:p>
        </p:txBody>
      </p:sp>
    </p:spTree>
    <p:extLst>
      <p:ext uri="{BB962C8B-B14F-4D97-AF65-F5344CB8AC3E}">
        <p14:creationId xmlns:p14="http://schemas.microsoft.com/office/powerpoint/2010/main" val="189764298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E94D83BF-6536-4612-B3D5-88B2F60C6502}" type="slidenum">
              <a:rPr lang="ru-RU"/>
              <a:pPr eaLnBrk="1" hangingPunct="1"/>
              <a:t>6</a:t>
            </a:fld>
            <a:endParaRPr lang="ru-RU"/>
          </a:p>
        </p:txBody>
      </p:sp>
      <p:sp>
        <p:nvSpPr>
          <p:cNvPr id="40963" name="Rectangle 2"/>
          <p:cNvSpPr>
            <a:spLocks noGrp="1" noRot="1" noChangeAspect="1" noChangeArrowheads="1" noTextEdit="1"/>
          </p:cNvSpPr>
          <p:nvPr>
            <p:ph type="sldImg"/>
          </p:nvPr>
        </p:nvSpPr>
        <p:spPr>
          <a:ln/>
        </p:spPr>
      </p:sp>
      <p:sp>
        <p:nvSpPr>
          <p:cNvPr id="4096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ru-RU" smtClean="0">
                <a:latin typeface="Arial" charset="0"/>
              </a:rPr>
              <a:t>На нескольких следующих слайдах рассмотрен вопрос открытия файла PST. </a:t>
            </a:r>
          </a:p>
          <a:p>
            <a:pPr eaLnBrk="1" hangingPunct="1"/>
            <a:r>
              <a:rPr lang="ru-RU" b="1" smtClean="0">
                <a:latin typeface="Arial" charset="0"/>
              </a:rPr>
              <a:t>Совет. </a:t>
            </a:r>
            <a:r>
              <a:rPr lang="ru-RU" smtClean="0">
                <a:latin typeface="Arial" charset="0"/>
              </a:rPr>
              <a:t>Если вы не знакомы с использованием личных папок и архивов для хранения, эти способы описаны в предыдущих обучающих курсах данной серии. </a:t>
            </a:r>
          </a:p>
        </p:txBody>
      </p:sp>
    </p:spTree>
    <p:extLst>
      <p:ext uri="{BB962C8B-B14F-4D97-AF65-F5344CB8AC3E}">
        <p14:creationId xmlns:p14="http://schemas.microsoft.com/office/powerpoint/2010/main" val="363355510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FB294441-0881-4D79-8CA8-4E464B07BC30}" type="slidenum">
              <a:rPr lang="ru-RU"/>
              <a:pPr eaLnBrk="1" hangingPunct="1"/>
              <a:t>7</a:t>
            </a:fld>
            <a:endParaRPr lang="ru-RU"/>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ru-RU" dirty="0" smtClean="0">
                <a:latin typeface="Arial" charset="0"/>
              </a:rPr>
              <a:t>Сейчас следует отметить, что файлами личных папок (PST) не стоит увлекаться. Если принято решение использовать несколько файлов PST, рекомендуется не открывать более 10 файлов (при этом также следует обращать внимание на их размер). Если одновременно открыть более 10 файлов или открыть очень большие PST-файлы, Outlook будет медленно работать при запуске и при поиске сообщений (вопрос поиска рассмотрен далее в этом курсе).</a:t>
            </a:r>
          </a:p>
          <a:p>
            <a:pPr eaLnBrk="1" hangingPunct="1"/>
            <a:r>
              <a:rPr lang="ru-RU" dirty="0" smtClean="0">
                <a:latin typeface="Arial" charset="0"/>
              </a:rPr>
              <a:t>[</a:t>
            </a:r>
            <a:r>
              <a:rPr lang="ru-RU" b="1" dirty="0" smtClean="0">
                <a:latin typeface="Arial" charset="0"/>
              </a:rPr>
              <a:t>Примечание для инструктора.  </a:t>
            </a:r>
            <a:r>
              <a:rPr lang="ru-RU" dirty="0" smtClean="0">
                <a:latin typeface="Arial" charset="0"/>
              </a:rPr>
              <a:t>Для воспроизведения анимации во время показа слайдов щелкните ее правой кнопкой мыши и выберите </a:t>
            </a:r>
            <a:r>
              <a:rPr lang="ru-RU" b="1" dirty="0" smtClean="0">
                <a:latin typeface="Arial" charset="0"/>
              </a:rPr>
              <a:t>Воспроизведение</a:t>
            </a:r>
            <a:r>
              <a:rPr lang="ru-RU" dirty="0" smtClean="0">
                <a:latin typeface="Arial" charset="0"/>
              </a:rPr>
              <a:t>. Просмотрев анимацию один раз, можно выбрать команду </a:t>
            </a:r>
            <a:r>
              <a:rPr lang="ru-RU" b="1" dirty="0" smtClean="0">
                <a:latin typeface="Arial" charset="0"/>
              </a:rPr>
              <a:t>Перемотка</a:t>
            </a:r>
            <a:r>
              <a:rPr lang="ru-RU" dirty="0" smtClean="0">
                <a:latin typeface="Arial" charset="0"/>
              </a:rPr>
              <a:t> (в том же контекстном меню) и затем снова команду </a:t>
            </a:r>
            <a:r>
              <a:rPr lang="ru-RU" b="1" dirty="0" smtClean="0">
                <a:latin typeface="Arial" charset="0"/>
              </a:rPr>
              <a:t>Воспроизведение</a:t>
            </a:r>
            <a:r>
              <a:rPr lang="ru-RU" dirty="0" smtClean="0">
                <a:latin typeface="Arial" charset="0"/>
              </a:rPr>
              <a:t>. Если при щелчке в слайде для ввода текста или перехода к следующему слайду ничего не происходит, щелкните вне объекта анимации. Иногда приходится щелкать дважды. В случае неполадок с просмотром анимации ознакомьтесь с заметками к последнему слайду этой презентации, касающимися воспроизведения анимации </a:t>
            </a:r>
            <a:r>
              <a:rPr lang="ru-RU" dirty="0" err="1" smtClean="0">
                <a:latin typeface="Arial" charset="0"/>
              </a:rPr>
              <a:t>Macromedia</a:t>
            </a:r>
            <a:r>
              <a:rPr lang="ru-RU" dirty="0" smtClean="0">
                <a:latin typeface="Arial" charset="0"/>
              </a:rPr>
              <a:t> </a:t>
            </a:r>
            <a:r>
              <a:rPr lang="ru-RU" dirty="0" err="1" smtClean="0">
                <a:latin typeface="Arial" charset="0"/>
              </a:rPr>
              <a:t>Flash</a:t>
            </a:r>
            <a:r>
              <a:rPr lang="ru-RU" dirty="0" smtClean="0">
                <a:latin typeface="Arial" charset="0"/>
              </a:rPr>
              <a:t>. Если и после этого будут возникать проблемы, используйте следующий слайд со статичным изображением: это дубликат данного слайда. Перед показом презентации удалите один из этих двух слайдов.]</a:t>
            </a:r>
          </a:p>
          <a:p>
            <a:pPr eaLnBrk="1" hangingPunct="1"/>
            <a:endParaRPr lang="ru-RU" dirty="0" smtClean="0">
              <a:latin typeface="Arial" charset="0"/>
            </a:endParaRPr>
          </a:p>
        </p:txBody>
      </p:sp>
    </p:spTree>
    <p:extLst>
      <p:ext uri="{BB962C8B-B14F-4D97-AF65-F5344CB8AC3E}">
        <p14:creationId xmlns:p14="http://schemas.microsoft.com/office/powerpoint/2010/main" val="90127437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FB294441-0881-4D79-8CA8-4E464B07BC30}" type="slidenum">
              <a:rPr lang="ru-RU"/>
              <a:pPr eaLnBrk="1" hangingPunct="1"/>
              <a:t>8</a:t>
            </a:fld>
            <a:endParaRPr lang="ru-RU"/>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ru-RU" dirty="0" smtClean="0">
                <a:latin typeface="Arial" charset="0"/>
              </a:rPr>
              <a:t>Сейчас следует отметить, что файлами личных папок (PST) не стоит увлекаться. Если принято решение использовать несколько файлов PST, рекомендуется не открывать более 10 файлов (при этом также следует обращать внимание на их размер). Если одновременно открыть более 10 файлов или открыть очень большие PST-файлы, Outlook будет медленно работать при запуске и при поиске сообщений (вопрос поиска рассмотрен далее в этом курсе).</a:t>
            </a:r>
          </a:p>
          <a:p>
            <a:pPr eaLnBrk="1" hangingPunct="1"/>
            <a:r>
              <a:rPr lang="ru-RU" dirty="0" smtClean="0">
                <a:latin typeface="Arial" charset="0"/>
              </a:rPr>
              <a:t>[</a:t>
            </a:r>
            <a:r>
              <a:rPr lang="ru-RU" b="1" dirty="0" smtClean="0">
                <a:latin typeface="Arial" charset="0"/>
              </a:rPr>
              <a:t>Примечание для инструктора.  </a:t>
            </a:r>
            <a:r>
              <a:rPr lang="ru-RU" dirty="0" smtClean="0">
                <a:latin typeface="Arial" charset="0"/>
              </a:rPr>
              <a:t>Для воспроизведения анимации во время показа слайдов щелкните ее правой кнопкой мыши и выберите </a:t>
            </a:r>
            <a:r>
              <a:rPr lang="ru-RU" b="1" dirty="0" smtClean="0">
                <a:latin typeface="Arial" charset="0"/>
              </a:rPr>
              <a:t>Воспроизведение</a:t>
            </a:r>
            <a:r>
              <a:rPr lang="ru-RU" dirty="0" smtClean="0">
                <a:latin typeface="Arial" charset="0"/>
              </a:rPr>
              <a:t>. Просмотрев анимацию один раз, можно выбрать команду </a:t>
            </a:r>
            <a:r>
              <a:rPr lang="ru-RU" b="1" dirty="0" smtClean="0">
                <a:latin typeface="Arial" charset="0"/>
              </a:rPr>
              <a:t>Перемотка</a:t>
            </a:r>
            <a:r>
              <a:rPr lang="ru-RU" dirty="0" smtClean="0">
                <a:latin typeface="Arial" charset="0"/>
              </a:rPr>
              <a:t> (в том же контекстном меню) и затем снова команду </a:t>
            </a:r>
            <a:r>
              <a:rPr lang="ru-RU" b="1" dirty="0" smtClean="0">
                <a:latin typeface="Arial" charset="0"/>
              </a:rPr>
              <a:t>Воспроизведение</a:t>
            </a:r>
            <a:r>
              <a:rPr lang="ru-RU" dirty="0" smtClean="0">
                <a:latin typeface="Arial" charset="0"/>
              </a:rPr>
              <a:t>. Если при щелчке в слайде для ввода текста или перехода к следующему слайду ничего не происходит, щелкните вне объекта анимации. Иногда приходится щелкать дважды. В случае неполадок с просмотром анимации ознакомьтесь с заметками к последнему слайду этой презентации, касающимися воспроизведения анимации </a:t>
            </a:r>
            <a:r>
              <a:rPr lang="ru-RU" dirty="0" err="1" smtClean="0">
                <a:latin typeface="Arial" charset="0"/>
              </a:rPr>
              <a:t>Macromedia</a:t>
            </a:r>
            <a:r>
              <a:rPr lang="ru-RU" dirty="0" smtClean="0">
                <a:latin typeface="Arial" charset="0"/>
              </a:rPr>
              <a:t> </a:t>
            </a:r>
            <a:r>
              <a:rPr lang="ru-RU" dirty="0" err="1" smtClean="0">
                <a:latin typeface="Arial" charset="0"/>
              </a:rPr>
              <a:t>Flash</a:t>
            </a:r>
            <a:r>
              <a:rPr lang="ru-RU" dirty="0" smtClean="0">
                <a:latin typeface="Arial" charset="0"/>
              </a:rPr>
              <a:t>. Если и после этого будут возникать проблемы, используйте следующий слайд со статичным изображением: это дубликат данного слайда. Перед показом презентации удалите один из этих двух слайдов.]</a:t>
            </a:r>
          </a:p>
          <a:p>
            <a:pPr eaLnBrk="1" hangingPunct="1"/>
            <a:endParaRPr lang="ru-RU" dirty="0" smtClean="0">
              <a:latin typeface="Arial" charset="0"/>
            </a:endParaRPr>
          </a:p>
        </p:txBody>
      </p:sp>
    </p:spTree>
    <p:extLst>
      <p:ext uri="{BB962C8B-B14F-4D97-AF65-F5344CB8AC3E}">
        <p14:creationId xmlns:p14="http://schemas.microsoft.com/office/powerpoint/2010/main" val="327471697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1D6A5FBF-8E80-417F-990D-FC0A935DD3B8}" type="slidenum">
              <a:rPr lang="ru-RU"/>
              <a:pPr eaLnBrk="1" hangingPunct="1"/>
              <a:t>10</a:t>
            </a:fld>
            <a:endParaRPr lang="ru-RU"/>
          </a:p>
        </p:txBody>
      </p:sp>
      <p:sp>
        <p:nvSpPr>
          <p:cNvPr id="43011" name="Rectangle 2"/>
          <p:cNvSpPr>
            <a:spLocks noGrp="1" noRot="1" noChangeAspect="1" noChangeArrowheads="1" noTextEdit="1"/>
          </p:cNvSpPr>
          <p:nvPr>
            <p:ph type="sldImg"/>
          </p:nvPr>
        </p:nvSpPr>
        <p:spPr>
          <a:ln/>
        </p:spPr>
      </p:sp>
      <p:sp>
        <p:nvSpPr>
          <p:cNvPr id="430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ru-RU" dirty="0" smtClean="0">
                <a:latin typeface="Arial" charset="0"/>
              </a:rPr>
              <a:t>Сейчас следует отметить, что файлами личных папок (PST) не стоит увлекаться. Если принято решение использовать несколько файлов PST, рекомендуется не открывать более 10 файлов (при этом также следует обращать внимание на их размер). Если одновременно открыть более 10 файлов или открыть очень большие PST-файлы, Outlook будет медленно работать при запуске и при поиске сообщений (вопрос поиска рассмотрен далее в этом курсе).</a:t>
            </a:r>
          </a:p>
          <a:p>
            <a:pPr eaLnBrk="1" hangingPunct="1"/>
            <a:r>
              <a:rPr lang="ru-RU" dirty="0" smtClean="0">
                <a:latin typeface="Arial" charset="0"/>
              </a:rPr>
              <a:t>[</a:t>
            </a:r>
            <a:r>
              <a:rPr lang="ru-RU" b="1" dirty="0" smtClean="0">
                <a:latin typeface="Arial" charset="0"/>
              </a:rPr>
              <a:t>Примечание для инструктора. </a:t>
            </a:r>
            <a:r>
              <a:rPr lang="ru-RU" dirty="0" smtClean="0">
                <a:latin typeface="Arial" charset="0"/>
              </a:rPr>
              <a:t>Этот слайд практически идентичен предыдущему, только вместо анимации на нем показано статичное изображение. Данный слайд следует использовать в случае проблем с просмотром анимации. Перед показом презентации удалите один из этих двух слайдов.]</a:t>
            </a:r>
            <a:endParaRPr lang="ru-RU" b="1" dirty="0" smtClean="0">
              <a:latin typeface="Arial" charset="0"/>
            </a:endParaRPr>
          </a:p>
          <a:p>
            <a:pPr eaLnBrk="1" hangingPunct="1"/>
            <a:endParaRPr lang="ru-RU" dirty="0" smtClean="0">
              <a:latin typeface="Arial" charset="0"/>
            </a:endParaRPr>
          </a:p>
        </p:txBody>
      </p:sp>
    </p:spTree>
    <p:extLst>
      <p:ext uri="{BB962C8B-B14F-4D97-AF65-F5344CB8AC3E}">
        <p14:creationId xmlns:p14="http://schemas.microsoft.com/office/powerpoint/2010/main" val="22007080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685800" y="2130425"/>
            <a:ext cx="7772400" cy="1470025"/>
          </a:xfrm>
        </p:spPr>
        <p:txBody>
          <a:bodyPr/>
          <a:lstStyle>
            <a:lvl1pPr algn="ctr">
              <a:defRPr sz="4400">
                <a:solidFill>
                  <a:schemeClr val="tx1"/>
                </a:solidFill>
              </a:defRPr>
            </a:lvl1pPr>
          </a:lstStyle>
          <a:p>
            <a:r>
              <a:rPr lang="ru-RU" smtClean="0"/>
              <a:t>Образец заголовка</a:t>
            </a:r>
            <a:endParaRPr lang="ru-RU"/>
          </a:p>
        </p:txBody>
      </p:sp>
      <p:sp>
        <p:nvSpPr>
          <p:cNvPr id="4099" name="Rectangle 3"/>
          <p:cNvSpPr>
            <a:spLocks noGrp="1" noChangeArrowheads="1"/>
          </p:cNvSpPr>
          <p:nvPr>
            <p:ph type="subTitle" idx="1"/>
          </p:nvPr>
        </p:nvSpPr>
        <p:spPr>
          <a:xfrm>
            <a:off x="1371600" y="3886200"/>
            <a:ext cx="6400800" cy="1752600"/>
          </a:xfrm>
        </p:spPr>
        <p:txBody>
          <a:bodyPr/>
          <a:lstStyle>
            <a:lvl1pPr marL="0" indent="0" algn="ctr">
              <a:defRPr sz="3200">
                <a:solidFill>
                  <a:srgbClr val="FF9900"/>
                </a:solidFill>
              </a:defRPr>
            </a:lvl1pPr>
          </a:lstStyle>
          <a:p>
            <a:r>
              <a:rPr lang="ru-RU" smtClean="0"/>
              <a:t>Образец подзаголовка</a:t>
            </a:r>
            <a:endParaRPr lang="ru-RU"/>
          </a:p>
        </p:txBody>
      </p:sp>
      <p:sp>
        <p:nvSpPr>
          <p:cNvPr id="4" name="Rectangle 4"/>
          <p:cNvSpPr>
            <a:spLocks noGrp="1" noChangeArrowheads="1"/>
          </p:cNvSpPr>
          <p:nvPr>
            <p:ph type="dt" sz="half" idx="10"/>
          </p:nvPr>
        </p:nvSpPr>
        <p:spPr>
          <a:xfrm>
            <a:off x="457200" y="6245225"/>
            <a:ext cx="2133600" cy="476250"/>
          </a:xfrm>
        </p:spPr>
        <p:txBody>
          <a:bodyPr/>
          <a:lstStyle>
            <a:lvl1pPr>
              <a:defRPr sz="1800" smtClean="0"/>
            </a:lvl1pPr>
          </a:lstStyle>
          <a:p>
            <a:pPr>
              <a:defRPr/>
            </a:pPr>
            <a:endParaRPr lang="ru-RU"/>
          </a:p>
        </p:txBody>
      </p:sp>
      <p:sp>
        <p:nvSpPr>
          <p:cNvPr id="5" name="Rectangle 5"/>
          <p:cNvSpPr>
            <a:spLocks noGrp="1" noChangeArrowheads="1"/>
          </p:cNvSpPr>
          <p:nvPr>
            <p:ph type="ftr" sz="quarter" idx="11"/>
          </p:nvPr>
        </p:nvSpPr>
        <p:spPr>
          <a:xfrm>
            <a:off x="3124200" y="6200775"/>
            <a:ext cx="2895600" cy="476250"/>
          </a:xfrm>
        </p:spPr>
        <p:txBody>
          <a:bodyPr/>
          <a:lstStyle>
            <a:lvl1pPr>
              <a:defRPr sz="1800" smtClean="0"/>
            </a:lvl1pPr>
          </a:lstStyle>
          <a:p>
            <a:pPr>
              <a:defRPr/>
            </a:pPr>
            <a:r>
              <a:rPr lang="ru-RU"/>
              <a:t>Извлечение, резервное копирование и совместное использование сообщений</a:t>
            </a:r>
          </a:p>
        </p:txBody>
      </p:sp>
      <p:sp>
        <p:nvSpPr>
          <p:cNvPr id="6" name="Rectangle 6"/>
          <p:cNvSpPr>
            <a:spLocks noGrp="1" noChangeArrowheads="1"/>
          </p:cNvSpPr>
          <p:nvPr>
            <p:ph type="sldNum" sz="quarter" idx="12"/>
          </p:nvPr>
        </p:nvSpPr>
        <p:spPr>
          <a:xfrm>
            <a:off x="6553200" y="6245225"/>
            <a:ext cx="2133600" cy="476250"/>
          </a:xfrm>
        </p:spPr>
        <p:txBody>
          <a:bodyPr/>
          <a:lstStyle>
            <a:lvl1pPr>
              <a:defRPr sz="1800" smtClean="0"/>
            </a:lvl1pPr>
          </a:lstStyle>
          <a:p>
            <a:pPr>
              <a:defRPr/>
            </a:pPr>
            <a:fld id="{8759EC71-080E-4A1F-9BE2-2C8434997ABD}" type="slidenum">
              <a:rPr lang="ru-RU"/>
              <a:pPr>
                <a:defRPr/>
              </a:pPr>
              <a:t>‹#›</a:t>
            </a:fld>
            <a:endParaRPr lang="ru-RU"/>
          </a:p>
        </p:txBody>
      </p:sp>
    </p:spTree>
    <p:extLst>
      <p:ext uri="{BB962C8B-B14F-4D97-AF65-F5344CB8AC3E}">
        <p14:creationId xmlns:p14="http://schemas.microsoft.com/office/powerpoint/2010/main" val="522200961"/>
      </p:ext>
    </p:extLst>
  </p:cSld>
  <p:clrMapOvr>
    <a:masterClrMapping/>
  </p:clrMapOvr>
  <p:transition spd="med">
    <p:wipe dir="d"/>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kk-KZ"/>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kk-KZ"/>
          </a:p>
        </p:txBody>
      </p:sp>
      <p:sp>
        <p:nvSpPr>
          <p:cNvPr id="4" name="Rectangle 6"/>
          <p:cNvSpPr>
            <a:spLocks noGrp="1" noChangeArrowheads="1"/>
          </p:cNvSpPr>
          <p:nvPr>
            <p:ph type="dt" sz="half" idx="10"/>
          </p:nvPr>
        </p:nvSpPr>
        <p:spPr>
          <a:ln/>
        </p:spPr>
        <p:txBody>
          <a:bodyPr/>
          <a:lstStyle>
            <a:lvl1pPr>
              <a:defRPr/>
            </a:lvl1pPr>
          </a:lstStyle>
          <a:p>
            <a:pPr>
              <a:defRPr/>
            </a:pPr>
            <a:endParaRPr lang="ru-RU"/>
          </a:p>
        </p:txBody>
      </p:sp>
      <p:sp>
        <p:nvSpPr>
          <p:cNvPr id="5" name="Rectangle 7"/>
          <p:cNvSpPr>
            <a:spLocks noGrp="1" noChangeArrowheads="1"/>
          </p:cNvSpPr>
          <p:nvPr>
            <p:ph type="ftr" sz="quarter" idx="11"/>
          </p:nvPr>
        </p:nvSpPr>
        <p:spPr>
          <a:ln/>
        </p:spPr>
        <p:txBody>
          <a:bodyPr/>
          <a:lstStyle>
            <a:lvl1pPr>
              <a:defRPr/>
            </a:lvl1pPr>
          </a:lstStyle>
          <a:p>
            <a:pPr>
              <a:defRPr/>
            </a:pPr>
            <a:r>
              <a:rPr lang="ru-RU"/>
              <a:t>Извлечение, резервное копирование и совместное использование сообщений</a:t>
            </a:r>
          </a:p>
        </p:txBody>
      </p:sp>
      <p:sp>
        <p:nvSpPr>
          <p:cNvPr id="6" name="Rectangle 8"/>
          <p:cNvSpPr>
            <a:spLocks noGrp="1" noChangeArrowheads="1"/>
          </p:cNvSpPr>
          <p:nvPr>
            <p:ph type="sldNum" sz="quarter" idx="12"/>
          </p:nvPr>
        </p:nvSpPr>
        <p:spPr>
          <a:ln/>
        </p:spPr>
        <p:txBody>
          <a:bodyPr/>
          <a:lstStyle>
            <a:lvl1pPr>
              <a:defRPr/>
            </a:lvl1pPr>
          </a:lstStyle>
          <a:p>
            <a:pPr>
              <a:defRPr/>
            </a:pPr>
            <a:fld id="{6020E307-D504-4711-9200-1C37358F8693}" type="slidenum">
              <a:rPr lang="ru-RU"/>
              <a:pPr>
                <a:defRPr/>
              </a:pPr>
              <a:t>‹#›</a:t>
            </a:fld>
            <a:endParaRPr lang="ru-RU"/>
          </a:p>
        </p:txBody>
      </p:sp>
    </p:spTree>
    <p:extLst>
      <p:ext uri="{BB962C8B-B14F-4D97-AF65-F5344CB8AC3E}">
        <p14:creationId xmlns:p14="http://schemas.microsoft.com/office/powerpoint/2010/main" val="939674570"/>
      </p:ext>
    </p:extLst>
  </p:cSld>
  <p:clrMapOvr>
    <a:masterClrMapping/>
  </p:clrMapOvr>
  <p:transition spd="med">
    <p:wipe dir="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40513" y="73025"/>
            <a:ext cx="2141537" cy="5870575"/>
          </a:xfrm>
        </p:spPr>
        <p:txBody>
          <a:bodyPr vert="eaVert"/>
          <a:lstStyle/>
          <a:p>
            <a:r>
              <a:rPr lang="ru-RU" smtClean="0"/>
              <a:t>Образец заголовка</a:t>
            </a:r>
            <a:endParaRPr lang="kk-KZ"/>
          </a:p>
        </p:txBody>
      </p:sp>
      <p:sp>
        <p:nvSpPr>
          <p:cNvPr id="3" name="Vertical Text Placeholder 2"/>
          <p:cNvSpPr>
            <a:spLocks noGrp="1"/>
          </p:cNvSpPr>
          <p:nvPr>
            <p:ph type="body" orient="vert" idx="1"/>
          </p:nvPr>
        </p:nvSpPr>
        <p:spPr>
          <a:xfrm>
            <a:off x="214313" y="73025"/>
            <a:ext cx="6273800" cy="587057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kk-KZ"/>
          </a:p>
        </p:txBody>
      </p:sp>
      <p:sp>
        <p:nvSpPr>
          <p:cNvPr id="4" name="Rectangle 6"/>
          <p:cNvSpPr>
            <a:spLocks noGrp="1" noChangeArrowheads="1"/>
          </p:cNvSpPr>
          <p:nvPr>
            <p:ph type="dt" sz="half" idx="10"/>
          </p:nvPr>
        </p:nvSpPr>
        <p:spPr>
          <a:ln/>
        </p:spPr>
        <p:txBody>
          <a:bodyPr/>
          <a:lstStyle>
            <a:lvl1pPr>
              <a:defRPr/>
            </a:lvl1pPr>
          </a:lstStyle>
          <a:p>
            <a:pPr>
              <a:defRPr/>
            </a:pPr>
            <a:endParaRPr lang="ru-RU"/>
          </a:p>
        </p:txBody>
      </p:sp>
      <p:sp>
        <p:nvSpPr>
          <p:cNvPr id="5" name="Rectangle 7"/>
          <p:cNvSpPr>
            <a:spLocks noGrp="1" noChangeArrowheads="1"/>
          </p:cNvSpPr>
          <p:nvPr>
            <p:ph type="ftr" sz="quarter" idx="11"/>
          </p:nvPr>
        </p:nvSpPr>
        <p:spPr>
          <a:ln/>
        </p:spPr>
        <p:txBody>
          <a:bodyPr/>
          <a:lstStyle>
            <a:lvl1pPr>
              <a:defRPr/>
            </a:lvl1pPr>
          </a:lstStyle>
          <a:p>
            <a:pPr>
              <a:defRPr/>
            </a:pPr>
            <a:r>
              <a:rPr lang="ru-RU"/>
              <a:t>Извлечение, резервное копирование и совместное использование сообщений</a:t>
            </a:r>
          </a:p>
        </p:txBody>
      </p:sp>
      <p:sp>
        <p:nvSpPr>
          <p:cNvPr id="6" name="Rectangle 8"/>
          <p:cNvSpPr>
            <a:spLocks noGrp="1" noChangeArrowheads="1"/>
          </p:cNvSpPr>
          <p:nvPr>
            <p:ph type="sldNum" sz="quarter" idx="12"/>
          </p:nvPr>
        </p:nvSpPr>
        <p:spPr>
          <a:ln/>
        </p:spPr>
        <p:txBody>
          <a:bodyPr/>
          <a:lstStyle>
            <a:lvl1pPr>
              <a:defRPr/>
            </a:lvl1pPr>
          </a:lstStyle>
          <a:p>
            <a:pPr>
              <a:defRPr/>
            </a:pPr>
            <a:fld id="{062548B3-CFA8-47E3-B8BA-0EB9218ABF97}" type="slidenum">
              <a:rPr lang="ru-RU"/>
              <a:pPr>
                <a:defRPr/>
              </a:pPr>
              <a:t>‹#›</a:t>
            </a:fld>
            <a:endParaRPr lang="ru-RU"/>
          </a:p>
        </p:txBody>
      </p:sp>
    </p:spTree>
    <p:extLst>
      <p:ext uri="{BB962C8B-B14F-4D97-AF65-F5344CB8AC3E}">
        <p14:creationId xmlns:p14="http://schemas.microsoft.com/office/powerpoint/2010/main" val="802515746"/>
      </p:ext>
    </p:extLst>
  </p:cSld>
  <p:clrMapOvr>
    <a:masterClrMapping/>
  </p:clrMapOvr>
  <p:transition spd="med">
    <p:wipe dir="d"/>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objAndTx" preserve="1">
  <p:cSld name="Заголовок, объект и текст">
    <p:spTree>
      <p:nvGrpSpPr>
        <p:cNvPr id="1" name=""/>
        <p:cNvGrpSpPr/>
        <p:nvPr/>
      </p:nvGrpSpPr>
      <p:grpSpPr>
        <a:xfrm>
          <a:off x="0" y="0"/>
          <a:ext cx="0" cy="0"/>
          <a:chOff x="0" y="0"/>
          <a:chExt cx="0" cy="0"/>
        </a:xfrm>
      </p:grpSpPr>
      <p:sp>
        <p:nvSpPr>
          <p:cNvPr id="2" name="Title 1"/>
          <p:cNvSpPr>
            <a:spLocks noGrp="1"/>
          </p:cNvSpPr>
          <p:nvPr>
            <p:ph type="title"/>
          </p:nvPr>
        </p:nvSpPr>
        <p:spPr>
          <a:xfrm>
            <a:off x="214313" y="73025"/>
            <a:ext cx="8229600" cy="609600"/>
          </a:xfrm>
        </p:spPr>
        <p:txBody>
          <a:bodyPr/>
          <a:lstStyle/>
          <a:p>
            <a:r>
              <a:rPr lang="ru-RU" smtClean="0"/>
              <a:t>Образец заголовка</a:t>
            </a:r>
            <a:endParaRPr lang="kk-KZ"/>
          </a:p>
        </p:txBody>
      </p:sp>
      <p:sp>
        <p:nvSpPr>
          <p:cNvPr id="3" name="Content Placeholder 2"/>
          <p:cNvSpPr>
            <a:spLocks noGrp="1"/>
          </p:cNvSpPr>
          <p:nvPr>
            <p:ph sz="half" idx="1"/>
          </p:nvPr>
        </p:nvSpPr>
        <p:spPr>
          <a:xfrm>
            <a:off x="350838" y="914400"/>
            <a:ext cx="4138612" cy="50292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kk-KZ"/>
          </a:p>
        </p:txBody>
      </p:sp>
      <p:sp>
        <p:nvSpPr>
          <p:cNvPr id="4" name="Text Placeholder 3"/>
          <p:cNvSpPr>
            <a:spLocks noGrp="1"/>
          </p:cNvSpPr>
          <p:nvPr>
            <p:ph type="body" sz="half" idx="2"/>
          </p:nvPr>
        </p:nvSpPr>
        <p:spPr>
          <a:xfrm>
            <a:off x="4641850" y="914400"/>
            <a:ext cx="4140200" cy="50292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kk-KZ"/>
          </a:p>
        </p:txBody>
      </p:sp>
      <p:sp>
        <p:nvSpPr>
          <p:cNvPr id="5" name="Rectangle 6"/>
          <p:cNvSpPr>
            <a:spLocks noGrp="1" noChangeArrowheads="1"/>
          </p:cNvSpPr>
          <p:nvPr>
            <p:ph type="dt" sz="half" idx="10"/>
          </p:nvPr>
        </p:nvSpPr>
        <p:spPr>
          <a:ln/>
        </p:spPr>
        <p:txBody>
          <a:bodyPr/>
          <a:lstStyle>
            <a:lvl1pPr>
              <a:defRPr/>
            </a:lvl1pPr>
          </a:lstStyle>
          <a:p>
            <a:pPr>
              <a:defRPr/>
            </a:pPr>
            <a:endParaRPr lang="ru-RU"/>
          </a:p>
        </p:txBody>
      </p:sp>
      <p:sp>
        <p:nvSpPr>
          <p:cNvPr id="6" name="Rectangle 7"/>
          <p:cNvSpPr>
            <a:spLocks noGrp="1" noChangeArrowheads="1"/>
          </p:cNvSpPr>
          <p:nvPr>
            <p:ph type="ftr" sz="quarter" idx="11"/>
          </p:nvPr>
        </p:nvSpPr>
        <p:spPr>
          <a:ln/>
        </p:spPr>
        <p:txBody>
          <a:bodyPr/>
          <a:lstStyle>
            <a:lvl1pPr>
              <a:defRPr/>
            </a:lvl1pPr>
          </a:lstStyle>
          <a:p>
            <a:pPr>
              <a:defRPr/>
            </a:pPr>
            <a:r>
              <a:rPr lang="ru-RU"/>
              <a:t>Извлечение, резервное копирование и совместное использование сообщений</a:t>
            </a:r>
          </a:p>
        </p:txBody>
      </p:sp>
      <p:sp>
        <p:nvSpPr>
          <p:cNvPr id="7" name="Rectangle 8"/>
          <p:cNvSpPr>
            <a:spLocks noGrp="1" noChangeArrowheads="1"/>
          </p:cNvSpPr>
          <p:nvPr>
            <p:ph type="sldNum" sz="quarter" idx="12"/>
          </p:nvPr>
        </p:nvSpPr>
        <p:spPr>
          <a:ln/>
        </p:spPr>
        <p:txBody>
          <a:bodyPr/>
          <a:lstStyle>
            <a:lvl1pPr>
              <a:defRPr/>
            </a:lvl1pPr>
          </a:lstStyle>
          <a:p>
            <a:pPr>
              <a:defRPr/>
            </a:pPr>
            <a:fld id="{459CBF58-ADE5-45C2-A803-34705D32D7E5}" type="slidenum">
              <a:rPr lang="ru-RU"/>
              <a:pPr>
                <a:defRPr/>
              </a:pPr>
              <a:t>‹#›</a:t>
            </a:fld>
            <a:endParaRPr lang="ru-RU"/>
          </a:p>
        </p:txBody>
      </p:sp>
    </p:spTree>
    <p:extLst>
      <p:ext uri="{BB962C8B-B14F-4D97-AF65-F5344CB8AC3E}">
        <p14:creationId xmlns:p14="http://schemas.microsoft.com/office/powerpoint/2010/main" val="3772159110"/>
      </p:ext>
    </p:extLst>
  </p:cSld>
  <p:clrMapOvr>
    <a:masterClrMapping/>
  </p:clrMapOvr>
  <p:transition spd="med">
    <p:wipe dir="d"/>
  </p:transition>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Заголовок, текст и объект">
    <p:spTree>
      <p:nvGrpSpPr>
        <p:cNvPr id="1" name=""/>
        <p:cNvGrpSpPr/>
        <p:nvPr/>
      </p:nvGrpSpPr>
      <p:grpSpPr>
        <a:xfrm>
          <a:off x="0" y="0"/>
          <a:ext cx="0" cy="0"/>
          <a:chOff x="0" y="0"/>
          <a:chExt cx="0" cy="0"/>
        </a:xfrm>
      </p:grpSpPr>
      <p:sp>
        <p:nvSpPr>
          <p:cNvPr id="2" name="Title 1"/>
          <p:cNvSpPr>
            <a:spLocks noGrp="1"/>
          </p:cNvSpPr>
          <p:nvPr>
            <p:ph type="title"/>
          </p:nvPr>
        </p:nvSpPr>
        <p:spPr>
          <a:xfrm>
            <a:off x="214313" y="73025"/>
            <a:ext cx="8229600" cy="609600"/>
          </a:xfrm>
        </p:spPr>
        <p:txBody>
          <a:bodyPr/>
          <a:lstStyle/>
          <a:p>
            <a:r>
              <a:rPr lang="ru-RU" smtClean="0"/>
              <a:t>Образец заголовка</a:t>
            </a:r>
            <a:endParaRPr lang="kk-KZ"/>
          </a:p>
        </p:txBody>
      </p:sp>
      <p:sp>
        <p:nvSpPr>
          <p:cNvPr id="3" name="Text Placeholder 2"/>
          <p:cNvSpPr>
            <a:spLocks noGrp="1"/>
          </p:cNvSpPr>
          <p:nvPr>
            <p:ph type="body" sz="half" idx="1"/>
          </p:nvPr>
        </p:nvSpPr>
        <p:spPr>
          <a:xfrm>
            <a:off x="350838" y="914400"/>
            <a:ext cx="4138612" cy="50292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kk-KZ"/>
          </a:p>
        </p:txBody>
      </p:sp>
      <p:sp>
        <p:nvSpPr>
          <p:cNvPr id="4" name="Content Placeholder 3"/>
          <p:cNvSpPr>
            <a:spLocks noGrp="1"/>
          </p:cNvSpPr>
          <p:nvPr>
            <p:ph sz="half" idx="2"/>
          </p:nvPr>
        </p:nvSpPr>
        <p:spPr>
          <a:xfrm>
            <a:off x="4641850" y="914400"/>
            <a:ext cx="4140200" cy="50292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kk-KZ"/>
          </a:p>
        </p:txBody>
      </p:sp>
      <p:sp>
        <p:nvSpPr>
          <p:cNvPr id="5" name="Rectangle 6"/>
          <p:cNvSpPr>
            <a:spLocks noGrp="1" noChangeArrowheads="1"/>
          </p:cNvSpPr>
          <p:nvPr>
            <p:ph type="dt" sz="half" idx="10"/>
          </p:nvPr>
        </p:nvSpPr>
        <p:spPr>
          <a:ln/>
        </p:spPr>
        <p:txBody>
          <a:bodyPr/>
          <a:lstStyle>
            <a:lvl1pPr>
              <a:defRPr/>
            </a:lvl1pPr>
          </a:lstStyle>
          <a:p>
            <a:pPr>
              <a:defRPr/>
            </a:pPr>
            <a:endParaRPr lang="ru-RU"/>
          </a:p>
        </p:txBody>
      </p:sp>
      <p:sp>
        <p:nvSpPr>
          <p:cNvPr id="6" name="Rectangle 7"/>
          <p:cNvSpPr>
            <a:spLocks noGrp="1" noChangeArrowheads="1"/>
          </p:cNvSpPr>
          <p:nvPr>
            <p:ph type="ftr" sz="quarter" idx="11"/>
          </p:nvPr>
        </p:nvSpPr>
        <p:spPr>
          <a:ln/>
        </p:spPr>
        <p:txBody>
          <a:bodyPr/>
          <a:lstStyle>
            <a:lvl1pPr>
              <a:defRPr/>
            </a:lvl1pPr>
          </a:lstStyle>
          <a:p>
            <a:pPr>
              <a:defRPr/>
            </a:pPr>
            <a:r>
              <a:rPr lang="ru-RU"/>
              <a:t>Извлечение, резервное копирование и совместное использование сообщений</a:t>
            </a:r>
          </a:p>
        </p:txBody>
      </p:sp>
      <p:sp>
        <p:nvSpPr>
          <p:cNvPr id="7" name="Rectangle 8"/>
          <p:cNvSpPr>
            <a:spLocks noGrp="1" noChangeArrowheads="1"/>
          </p:cNvSpPr>
          <p:nvPr>
            <p:ph type="sldNum" sz="quarter" idx="12"/>
          </p:nvPr>
        </p:nvSpPr>
        <p:spPr>
          <a:ln/>
        </p:spPr>
        <p:txBody>
          <a:bodyPr/>
          <a:lstStyle>
            <a:lvl1pPr>
              <a:defRPr/>
            </a:lvl1pPr>
          </a:lstStyle>
          <a:p>
            <a:pPr>
              <a:defRPr/>
            </a:pPr>
            <a:fld id="{8F07FF2C-5F96-4352-BC7C-D50E738E5A38}" type="slidenum">
              <a:rPr lang="ru-RU"/>
              <a:pPr>
                <a:defRPr/>
              </a:pPr>
              <a:t>‹#›</a:t>
            </a:fld>
            <a:endParaRPr lang="ru-RU"/>
          </a:p>
        </p:txBody>
      </p:sp>
    </p:spTree>
    <p:extLst>
      <p:ext uri="{BB962C8B-B14F-4D97-AF65-F5344CB8AC3E}">
        <p14:creationId xmlns:p14="http://schemas.microsoft.com/office/powerpoint/2010/main" val="1864583465"/>
      </p:ext>
    </p:extLst>
  </p:cSld>
  <p:clrMapOvr>
    <a:masterClrMapping/>
  </p:clrMapOvr>
  <p:transition spd="med">
    <p:wipe dir="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kk-KZ"/>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kk-KZ"/>
          </a:p>
        </p:txBody>
      </p:sp>
      <p:sp>
        <p:nvSpPr>
          <p:cNvPr id="4" name="Rectangle 6"/>
          <p:cNvSpPr>
            <a:spLocks noGrp="1" noChangeArrowheads="1"/>
          </p:cNvSpPr>
          <p:nvPr>
            <p:ph type="dt" sz="half" idx="10"/>
          </p:nvPr>
        </p:nvSpPr>
        <p:spPr>
          <a:ln/>
        </p:spPr>
        <p:txBody>
          <a:bodyPr/>
          <a:lstStyle>
            <a:lvl1pPr>
              <a:defRPr/>
            </a:lvl1pPr>
          </a:lstStyle>
          <a:p>
            <a:pPr>
              <a:defRPr/>
            </a:pPr>
            <a:endParaRPr lang="ru-RU"/>
          </a:p>
        </p:txBody>
      </p:sp>
      <p:sp>
        <p:nvSpPr>
          <p:cNvPr id="5" name="Rectangle 7"/>
          <p:cNvSpPr>
            <a:spLocks noGrp="1" noChangeArrowheads="1"/>
          </p:cNvSpPr>
          <p:nvPr>
            <p:ph type="ftr" sz="quarter" idx="11"/>
          </p:nvPr>
        </p:nvSpPr>
        <p:spPr>
          <a:ln/>
        </p:spPr>
        <p:txBody>
          <a:bodyPr/>
          <a:lstStyle>
            <a:lvl1pPr>
              <a:defRPr/>
            </a:lvl1pPr>
          </a:lstStyle>
          <a:p>
            <a:pPr>
              <a:defRPr/>
            </a:pPr>
            <a:r>
              <a:rPr lang="ru-RU"/>
              <a:t>Извлечение, резервное копирование и совместное использование сообщений</a:t>
            </a:r>
          </a:p>
        </p:txBody>
      </p:sp>
      <p:sp>
        <p:nvSpPr>
          <p:cNvPr id="6" name="Rectangle 8"/>
          <p:cNvSpPr>
            <a:spLocks noGrp="1" noChangeArrowheads="1"/>
          </p:cNvSpPr>
          <p:nvPr>
            <p:ph type="sldNum" sz="quarter" idx="12"/>
          </p:nvPr>
        </p:nvSpPr>
        <p:spPr>
          <a:ln/>
        </p:spPr>
        <p:txBody>
          <a:bodyPr/>
          <a:lstStyle>
            <a:lvl1pPr>
              <a:defRPr/>
            </a:lvl1pPr>
          </a:lstStyle>
          <a:p>
            <a:pPr>
              <a:defRPr/>
            </a:pPr>
            <a:fld id="{4FF018BA-492B-4119-A3E9-1EC2D59329A9}" type="slidenum">
              <a:rPr lang="ru-RU"/>
              <a:pPr>
                <a:defRPr/>
              </a:pPr>
              <a:t>‹#›</a:t>
            </a:fld>
            <a:endParaRPr lang="ru-RU"/>
          </a:p>
        </p:txBody>
      </p:sp>
    </p:spTree>
    <p:extLst>
      <p:ext uri="{BB962C8B-B14F-4D97-AF65-F5344CB8AC3E}">
        <p14:creationId xmlns:p14="http://schemas.microsoft.com/office/powerpoint/2010/main" val="3144454179"/>
      </p:ext>
    </p:extLst>
  </p:cSld>
  <p:clrMapOvr>
    <a:masterClrMapping/>
  </p:clrMapOvr>
  <p:transition spd="med">
    <p:wipe dir="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kk-KZ"/>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Rectangle 6"/>
          <p:cNvSpPr>
            <a:spLocks noGrp="1" noChangeArrowheads="1"/>
          </p:cNvSpPr>
          <p:nvPr>
            <p:ph type="dt" sz="half" idx="10"/>
          </p:nvPr>
        </p:nvSpPr>
        <p:spPr>
          <a:ln/>
        </p:spPr>
        <p:txBody>
          <a:bodyPr/>
          <a:lstStyle>
            <a:lvl1pPr>
              <a:defRPr/>
            </a:lvl1pPr>
          </a:lstStyle>
          <a:p>
            <a:pPr>
              <a:defRPr/>
            </a:pPr>
            <a:endParaRPr lang="ru-RU"/>
          </a:p>
        </p:txBody>
      </p:sp>
      <p:sp>
        <p:nvSpPr>
          <p:cNvPr id="5" name="Rectangle 7"/>
          <p:cNvSpPr>
            <a:spLocks noGrp="1" noChangeArrowheads="1"/>
          </p:cNvSpPr>
          <p:nvPr>
            <p:ph type="ftr" sz="quarter" idx="11"/>
          </p:nvPr>
        </p:nvSpPr>
        <p:spPr>
          <a:ln/>
        </p:spPr>
        <p:txBody>
          <a:bodyPr/>
          <a:lstStyle>
            <a:lvl1pPr>
              <a:defRPr/>
            </a:lvl1pPr>
          </a:lstStyle>
          <a:p>
            <a:pPr>
              <a:defRPr/>
            </a:pPr>
            <a:r>
              <a:rPr lang="ru-RU"/>
              <a:t>Извлечение, резервное копирование и совместное использование сообщений</a:t>
            </a:r>
          </a:p>
        </p:txBody>
      </p:sp>
      <p:sp>
        <p:nvSpPr>
          <p:cNvPr id="6" name="Rectangle 8"/>
          <p:cNvSpPr>
            <a:spLocks noGrp="1" noChangeArrowheads="1"/>
          </p:cNvSpPr>
          <p:nvPr>
            <p:ph type="sldNum" sz="quarter" idx="12"/>
          </p:nvPr>
        </p:nvSpPr>
        <p:spPr>
          <a:ln/>
        </p:spPr>
        <p:txBody>
          <a:bodyPr/>
          <a:lstStyle>
            <a:lvl1pPr>
              <a:defRPr/>
            </a:lvl1pPr>
          </a:lstStyle>
          <a:p>
            <a:pPr>
              <a:defRPr/>
            </a:pPr>
            <a:fld id="{D2AC98D6-F15F-4602-9442-1E8776B1AB33}" type="slidenum">
              <a:rPr lang="ru-RU"/>
              <a:pPr>
                <a:defRPr/>
              </a:pPr>
              <a:t>‹#›</a:t>
            </a:fld>
            <a:endParaRPr lang="ru-RU"/>
          </a:p>
        </p:txBody>
      </p:sp>
    </p:spTree>
    <p:extLst>
      <p:ext uri="{BB962C8B-B14F-4D97-AF65-F5344CB8AC3E}">
        <p14:creationId xmlns:p14="http://schemas.microsoft.com/office/powerpoint/2010/main" val="2231329653"/>
      </p:ext>
    </p:extLst>
  </p:cSld>
  <p:clrMapOvr>
    <a:masterClrMapping/>
  </p:clrMapOvr>
  <p:transition spd="med">
    <p:wipe dir="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kk-KZ"/>
          </a:p>
        </p:txBody>
      </p:sp>
      <p:sp>
        <p:nvSpPr>
          <p:cNvPr id="3" name="Content Placeholder 2"/>
          <p:cNvSpPr>
            <a:spLocks noGrp="1"/>
          </p:cNvSpPr>
          <p:nvPr>
            <p:ph sz="half" idx="1"/>
          </p:nvPr>
        </p:nvSpPr>
        <p:spPr>
          <a:xfrm>
            <a:off x="350838" y="914400"/>
            <a:ext cx="4138612" cy="5029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kk-KZ"/>
          </a:p>
        </p:txBody>
      </p:sp>
      <p:sp>
        <p:nvSpPr>
          <p:cNvPr id="4" name="Content Placeholder 3"/>
          <p:cNvSpPr>
            <a:spLocks noGrp="1"/>
          </p:cNvSpPr>
          <p:nvPr>
            <p:ph sz="half" idx="2"/>
          </p:nvPr>
        </p:nvSpPr>
        <p:spPr>
          <a:xfrm>
            <a:off x="4641850" y="914400"/>
            <a:ext cx="4140200" cy="5029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kk-KZ"/>
          </a:p>
        </p:txBody>
      </p:sp>
      <p:sp>
        <p:nvSpPr>
          <p:cNvPr id="5" name="Rectangle 6"/>
          <p:cNvSpPr>
            <a:spLocks noGrp="1" noChangeArrowheads="1"/>
          </p:cNvSpPr>
          <p:nvPr>
            <p:ph type="dt" sz="half" idx="10"/>
          </p:nvPr>
        </p:nvSpPr>
        <p:spPr>
          <a:ln/>
        </p:spPr>
        <p:txBody>
          <a:bodyPr/>
          <a:lstStyle>
            <a:lvl1pPr>
              <a:defRPr/>
            </a:lvl1pPr>
          </a:lstStyle>
          <a:p>
            <a:pPr>
              <a:defRPr/>
            </a:pPr>
            <a:endParaRPr lang="ru-RU"/>
          </a:p>
        </p:txBody>
      </p:sp>
      <p:sp>
        <p:nvSpPr>
          <p:cNvPr id="6" name="Rectangle 7"/>
          <p:cNvSpPr>
            <a:spLocks noGrp="1" noChangeArrowheads="1"/>
          </p:cNvSpPr>
          <p:nvPr>
            <p:ph type="ftr" sz="quarter" idx="11"/>
          </p:nvPr>
        </p:nvSpPr>
        <p:spPr>
          <a:ln/>
        </p:spPr>
        <p:txBody>
          <a:bodyPr/>
          <a:lstStyle>
            <a:lvl1pPr>
              <a:defRPr/>
            </a:lvl1pPr>
          </a:lstStyle>
          <a:p>
            <a:pPr>
              <a:defRPr/>
            </a:pPr>
            <a:r>
              <a:rPr lang="ru-RU"/>
              <a:t>Извлечение, резервное копирование и совместное использование сообщений</a:t>
            </a:r>
          </a:p>
        </p:txBody>
      </p:sp>
      <p:sp>
        <p:nvSpPr>
          <p:cNvPr id="7" name="Rectangle 8"/>
          <p:cNvSpPr>
            <a:spLocks noGrp="1" noChangeArrowheads="1"/>
          </p:cNvSpPr>
          <p:nvPr>
            <p:ph type="sldNum" sz="quarter" idx="12"/>
          </p:nvPr>
        </p:nvSpPr>
        <p:spPr>
          <a:ln/>
        </p:spPr>
        <p:txBody>
          <a:bodyPr/>
          <a:lstStyle>
            <a:lvl1pPr>
              <a:defRPr/>
            </a:lvl1pPr>
          </a:lstStyle>
          <a:p>
            <a:pPr>
              <a:defRPr/>
            </a:pPr>
            <a:fld id="{8658CFB5-619A-4DA4-BA94-6572AE1CEB91}" type="slidenum">
              <a:rPr lang="ru-RU"/>
              <a:pPr>
                <a:defRPr/>
              </a:pPr>
              <a:t>‹#›</a:t>
            </a:fld>
            <a:endParaRPr lang="ru-RU"/>
          </a:p>
        </p:txBody>
      </p:sp>
    </p:spTree>
    <p:extLst>
      <p:ext uri="{BB962C8B-B14F-4D97-AF65-F5344CB8AC3E}">
        <p14:creationId xmlns:p14="http://schemas.microsoft.com/office/powerpoint/2010/main" val="3900431232"/>
      </p:ext>
    </p:extLst>
  </p:cSld>
  <p:clrMapOvr>
    <a:masterClrMapping/>
  </p:clrMapOvr>
  <p:transition spd="med">
    <p:wipe dir="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ru-RU" smtClean="0"/>
              <a:t>Образец заголовка</a:t>
            </a:r>
            <a:endParaRPr lang="kk-KZ"/>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kk-KZ"/>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kk-KZ"/>
          </a:p>
        </p:txBody>
      </p:sp>
      <p:sp>
        <p:nvSpPr>
          <p:cNvPr id="7" name="Rectangle 6"/>
          <p:cNvSpPr>
            <a:spLocks noGrp="1" noChangeArrowheads="1"/>
          </p:cNvSpPr>
          <p:nvPr>
            <p:ph type="dt" sz="half" idx="10"/>
          </p:nvPr>
        </p:nvSpPr>
        <p:spPr>
          <a:ln/>
        </p:spPr>
        <p:txBody>
          <a:bodyPr/>
          <a:lstStyle>
            <a:lvl1pPr>
              <a:defRPr/>
            </a:lvl1pPr>
          </a:lstStyle>
          <a:p>
            <a:pPr>
              <a:defRPr/>
            </a:pPr>
            <a:endParaRPr lang="ru-RU"/>
          </a:p>
        </p:txBody>
      </p:sp>
      <p:sp>
        <p:nvSpPr>
          <p:cNvPr id="8" name="Rectangle 7"/>
          <p:cNvSpPr>
            <a:spLocks noGrp="1" noChangeArrowheads="1"/>
          </p:cNvSpPr>
          <p:nvPr>
            <p:ph type="ftr" sz="quarter" idx="11"/>
          </p:nvPr>
        </p:nvSpPr>
        <p:spPr>
          <a:ln/>
        </p:spPr>
        <p:txBody>
          <a:bodyPr/>
          <a:lstStyle>
            <a:lvl1pPr>
              <a:defRPr/>
            </a:lvl1pPr>
          </a:lstStyle>
          <a:p>
            <a:pPr>
              <a:defRPr/>
            </a:pPr>
            <a:r>
              <a:rPr lang="ru-RU"/>
              <a:t>Извлечение, резервное копирование и совместное использование сообщений</a:t>
            </a:r>
          </a:p>
        </p:txBody>
      </p:sp>
      <p:sp>
        <p:nvSpPr>
          <p:cNvPr id="9" name="Rectangle 8"/>
          <p:cNvSpPr>
            <a:spLocks noGrp="1" noChangeArrowheads="1"/>
          </p:cNvSpPr>
          <p:nvPr>
            <p:ph type="sldNum" sz="quarter" idx="12"/>
          </p:nvPr>
        </p:nvSpPr>
        <p:spPr>
          <a:ln/>
        </p:spPr>
        <p:txBody>
          <a:bodyPr/>
          <a:lstStyle>
            <a:lvl1pPr>
              <a:defRPr/>
            </a:lvl1pPr>
          </a:lstStyle>
          <a:p>
            <a:pPr>
              <a:defRPr/>
            </a:pPr>
            <a:fld id="{1E8C7227-1688-46F8-B5A1-AF10239B0931}" type="slidenum">
              <a:rPr lang="ru-RU"/>
              <a:pPr>
                <a:defRPr/>
              </a:pPr>
              <a:t>‹#›</a:t>
            </a:fld>
            <a:endParaRPr lang="ru-RU"/>
          </a:p>
        </p:txBody>
      </p:sp>
    </p:spTree>
    <p:extLst>
      <p:ext uri="{BB962C8B-B14F-4D97-AF65-F5344CB8AC3E}">
        <p14:creationId xmlns:p14="http://schemas.microsoft.com/office/powerpoint/2010/main" val="859360712"/>
      </p:ext>
    </p:extLst>
  </p:cSld>
  <p:clrMapOvr>
    <a:masterClrMapping/>
  </p:clrMapOvr>
  <p:transition spd="med">
    <p:wipe di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kk-KZ"/>
          </a:p>
        </p:txBody>
      </p:sp>
      <p:sp>
        <p:nvSpPr>
          <p:cNvPr id="3" name="Rectangle 6"/>
          <p:cNvSpPr>
            <a:spLocks noGrp="1" noChangeArrowheads="1"/>
          </p:cNvSpPr>
          <p:nvPr>
            <p:ph type="dt" sz="half" idx="10"/>
          </p:nvPr>
        </p:nvSpPr>
        <p:spPr>
          <a:ln/>
        </p:spPr>
        <p:txBody>
          <a:bodyPr/>
          <a:lstStyle>
            <a:lvl1pPr>
              <a:defRPr/>
            </a:lvl1pPr>
          </a:lstStyle>
          <a:p>
            <a:pPr>
              <a:defRPr/>
            </a:pPr>
            <a:endParaRPr lang="ru-RU"/>
          </a:p>
        </p:txBody>
      </p:sp>
      <p:sp>
        <p:nvSpPr>
          <p:cNvPr id="4" name="Rectangle 7"/>
          <p:cNvSpPr>
            <a:spLocks noGrp="1" noChangeArrowheads="1"/>
          </p:cNvSpPr>
          <p:nvPr>
            <p:ph type="ftr" sz="quarter" idx="11"/>
          </p:nvPr>
        </p:nvSpPr>
        <p:spPr>
          <a:ln/>
        </p:spPr>
        <p:txBody>
          <a:bodyPr/>
          <a:lstStyle>
            <a:lvl1pPr>
              <a:defRPr/>
            </a:lvl1pPr>
          </a:lstStyle>
          <a:p>
            <a:pPr>
              <a:defRPr/>
            </a:pPr>
            <a:r>
              <a:rPr lang="ru-RU"/>
              <a:t>Извлечение, резервное копирование и совместное использование сообщений</a:t>
            </a:r>
          </a:p>
        </p:txBody>
      </p:sp>
      <p:sp>
        <p:nvSpPr>
          <p:cNvPr id="5" name="Rectangle 8"/>
          <p:cNvSpPr>
            <a:spLocks noGrp="1" noChangeArrowheads="1"/>
          </p:cNvSpPr>
          <p:nvPr>
            <p:ph type="sldNum" sz="quarter" idx="12"/>
          </p:nvPr>
        </p:nvSpPr>
        <p:spPr>
          <a:ln/>
        </p:spPr>
        <p:txBody>
          <a:bodyPr/>
          <a:lstStyle>
            <a:lvl1pPr>
              <a:defRPr/>
            </a:lvl1pPr>
          </a:lstStyle>
          <a:p>
            <a:pPr>
              <a:defRPr/>
            </a:pPr>
            <a:fld id="{34700DE2-AFE0-4ED9-A862-20FCA1BEA20C}" type="slidenum">
              <a:rPr lang="ru-RU"/>
              <a:pPr>
                <a:defRPr/>
              </a:pPr>
              <a:t>‹#›</a:t>
            </a:fld>
            <a:endParaRPr lang="ru-RU"/>
          </a:p>
        </p:txBody>
      </p:sp>
    </p:spTree>
    <p:extLst>
      <p:ext uri="{BB962C8B-B14F-4D97-AF65-F5344CB8AC3E}">
        <p14:creationId xmlns:p14="http://schemas.microsoft.com/office/powerpoint/2010/main" val="117578042"/>
      </p:ext>
    </p:extLst>
  </p:cSld>
  <p:clrMapOvr>
    <a:masterClrMapping/>
  </p:clrMapOvr>
  <p:transition spd="med">
    <p:wipe dir="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Rectangle 6"/>
          <p:cNvSpPr>
            <a:spLocks noGrp="1" noChangeArrowheads="1"/>
          </p:cNvSpPr>
          <p:nvPr>
            <p:ph type="dt" sz="half" idx="10"/>
          </p:nvPr>
        </p:nvSpPr>
        <p:spPr>
          <a:ln/>
        </p:spPr>
        <p:txBody>
          <a:bodyPr/>
          <a:lstStyle>
            <a:lvl1pPr>
              <a:defRPr/>
            </a:lvl1pPr>
          </a:lstStyle>
          <a:p>
            <a:pPr>
              <a:defRPr/>
            </a:pPr>
            <a:endParaRPr lang="ru-RU"/>
          </a:p>
        </p:txBody>
      </p:sp>
      <p:sp>
        <p:nvSpPr>
          <p:cNvPr id="3" name="Rectangle 7"/>
          <p:cNvSpPr>
            <a:spLocks noGrp="1" noChangeArrowheads="1"/>
          </p:cNvSpPr>
          <p:nvPr>
            <p:ph type="ftr" sz="quarter" idx="11"/>
          </p:nvPr>
        </p:nvSpPr>
        <p:spPr>
          <a:ln/>
        </p:spPr>
        <p:txBody>
          <a:bodyPr/>
          <a:lstStyle>
            <a:lvl1pPr>
              <a:defRPr/>
            </a:lvl1pPr>
          </a:lstStyle>
          <a:p>
            <a:pPr>
              <a:defRPr/>
            </a:pPr>
            <a:r>
              <a:rPr lang="ru-RU"/>
              <a:t>Извлечение, резервное копирование и совместное использование сообщений</a:t>
            </a:r>
          </a:p>
        </p:txBody>
      </p:sp>
      <p:sp>
        <p:nvSpPr>
          <p:cNvPr id="4" name="Rectangle 8"/>
          <p:cNvSpPr>
            <a:spLocks noGrp="1" noChangeArrowheads="1"/>
          </p:cNvSpPr>
          <p:nvPr>
            <p:ph type="sldNum" sz="quarter" idx="12"/>
          </p:nvPr>
        </p:nvSpPr>
        <p:spPr>
          <a:ln/>
        </p:spPr>
        <p:txBody>
          <a:bodyPr/>
          <a:lstStyle>
            <a:lvl1pPr>
              <a:defRPr/>
            </a:lvl1pPr>
          </a:lstStyle>
          <a:p>
            <a:pPr>
              <a:defRPr/>
            </a:pPr>
            <a:fld id="{AF8BD71B-BC17-469E-B255-6F2938C5259F}" type="slidenum">
              <a:rPr lang="ru-RU"/>
              <a:pPr>
                <a:defRPr/>
              </a:pPr>
              <a:t>‹#›</a:t>
            </a:fld>
            <a:endParaRPr lang="ru-RU"/>
          </a:p>
        </p:txBody>
      </p:sp>
    </p:spTree>
    <p:extLst>
      <p:ext uri="{BB962C8B-B14F-4D97-AF65-F5344CB8AC3E}">
        <p14:creationId xmlns:p14="http://schemas.microsoft.com/office/powerpoint/2010/main" val="196034912"/>
      </p:ext>
    </p:extLst>
  </p:cSld>
  <p:clrMapOvr>
    <a:masterClrMapping/>
  </p:clrMapOvr>
  <p:transition spd="med">
    <p:wipe di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kk-KZ"/>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kk-KZ"/>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6"/>
          <p:cNvSpPr>
            <a:spLocks noGrp="1" noChangeArrowheads="1"/>
          </p:cNvSpPr>
          <p:nvPr>
            <p:ph type="dt" sz="half" idx="10"/>
          </p:nvPr>
        </p:nvSpPr>
        <p:spPr>
          <a:ln/>
        </p:spPr>
        <p:txBody>
          <a:bodyPr/>
          <a:lstStyle>
            <a:lvl1pPr>
              <a:defRPr/>
            </a:lvl1pPr>
          </a:lstStyle>
          <a:p>
            <a:pPr>
              <a:defRPr/>
            </a:pPr>
            <a:endParaRPr lang="ru-RU"/>
          </a:p>
        </p:txBody>
      </p:sp>
      <p:sp>
        <p:nvSpPr>
          <p:cNvPr id="6" name="Rectangle 7"/>
          <p:cNvSpPr>
            <a:spLocks noGrp="1" noChangeArrowheads="1"/>
          </p:cNvSpPr>
          <p:nvPr>
            <p:ph type="ftr" sz="quarter" idx="11"/>
          </p:nvPr>
        </p:nvSpPr>
        <p:spPr>
          <a:ln/>
        </p:spPr>
        <p:txBody>
          <a:bodyPr/>
          <a:lstStyle>
            <a:lvl1pPr>
              <a:defRPr/>
            </a:lvl1pPr>
          </a:lstStyle>
          <a:p>
            <a:pPr>
              <a:defRPr/>
            </a:pPr>
            <a:r>
              <a:rPr lang="ru-RU"/>
              <a:t>Извлечение, резервное копирование и совместное использование сообщений</a:t>
            </a:r>
          </a:p>
        </p:txBody>
      </p:sp>
      <p:sp>
        <p:nvSpPr>
          <p:cNvPr id="7" name="Rectangle 8"/>
          <p:cNvSpPr>
            <a:spLocks noGrp="1" noChangeArrowheads="1"/>
          </p:cNvSpPr>
          <p:nvPr>
            <p:ph type="sldNum" sz="quarter" idx="12"/>
          </p:nvPr>
        </p:nvSpPr>
        <p:spPr>
          <a:ln/>
        </p:spPr>
        <p:txBody>
          <a:bodyPr/>
          <a:lstStyle>
            <a:lvl1pPr>
              <a:defRPr/>
            </a:lvl1pPr>
          </a:lstStyle>
          <a:p>
            <a:pPr>
              <a:defRPr/>
            </a:pPr>
            <a:fld id="{A47609D4-B0F1-4A3D-A537-310ED9A1A10B}" type="slidenum">
              <a:rPr lang="ru-RU"/>
              <a:pPr>
                <a:defRPr/>
              </a:pPr>
              <a:t>‹#›</a:t>
            </a:fld>
            <a:endParaRPr lang="ru-RU"/>
          </a:p>
        </p:txBody>
      </p:sp>
    </p:spTree>
    <p:extLst>
      <p:ext uri="{BB962C8B-B14F-4D97-AF65-F5344CB8AC3E}">
        <p14:creationId xmlns:p14="http://schemas.microsoft.com/office/powerpoint/2010/main" val="3629612888"/>
      </p:ext>
    </p:extLst>
  </p:cSld>
  <p:clrMapOvr>
    <a:masterClrMapping/>
  </p:clrMapOvr>
  <p:transition spd="med">
    <p:wipe di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kk-KZ"/>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ru-RU" noProof="0" smtClean="0"/>
              <a:t>Вставка рисунка</a:t>
            </a:r>
            <a:endParaRPr lang="kk-KZ"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6"/>
          <p:cNvSpPr>
            <a:spLocks noGrp="1" noChangeArrowheads="1"/>
          </p:cNvSpPr>
          <p:nvPr>
            <p:ph type="dt" sz="half" idx="10"/>
          </p:nvPr>
        </p:nvSpPr>
        <p:spPr>
          <a:ln/>
        </p:spPr>
        <p:txBody>
          <a:bodyPr/>
          <a:lstStyle>
            <a:lvl1pPr>
              <a:defRPr/>
            </a:lvl1pPr>
          </a:lstStyle>
          <a:p>
            <a:pPr>
              <a:defRPr/>
            </a:pPr>
            <a:endParaRPr lang="ru-RU"/>
          </a:p>
        </p:txBody>
      </p:sp>
      <p:sp>
        <p:nvSpPr>
          <p:cNvPr id="6" name="Rectangle 7"/>
          <p:cNvSpPr>
            <a:spLocks noGrp="1" noChangeArrowheads="1"/>
          </p:cNvSpPr>
          <p:nvPr>
            <p:ph type="ftr" sz="quarter" idx="11"/>
          </p:nvPr>
        </p:nvSpPr>
        <p:spPr>
          <a:ln/>
        </p:spPr>
        <p:txBody>
          <a:bodyPr/>
          <a:lstStyle>
            <a:lvl1pPr>
              <a:defRPr/>
            </a:lvl1pPr>
          </a:lstStyle>
          <a:p>
            <a:pPr>
              <a:defRPr/>
            </a:pPr>
            <a:r>
              <a:rPr lang="ru-RU"/>
              <a:t>Извлечение, резервное копирование и совместное использование сообщений</a:t>
            </a:r>
          </a:p>
        </p:txBody>
      </p:sp>
      <p:sp>
        <p:nvSpPr>
          <p:cNvPr id="7" name="Rectangle 8"/>
          <p:cNvSpPr>
            <a:spLocks noGrp="1" noChangeArrowheads="1"/>
          </p:cNvSpPr>
          <p:nvPr>
            <p:ph type="sldNum" sz="quarter" idx="12"/>
          </p:nvPr>
        </p:nvSpPr>
        <p:spPr>
          <a:ln/>
        </p:spPr>
        <p:txBody>
          <a:bodyPr/>
          <a:lstStyle>
            <a:lvl1pPr>
              <a:defRPr/>
            </a:lvl1pPr>
          </a:lstStyle>
          <a:p>
            <a:pPr>
              <a:defRPr/>
            </a:pPr>
            <a:fld id="{DF78E841-0250-408B-A0A4-BADFBFB1DC44}" type="slidenum">
              <a:rPr lang="ru-RU"/>
              <a:pPr>
                <a:defRPr/>
              </a:pPr>
              <a:t>‹#›</a:t>
            </a:fld>
            <a:endParaRPr lang="ru-RU"/>
          </a:p>
        </p:txBody>
      </p:sp>
    </p:spTree>
    <p:extLst>
      <p:ext uri="{BB962C8B-B14F-4D97-AF65-F5344CB8AC3E}">
        <p14:creationId xmlns:p14="http://schemas.microsoft.com/office/powerpoint/2010/main" val="624887898"/>
      </p:ext>
    </p:extLst>
  </p:cSld>
  <p:clrMapOvr>
    <a:masterClrMapping/>
  </p:clrMapOvr>
  <p:transition spd="med">
    <p:wipe di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bwMode="auto">
      <p:bgPr>
        <a:blipFill dpi="0" rotWithShape="0">
          <a:blip r:embed="rId15"/>
          <a:srcRect/>
          <a:stretch>
            <a:fillRect r="-16866"/>
          </a:stretch>
        </a:blipFill>
        <a:effectLst/>
      </p:bgPr>
    </p:bg>
    <p:spTree>
      <p:nvGrpSpPr>
        <p:cNvPr id="1" name=""/>
        <p:cNvGrpSpPr/>
        <p:nvPr/>
      </p:nvGrpSpPr>
      <p:grpSpPr>
        <a:xfrm>
          <a:off x="0" y="0"/>
          <a:ext cx="0" cy="0"/>
          <a:chOff x="0" y="0"/>
          <a:chExt cx="0" cy="0"/>
        </a:xfrm>
      </p:grpSpPr>
      <p:sp>
        <p:nvSpPr>
          <p:cNvPr id="3074" name="Rectangle 2"/>
          <p:cNvSpPr>
            <a:spLocks noChangeArrowheads="1"/>
          </p:cNvSpPr>
          <p:nvPr/>
        </p:nvSpPr>
        <p:spPr bwMode="auto">
          <a:xfrm>
            <a:off x="0" y="0"/>
            <a:ext cx="9144000" cy="657225"/>
          </a:xfrm>
          <a:prstGeom prst="rect">
            <a:avLst/>
          </a:prstGeom>
          <a:solidFill>
            <a:schemeClr val="tx1"/>
          </a:solidFill>
          <a:ln w="9525">
            <a:noFill/>
            <a:miter lim="800000"/>
            <a:headEnd/>
            <a:tailEnd/>
          </a:ln>
          <a:effectLst/>
        </p:spPr>
        <p:txBody>
          <a:bodyPr wrap="none" anchor="ctr"/>
          <a:lstStyle/>
          <a:p>
            <a:pPr algn="ctr">
              <a:spcBef>
                <a:spcPct val="20000"/>
              </a:spcBef>
              <a:spcAft>
                <a:spcPct val="75000"/>
              </a:spcAft>
              <a:defRPr/>
            </a:pPr>
            <a:endParaRPr lang="ru-RU" sz="2400">
              <a:solidFill>
                <a:schemeClr val="tx2"/>
              </a:solidFill>
            </a:endParaRPr>
          </a:p>
        </p:txBody>
      </p:sp>
      <p:sp>
        <p:nvSpPr>
          <p:cNvPr id="3075" name="Rectangle 3"/>
          <p:cNvSpPr>
            <a:spLocks noChangeArrowheads="1"/>
          </p:cNvSpPr>
          <p:nvPr/>
        </p:nvSpPr>
        <p:spPr bwMode="auto">
          <a:xfrm>
            <a:off x="0" y="6200775"/>
            <a:ext cx="9144000" cy="657225"/>
          </a:xfrm>
          <a:prstGeom prst="rect">
            <a:avLst/>
          </a:prstGeom>
          <a:solidFill>
            <a:schemeClr val="tx1"/>
          </a:solidFill>
          <a:ln w="9525">
            <a:noFill/>
            <a:miter lim="800000"/>
            <a:headEnd/>
            <a:tailEnd/>
          </a:ln>
          <a:effectLst/>
        </p:spPr>
        <p:txBody>
          <a:bodyPr wrap="none" anchor="ctr"/>
          <a:lstStyle/>
          <a:p>
            <a:pPr algn="ctr">
              <a:spcBef>
                <a:spcPct val="20000"/>
              </a:spcBef>
              <a:spcAft>
                <a:spcPct val="75000"/>
              </a:spcAft>
              <a:defRPr/>
            </a:pPr>
            <a:endParaRPr lang="ru-RU" sz="2400">
              <a:solidFill>
                <a:schemeClr val="tx2"/>
              </a:solidFill>
            </a:endParaRPr>
          </a:p>
        </p:txBody>
      </p:sp>
      <p:sp>
        <p:nvSpPr>
          <p:cNvPr id="3076" name="Rectangle 4"/>
          <p:cNvSpPr>
            <a:spLocks noGrp="1" noChangeArrowheads="1"/>
          </p:cNvSpPr>
          <p:nvPr>
            <p:ph type="body" idx="1"/>
          </p:nvPr>
        </p:nvSpPr>
        <p:spPr bwMode="auto">
          <a:xfrm>
            <a:off x="350838" y="914400"/>
            <a:ext cx="8431212" cy="502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3077" name="Rectangle 5"/>
          <p:cNvSpPr>
            <a:spLocks noGrp="1" noChangeArrowheads="1"/>
          </p:cNvSpPr>
          <p:nvPr>
            <p:ph type="title"/>
          </p:nvPr>
        </p:nvSpPr>
        <p:spPr bwMode="auto">
          <a:xfrm>
            <a:off x="214313" y="73025"/>
            <a:ext cx="82296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ru-RU" smtClean="0"/>
              <a:t>Образец заголовка</a:t>
            </a:r>
          </a:p>
        </p:txBody>
      </p:sp>
      <p:sp>
        <p:nvSpPr>
          <p:cNvPr id="3078" name="Rectangle 6"/>
          <p:cNvSpPr>
            <a:spLocks noGrp="1" noChangeArrowheads="1"/>
          </p:cNvSpPr>
          <p:nvPr>
            <p:ph type="dt" sz="half" idx="2"/>
          </p:nvPr>
        </p:nvSpPr>
        <p:spPr bwMode="auto">
          <a:xfrm>
            <a:off x="457200" y="6200775"/>
            <a:ext cx="2133600" cy="476250"/>
          </a:xfrm>
          <a:prstGeom prst="rect">
            <a:avLst/>
          </a:prstGeom>
          <a:noFill/>
          <a:ln w="9525">
            <a:noFill/>
            <a:miter lim="800000"/>
            <a:headEnd/>
            <a:tailEnd/>
          </a:ln>
          <a:effectLst/>
        </p:spPr>
        <p:txBody>
          <a:bodyPr vert="horz" wrap="square" lIns="91440" tIns="45720" rIns="91440" bIns="45720" numCol="1" anchor="b" anchorCtr="1" compatLnSpc="1">
            <a:prstTxWarp prst="textNoShape">
              <a:avLst/>
            </a:prstTxWarp>
          </a:bodyPr>
          <a:lstStyle>
            <a:lvl1pPr>
              <a:defRPr sz="1600" smtClean="0">
                <a:solidFill>
                  <a:srgbClr val="005AB4"/>
                </a:solidFill>
              </a:defRPr>
            </a:lvl1pPr>
          </a:lstStyle>
          <a:p>
            <a:pPr>
              <a:defRPr/>
            </a:pPr>
            <a:endParaRPr lang="ru-RU"/>
          </a:p>
        </p:txBody>
      </p:sp>
      <p:sp>
        <p:nvSpPr>
          <p:cNvPr id="3079" name="Rectangle 7"/>
          <p:cNvSpPr>
            <a:spLocks noGrp="1" noChangeArrowheads="1"/>
          </p:cNvSpPr>
          <p:nvPr>
            <p:ph type="ftr" sz="quarter" idx="3"/>
          </p:nvPr>
        </p:nvSpPr>
        <p:spPr bwMode="auto">
          <a:xfrm>
            <a:off x="2779713" y="6345238"/>
            <a:ext cx="3302000" cy="476250"/>
          </a:xfrm>
          <a:prstGeom prst="rect">
            <a:avLst/>
          </a:prstGeom>
          <a:noFill/>
          <a:ln w="9525">
            <a:noFill/>
            <a:miter lim="800000"/>
            <a:headEnd/>
            <a:tailEnd/>
          </a:ln>
          <a:effectLst/>
        </p:spPr>
        <p:txBody>
          <a:bodyPr vert="horz" wrap="square" lIns="91440" tIns="45720" rIns="91440" bIns="45720" numCol="1" anchor="b" anchorCtr="1" compatLnSpc="1">
            <a:prstTxWarp prst="textNoShape">
              <a:avLst/>
            </a:prstTxWarp>
          </a:bodyPr>
          <a:lstStyle>
            <a:lvl1pPr algn="ctr">
              <a:defRPr sz="1600" smtClean="0">
                <a:solidFill>
                  <a:srgbClr val="005AB4"/>
                </a:solidFill>
              </a:defRPr>
            </a:lvl1pPr>
          </a:lstStyle>
          <a:p>
            <a:pPr>
              <a:defRPr/>
            </a:pPr>
            <a:r>
              <a:rPr lang="ru-RU"/>
              <a:t>Извлечение, резервное копирование и совместное использование сообщений</a:t>
            </a:r>
          </a:p>
        </p:txBody>
      </p:sp>
      <p:sp>
        <p:nvSpPr>
          <p:cNvPr id="3080" name="Rectangle 8"/>
          <p:cNvSpPr>
            <a:spLocks noGrp="1" noChangeArrowheads="1"/>
          </p:cNvSpPr>
          <p:nvPr>
            <p:ph type="sldNum" sz="quarter" idx="4"/>
          </p:nvPr>
        </p:nvSpPr>
        <p:spPr bwMode="auto">
          <a:xfrm>
            <a:off x="6553200" y="6200775"/>
            <a:ext cx="2133600" cy="476250"/>
          </a:xfrm>
          <a:prstGeom prst="rect">
            <a:avLst/>
          </a:prstGeom>
          <a:noFill/>
          <a:ln w="9525">
            <a:noFill/>
            <a:miter lim="800000"/>
            <a:headEnd/>
            <a:tailEnd/>
          </a:ln>
          <a:effectLst/>
        </p:spPr>
        <p:txBody>
          <a:bodyPr vert="horz" wrap="square" lIns="91440" tIns="45720" rIns="91440" bIns="45720" numCol="1" anchor="b" anchorCtr="1" compatLnSpc="1">
            <a:prstTxWarp prst="textNoShape">
              <a:avLst/>
            </a:prstTxWarp>
          </a:bodyPr>
          <a:lstStyle>
            <a:lvl1pPr algn="r">
              <a:defRPr sz="1600" smtClean="0">
                <a:solidFill>
                  <a:srgbClr val="005AB4"/>
                </a:solidFill>
              </a:defRPr>
            </a:lvl1pPr>
          </a:lstStyle>
          <a:p>
            <a:pPr>
              <a:defRPr/>
            </a:pPr>
            <a:fld id="{96617F74-73F3-4C13-B750-9C9EC4B3A120}" type="slidenum">
              <a:rPr lang="ru-RU"/>
              <a:pPr>
                <a:defRPr/>
              </a:pPr>
              <a:t>‹#›</a:t>
            </a:fld>
            <a:endParaRPr lang="ru-RU"/>
          </a:p>
        </p:txBody>
      </p:sp>
    </p:spTree>
  </p:cSld>
  <p:clrMap bg1="dk2" tx1="lt1" bg2="dk1" tx2="lt2" accent1="accent1" accent2="accent2" accent3="accent3" accent4="accent4" accent5="accent5" accent6="accent6" hlink="hlink" folHlink="folHlink"/>
  <p:sldLayoutIdLst>
    <p:sldLayoutId id="2147483690" r:id="rId1"/>
    <p:sldLayoutId id="2147483678" r:id="rId2"/>
    <p:sldLayoutId id="2147483679" r:id="rId3"/>
    <p:sldLayoutId id="2147483680" r:id="rId4"/>
    <p:sldLayoutId id="2147483681" r:id="rId5"/>
    <p:sldLayoutId id="2147483682" r:id="rId6"/>
    <p:sldLayoutId id="2147483683" r:id="rId7"/>
    <p:sldLayoutId id="2147483684" r:id="rId8"/>
    <p:sldLayoutId id="2147483685" r:id="rId9"/>
    <p:sldLayoutId id="2147483686" r:id="rId10"/>
    <p:sldLayoutId id="2147483687" r:id="rId11"/>
    <p:sldLayoutId id="2147483688" r:id="rId12"/>
    <p:sldLayoutId id="2147483689" r:id="rId13"/>
  </p:sldLayoutIdLst>
  <p:transition spd="med">
    <p:wipe dir="d"/>
  </p:transition>
  <p:hf sldNum="0" hdr="0" dt="0"/>
  <p:txStyles>
    <p:titleStyle>
      <a:lvl1pPr algn="l" rtl="0" eaLnBrk="1" fontAlgn="base" hangingPunct="1">
        <a:spcBef>
          <a:spcPct val="0"/>
        </a:spcBef>
        <a:spcAft>
          <a:spcPct val="0"/>
        </a:spcAft>
        <a:defRPr sz="3200">
          <a:solidFill>
            <a:srgbClr val="005AB4"/>
          </a:solidFill>
          <a:latin typeface="+mj-lt"/>
          <a:ea typeface="+mj-ea"/>
          <a:cs typeface="+mj-cs"/>
        </a:defRPr>
      </a:lvl1pPr>
      <a:lvl2pPr algn="l" rtl="0" eaLnBrk="1" fontAlgn="base" hangingPunct="1">
        <a:spcBef>
          <a:spcPct val="0"/>
        </a:spcBef>
        <a:spcAft>
          <a:spcPct val="0"/>
        </a:spcAft>
        <a:defRPr sz="3200">
          <a:solidFill>
            <a:srgbClr val="005AB4"/>
          </a:solidFill>
          <a:latin typeface="Arial" pitchFamily="34" charset="0"/>
        </a:defRPr>
      </a:lvl2pPr>
      <a:lvl3pPr algn="l" rtl="0" eaLnBrk="1" fontAlgn="base" hangingPunct="1">
        <a:spcBef>
          <a:spcPct val="0"/>
        </a:spcBef>
        <a:spcAft>
          <a:spcPct val="0"/>
        </a:spcAft>
        <a:defRPr sz="3200">
          <a:solidFill>
            <a:srgbClr val="005AB4"/>
          </a:solidFill>
          <a:latin typeface="Arial" pitchFamily="34" charset="0"/>
        </a:defRPr>
      </a:lvl3pPr>
      <a:lvl4pPr algn="l" rtl="0" eaLnBrk="1" fontAlgn="base" hangingPunct="1">
        <a:spcBef>
          <a:spcPct val="0"/>
        </a:spcBef>
        <a:spcAft>
          <a:spcPct val="0"/>
        </a:spcAft>
        <a:defRPr sz="3200">
          <a:solidFill>
            <a:srgbClr val="005AB4"/>
          </a:solidFill>
          <a:latin typeface="Arial" pitchFamily="34" charset="0"/>
        </a:defRPr>
      </a:lvl4pPr>
      <a:lvl5pPr algn="l" rtl="0" eaLnBrk="1" fontAlgn="base" hangingPunct="1">
        <a:spcBef>
          <a:spcPct val="0"/>
        </a:spcBef>
        <a:spcAft>
          <a:spcPct val="0"/>
        </a:spcAft>
        <a:defRPr sz="3200">
          <a:solidFill>
            <a:srgbClr val="005AB4"/>
          </a:solidFill>
          <a:latin typeface="Arial" pitchFamily="34" charset="0"/>
        </a:defRPr>
      </a:lvl5pPr>
      <a:lvl6pPr marL="457200" algn="l" rtl="0" eaLnBrk="1" fontAlgn="base" hangingPunct="1">
        <a:spcBef>
          <a:spcPct val="0"/>
        </a:spcBef>
        <a:spcAft>
          <a:spcPct val="0"/>
        </a:spcAft>
        <a:defRPr sz="3200">
          <a:solidFill>
            <a:srgbClr val="005AB4"/>
          </a:solidFill>
          <a:latin typeface="Arial" pitchFamily="34" charset="0"/>
        </a:defRPr>
      </a:lvl6pPr>
      <a:lvl7pPr marL="914400" algn="l" rtl="0" eaLnBrk="1" fontAlgn="base" hangingPunct="1">
        <a:spcBef>
          <a:spcPct val="0"/>
        </a:spcBef>
        <a:spcAft>
          <a:spcPct val="0"/>
        </a:spcAft>
        <a:defRPr sz="3200">
          <a:solidFill>
            <a:srgbClr val="005AB4"/>
          </a:solidFill>
          <a:latin typeface="Arial" pitchFamily="34" charset="0"/>
        </a:defRPr>
      </a:lvl7pPr>
      <a:lvl8pPr marL="1371600" algn="l" rtl="0" eaLnBrk="1" fontAlgn="base" hangingPunct="1">
        <a:spcBef>
          <a:spcPct val="0"/>
        </a:spcBef>
        <a:spcAft>
          <a:spcPct val="0"/>
        </a:spcAft>
        <a:defRPr sz="3200">
          <a:solidFill>
            <a:srgbClr val="005AB4"/>
          </a:solidFill>
          <a:latin typeface="Arial" pitchFamily="34" charset="0"/>
        </a:defRPr>
      </a:lvl8pPr>
      <a:lvl9pPr marL="1828800" algn="l" rtl="0" eaLnBrk="1" fontAlgn="base" hangingPunct="1">
        <a:spcBef>
          <a:spcPct val="0"/>
        </a:spcBef>
        <a:spcAft>
          <a:spcPct val="0"/>
        </a:spcAft>
        <a:defRPr sz="3200">
          <a:solidFill>
            <a:srgbClr val="005AB4"/>
          </a:solidFill>
          <a:latin typeface="Arial" pitchFamily="34" charset="0"/>
        </a:defRPr>
      </a:lvl9pPr>
    </p:titleStyle>
    <p:bodyStyle>
      <a:lvl1pPr marL="342900" indent="-342900" algn="l" rtl="0" eaLnBrk="1" fontAlgn="base" hangingPunct="1">
        <a:spcBef>
          <a:spcPct val="20000"/>
        </a:spcBef>
        <a:spcAft>
          <a:spcPct val="0"/>
        </a:spcAft>
        <a:defRPr sz="2000">
          <a:solidFill>
            <a:schemeClr val="tx1"/>
          </a:solidFill>
          <a:latin typeface="+mn-lt"/>
          <a:ea typeface="+mn-ea"/>
          <a:cs typeface="+mn-cs"/>
        </a:defRPr>
      </a:lvl1pPr>
      <a:lvl2pPr marL="742950" indent="-285750" algn="l" rtl="0" eaLnBrk="1" fontAlgn="base" hangingPunct="1">
        <a:spcBef>
          <a:spcPct val="20000"/>
        </a:spcBef>
        <a:spcAft>
          <a:spcPct val="0"/>
        </a:spcAft>
        <a:defRPr sz="2000">
          <a:solidFill>
            <a:schemeClr val="tx1"/>
          </a:solidFill>
          <a:latin typeface="+mn-lt"/>
        </a:defRPr>
      </a:lvl2pPr>
      <a:lvl3pPr marL="1143000" indent="-228600" algn="l" rtl="0" eaLnBrk="1" fontAlgn="base" hangingPunct="1">
        <a:spcBef>
          <a:spcPct val="20000"/>
        </a:spcBef>
        <a:spcAft>
          <a:spcPct val="0"/>
        </a:spcAft>
        <a:defRPr>
          <a:solidFill>
            <a:schemeClr val="tx1"/>
          </a:solidFill>
          <a:latin typeface="+mn-lt"/>
        </a:defRPr>
      </a:lvl3pPr>
      <a:lvl4pPr marL="1600200" indent="-228600" algn="l" rtl="0" eaLnBrk="1" fontAlgn="base" hangingPunct="1">
        <a:spcBef>
          <a:spcPct val="20000"/>
        </a:spcBef>
        <a:spcAft>
          <a:spcPct val="0"/>
        </a:spcAft>
        <a:defRPr sz="1600">
          <a:solidFill>
            <a:schemeClr val="tx1"/>
          </a:solidFill>
          <a:latin typeface="+mn-lt"/>
        </a:defRPr>
      </a:lvl4pPr>
      <a:lvl5pPr marL="2057400" indent="-228600" algn="l" rtl="0" eaLnBrk="1" fontAlgn="base" hangingPunct="1">
        <a:spcBef>
          <a:spcPct val="20000"/>
        </a:spcBef>
        <a:spcAft>
          <a:spcPct val="0"/>
        </a:spcAft>
        <a:defRPr sz="1400">
          <a:solidFill>
            <a:schemeClr val="tx1"/>
          </a:solidFill>
          <a:latin typeface="+mn-lt"/>
        </a:defRPr>
      </a:lvl5pPr>
      <a:lvl6pPr marL="2514600" indent="-228600" algn="l" rtl="0" eaLnBrk="1" fontAlgn="base" hangingPunct="1">
        <a:spcBef>
          <a:spcPct val="20000"/>
        </a:spcBef>
        <a:spcAft>
          <a:spcPct val="0"/>
        </a:spcAft>
        <a:defRPr sz="1400">
          <a:solidFill>
            <a:schemeClr val="tx1"/>
          </a:solidFill>
          <a:latin typeface="+mn-lt"/>
        </a:defRPr>
      </a:lvl6pPr>
      <a:lvl7pPr marL="2971800" indent="-228600" algn="l" rtl="0" eaLnBrk="1" fontAlgn="base" hangingPunct="1">
        <a:spcBef>
          <a:spcPct val="20000"/>
        </a:spcBef>
        <a:spcAft>
          <a:spcPct val="0"/>
        </a:spcAft>
        <a:defRPr sz="1400">
          <a:solidFill>
            <a:schemeClr val="tx1"/>
          </a:solidFill>
          <a:latin typeface="+mn-lt"/>
        </a:defRPr>
      </a:lvl7pPr>
      <a:lvl8pPr marL="3429000" indent="-228600" algn="l" rtl="0" eaLnBrk="1" fontAlgn="base" hangingPunct="1">
        <a:spcBef>
          <a:spcPct val="20000"/>
        </a:spcBef>
        <a:spcAft>
          <a:spcPct val="0"/>
        </a:spcAft>
        <a:defRPr sz="1400">
          <a:solidFill>
            <a:schemeClr val="tx1"/>
          </a:solidFill>
          <a:latin typeface="+mn-lt"/>
        </a:defRPr>
      </a:lvl8pPr>
      <a:lvl9pPr marL="3886200" indent="-228600" algn="l" rtl="0" eaLnBrk="1" fontAlgn="base" hangingPunct="1">
        <a:spcBef>
          <a:spcPct val="20000"/>
        </a:spcBef>
        <a:spcAft>
          <a:spcPct val="0"/>
        </a:spcAft>
        <a:defRPr sz="1400">
          <a:solidFill>
            <a:schemeClr val="tx1"/>
          </a:solidFill>
          <a:latin typeface="+mn-lt"/>
        </a:defRPr>
      </a:lvl9pPr>
    </p:bodyStyle>
    <p:otherStyle>
      <a:defPPr>
        <a:defRPr lang="kk-K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3" Type="http://schemas.openxmlformats.org/officeDocument/2006/relationships/hyperlink" Target="&#1055;&#1086;&#1088;&#1103;&#1076;&#1086;&#1082;%20&#1080;%20&#1091;&#1089;&#1083;&#1086;&#1074;&#1080;&#1103;%20&#1076;&#1083;&#1103;%20&#1059;&#1069;&#1054;%20v2.pptx" TargetMode="External"/><Relationship Id="rId2" Type="http://schemas.openxmlformats.org/officeDocument/2006/relationships/slide" Target="slide22.xml"/><Relationship Id="rId1" Type="http://schemas.openxmlformats.org/officeDocument/2006/relationships/slideLayout" Target="../slideLayouts/slideLayout6.xml"/><Relationship Id="rId4" Type="http://schemas.openxmlformats.org/officeDocument/2006/relationships/image" Target="../media/image3.pn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8" Type="http://schemas.openxmlformats.org/officeDocument/2006/relationships/diagramColors" Target="../diagrams/colors1.xml"/><Relationship Id="rId3" Type="http://schemas.openxmlformats.org/officeDocument/2006/relationships/slide" Target="slide25.xml"/><Relationship Id="rId7" Type="http://schemas.openxmlformats.org/officeDocument/2006/relationships/diagramQuickStyle" Target="../diagrams/quickStyle1.xml"/><Relationship Id="rId2" Type="http://schemas.openxmlformats.org/officeDocument/2006/relationships/notesSlide" Target="../notesSlides/notesSlide15.xml"/><Relationship Id="rId1" Type="http://schemas.openxmlformats.org/officeDocument/2006/relationships/slideLayout" Target="../slideLayouts/slideLayout6.xml"/><Relationship Id="rId6" Type="http://schemas.openxmlformats.org/officeDocument/2006/relationships/diagramLayout" Target="../diagrams/layout1.xml"/><Relationship Id="rId5" Type="http://schemas.openxmlformats.org/officeDocument/2006/relationships/diagramData" Target="../diagrams/data1.xml"/><Relationship Id="rId4" Type="http://schemas.openxmlformats.org/officeDocument/2006/relationships/image" Target="../media/image3.png"/><Relationship Id="rId9" Type="http://schemas.microsoft.com/office/2007/relationships/diagramDrawing" Target="../diagrams/drawing1.xml"/></Relationships>
</file>

<file path=ppt/slides/_rels/slide26.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6.xml"/><Relationship Id="rId1" Type="http://schemas.openxmlformats.org/officeDocument/2006/relationships/slideLayout" Target="../slideLayouts/slideLayout6.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4" name="Rectangle 2"/>
          <p:cNvSpPr>
            <a:spLocks noGrp="1" noChangeArrowheads="1"/>
          </p:cNvSpPr>
          <p:nvPr>
            <p:ph type="ctrTitle"/>
          </p:nvPr>
        </p:nvSpPr>
        <p:spPr>
          <a:xfrm>
            <a:off x="126460" y="64736"/>
            <a:ext cx="8900807" cy="4982277"/>
          </a:xfrm>
        </p:spPr>
        <p:txBody>
          <a:bodyPr/>
          <a:lstStyle/>
          <a:p>
            <a:r>
              <a:rPr lang="ru-RU" sz="4800" dirty="0" smtClean="0"/>
              <a:t>Порядок и условия </a:t>
            </a:r>
            <a:r>
              <a:rPr lang="en-US" sz="4800" dirty="0" smtClean="0"/>
              <a:t/>
            </a:r>
            <a:br>
              <a:rPr lang="en-US" sz="4800" dirty="0" smtClean="0"/>
            </a:br>
            <a:r>
              <a:rPr lang="ru-RU" dirty="0" smtClean="0"/>
              <a:t>применения</a:t>
            </a:r>
            <a:r>
              <a:rPr lang="ru-RU" sz="4800" dirty="0" smtClean="0"/>
              <a:t/>
            </a:r>
            <a:br>
              <a:rPr lang="ru-RU" sz="4800" dirty="0" smtClean="0"/>
            </a:br>
            <a:r>
              <a:rPr lang="ru-RU" sz="3200" dirty="0" smtClean="0"/>
              <a:t>специальных упрощений УЭО</a:t>
            </a:r>
            <a:r>
              <a:rPr lang="ru-RU" sz="3200" dirty="0" smtClean="0">
                <a:cs typeface="Tahoma" pitchFamily="34" charset="0"/>
              </a:rPr>
              <a:t>, </a:t>
            </a:r>
            <a:r>
              <a:rPr lang="ru-RU" sz="3200" dirty="0"/>
              <a:t>получившими статус </a:t>
            </a:r>
            <a:r>
              <a:rPr lang="ru-RU" sz="3200" dirty="0" smtClean="0"/>
              <a:t>в </a:t>
            </a:r>
            <a:r>
              <a:rPr lang="ru-RU" sz="3200" dirty="0"/>
              <a:t>соответствии с ТК ТС, </a:t>
            </a:r>
            <a:r>
              <a:rPr lang="ru-RU" sz="3200" dirty="0" smtClean="0"/>
              <a:t/>
            </a:r>
            <a:br>
              <a:rPr lang="ru-RU" sz="3200" dirty="0" smtClean="0"/>
            </a:br>
            <a:r>
              <a:rPr lang="ru-RU" sz="3200" dirty="0" smtClean="0"/>
              <a:t>после </a:t>
            </a:r>
            <a:r>
              <a:rPr lang="ru-RU" sz="3200" dirty="0"/>
              <a:t>вступления в силу ТК ЕАЭС </a:t>
            </a:r>
            <a:r>
              <a:rPr lang="ru-RU" sz="3200" dirty="0" smtClean="0"/>
              <a:t> </a:t>
            </a:r>
            <a:r>
              <a:rPr lang="en-US" sz="3200" dirty="0" smtClean="0"/>
              <a:t/>
            </a:r>
            <a:br>
              <a:rPr lang="en-US" sz="3200" dirty="0" smtClean="0"/>
            </a:br>
            <a:r>
              <a:rPr lang="ru-RU" dirty="0" smtClean="0"/>
              <a:t>и включения</a:t>
            </a:r>
            <a:r>
              <a:rPr lang="ru-RU" sz="3200" dirty="0" smtClean="0"/>
              <a:t> </a:t>
            </a:r>
            <a:r>
              <a:rPr lang="en-US" sz="3200" dirty="0" smtClean="0"/>
              <a:t/>
            </a:r>
            <a:br>
              <a:rPr lang="en-US" sz="3200" dirty="0" smtClean="0"/>
            </a:br>
            <a:r>
              <a:rPr lang="ru-RU" sz="3200" dirty="0" smtClean="0"/>
              <a:t>таких </a:t>
            </a:r>
            <a:r>
              <a:rPr lang="ru-RU" sz="3200" dirty="0"/>
              <a:t>операторов в реестр УЭО </a:t>
            </a:r>
            <a:r>
              <a:rPr lang="ru-RU" sz="3200" dirty="0" smtClean="0"/>
              <a:t/>
            </a:r>
            <a:br>
              <a:rPr lang="ru-RU" sz="3200" dirty="0" smtClean="0"/>
            </a:br>
            <a:r>
              <a:rPr lang="ru-RU" sz="3200" dirty="0" smtClean="0"/>
              <a:t>в </a:t>
            </a:r>
            <a:r>
              <a:rPr lang="ru-RU" sz="3200" dirty="0"/>
              <a:t>соответствии с ТК </a:t>
            </a:r>
            <a:r>
              <a:rPr lang="ru-RU" sz="3200" dirty="0" smtClean="0"/>
              <a:t>ЕАЭС.</a:t>
            </a:r>
            <a:r>
              <a:rPr lang="en-US" sz="3200" dirty="0" smtClean="0">
                <a:cs typeface="Tahoma" pitchFamily="34" charset="0"/>
              </a:rPr>
              <a:t> </a:t>
            </a:r>
            <a:endParaRPr lang="ru-RU" sz="3200" dirty="0" smtClean="0">
              <a:cs typeface="Tahoma" pitchFamily="34" charset="0"/>
            </a:endParaRPr>
          </a:p>
        </p:txBody>
      </p:sp>
      <p:sp>
        <p:nvSpPr>
          <p:cNvPr id="2" name="TextBox 1"/>
          <p:cNvSpPr txBox="1"/>
          <p:nvPr/>
        </p:nvSpPr>
        <p:spPr>
          <a:xfrm>
            <a:off x="736270" y="5435585"/>
            <a:ext cx="8265226" cy="1138773"/>
          </a:xfrm>
          <a:prstGeom prst="rect">
            <a:avLst/>
          </a:prstGeom>
          <a:noFill/>
        </p:spPr>
        <p:txBody>
          <a:bodyPr wrap="square" rtlCol="0">
            <a:spAutoFit/>
          </a:bodyPr>
          <a:lstStyle/>
          <a:p>
            <a:r>
              <a:rPr lang="ru-RU" sz="2400" dirty="0" smtClean="0"/>
              <a:t>Докладчик:    ХАЛЫН ЮРИЙ ГЕННАДЬЕВИЧ, </a:t>
            </a:r>
          </a:p>
          <a:p>
            <a:r>
              <a:rPr lang="ru-RU" sz="2400" dirty="0"/>
              <a:t> </a:t>
            </a:r>
            <a:r>
              <a:rPr lang="ru-RU" sz="2400" dirty="0" smtClean="0"/>
              <a:t>                      </a:t>
            </a:r>
            <a:r>
              <a:rPr lang="ru-RU" sz="2000" dirty="0" smtClean="0"/>
              <a:t>управляющий ООО «АЛМАЗ», </a:t>
            </a:r>
          </a:p>
          <a:p>
            <a:r>
              <a:rPr lang="ru-RU" sz="2000" dirty="0"/>
              <a:t> </a:t>
            </a:r>
            <a:r>
              <a:rPr lang="ru-RU" sz="2000" dirty="0" smtClean="0"/>
              <a:t>                           член Рабочей группы по развитию института УЭО.  </a:t>
            </a:r>
            <a:endParaRPr lang="ru-RU" sz="2000" dirty="0"/>
          </a:p>
        </p:txBody>
      </p:sp>
      <p:cxnSp>
        <p:nvCxnSpPr>
          <p:cNvPr id="4" name="Прямая соединительная линия 3"/>
          <p:cNvCxnSpPr/>
          <p:nvPr/>
        </p:nvCxnSpPr>
        <p:spPr>
          <a:xfrm>
            <a:off x="510639" y="5177642"/>
            <a:ext cx="8170223" cy="0"/>
          </a:xfrm>
          <a:prstGeom prst="line">
            <a:avLst/>
          </a:prstGeom>
          <a:ln w="38100">
            <a:solidFill>
              <a:schemeClr val="tx1"/>
            </a:solidFill>
            <a:headEnd type="oval" w="med" len="med"/>
            <a:tailEnd type="oval" w="med" len="med"/>
          </a:ln>
        </p:spPr>
        <p:style>
          <a:lnRef idx="1">
            <a:schemeClr val="accent1"/>
          </a:lnRef>
          <a:fillRef idx="0">
            <a:schemeClr val="accent1"/>
          </a:fillRef>
          <a:effectRef idx="0">
            <a:schemeClr val="accent1"/>
          </a:effectRef>
          <a:fontRef idx="minor">
            <a:schemeClr val="tx1"/>
          </a:fontRef>
        </p:style>
      </p:cxnSp>
    </p:spTree>
  </p:cSld>
  <p:clrMapOvr>
    <a:masterClrMapping/>
  </p:clrMapOvr>
  <p:transition spd="med">
    <p:wipe dir="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8179" name="Rectangle 3"/>
          <p:cNvSpPr>
            <a:spLocks noChangeArrowheads="1"/>
          </p:cNvSpPr>
          <p:nvPr/>
        </p:nvSpPr>
        <p:spPr bwMode="auto">
          <a:xfrm>
            <a:off x="277814" y="854075"/>
            <a:ext cx="8307836" cy="8893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20000"/>
              </a:spcBef>
              <a:spcAft>
                <a:spcPct val="75000"/>
              </a:spcAft>
            </a:pPr>
            <a:r>
              <a:rPr lang="ru-RU" sz="2200" dirty="0" smtClean="0">
                <a:solidFill>
                  <a:srgbClr val="FF9900"/>
                </a:solidFill>
              </a:rPr>
              <a:t>Типы свидетельств о включении в реестр УЭО и условия их получения по ТК ЕАЭС.</a:t>
            </a:r>
            <a:endParaRPr lang="ru-RU" sz="2200" dirty="0">
              <a:solidFill>
                <a:srgbClr val="FF9900"/>
              </a:solidFill>
            </a:endParaRPr>
          </a:p>
        </p:txBody>
      </p:sp>
      <p:sp>
        <p:nvSpPr>
          <p:cNvPr id="6" name="Rectangle 4"/>
          <p:cNvSpPr>
            <a:spLocks noChangeArrowheads="1"/>
          </p:cNvSpPr>
          <p:nvPr/>
        </p:nvSpPr>
        <p:spPr bwMode="auto">
          <a:xfrm>
            <a:off x="436970" y="2048256"/>
            <a:ext cx="8463961" cy="3688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20000"/>
              </a:spcBef>
              <a:spcAft>
                <a:spcPct val="75000"/>
              </a:spcAft>
            </a:pPr>
            <a:r>
              <a:rPr lang="ru-RU" sz="2400" dirty="0" smtClean="0"/>
              <a:t>Действующий УЭО по ТК ЕАЭС может получить:</a:t>
            </a:r>
          </a:p>
          <a:p>
            <a:pPr marL="342900" indent="-342900">
              <a:spcBef>
                <a:spcPct val="20000"/>
              </a:spcBef>
              <a:spcAft>
                <a:spcPct val="75000"/>
              </a:spcAft>
              <a:buFont typeface="Arial" panose="020B0604020202020204" pitchFamily="34" charset="0"/>
              <a:buChar char="•"/>
            </a:pPr>
            <a:r>
              <a:rPr lang="ru-RU" sz="2400" dirty="0" smtClean="0"/>
              <a:t>свидетельство первого типа</a:t>
            </a:r>
          </a:p>
          <a:p>
            <a:pPr marL="342900" indent="-342900">
              <a:spcBef>
                <a:spcPct val="20000"/>
              </a:spcBef>
              <a:spcAft>
                <a:spcPct val="75000"/>
              </a:spcAft>
              <a:buFont typeface="Arial" panose="020B0604020202020204" pitchFamily="34" charset="0"/>
              <a:buChar char="•"/>
            </a:pPr>
            <a:r>
              <a:rPr lang="ru-RU" sz="2400" dirty="0" smtClean="0"/>
              <a:t>свидетельство второго типа</a:t>
            </a:r>
          </a:p>
          <a:p>
            <a:pPr marL="342900" indent="-342900">
              <a:spcBef>
                <a:spcPct val="20000"/>
              </a:spcBef>
              <a:spcAft>
                <a:spcPct val="75000"/>
              </a:spcAft>
              <a:buFont typeface="Arial" panose="020B0604020202020204" pitchFamily="34" charset="0"/>
              <a:buChar char="•"/>
            </a:pPr>
            <a:r>
              <a:rPr lang="ru-RU" sz="2400" dirty="0" smtClean="0"/>
              <a:t>свидетельство первого и второго типов одновременно</a:t>
            </a:r>
          </a:p>
          <a:p>
            <a:pPr marL="342900" indent="-342900">
              <a:spcBef>
                <a:spcPct val="20000"/>
              </a:spcBef>
              <a:spcAft>
                <a:spcPct val="75000"/>
              </a:spcAft>
              <a:buFont typeface="Arial" panose="020B0604020202020204" pitchFamily="34" charset="0"/>
              <a:buChar char="•"/>
            </a:pPr>
            <a:r>
              <a:rPr lang="ru-RU" sz="2400" dirty="0" smtClean="0"/>
              <a:t>свидетельство третьего типа.</a:t>
            </a:r>
            <a:endParaRPr lang="ru-RU" sz="2400" dirty="0"/>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p:stCondLst>
                              <p:cond delay="0"/>
                            </p:stCondLst>
                            <p:childTnLst>
                              <p:par>
                                <p:cTn id="5" presetID="12" presetClass="entr" presetSubtype="1" fill="hold" grpId="0" nodeType="after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slide(fromTop)">
                                      <p:cBhvr>
                                        <p:cTn id="7" dur="500"/>
                                        <p:tgtEl>
                                          <p:spTgt spid="6">
                                            <p:txEl>
                                              <p:pRg st="0" end="0"/>
                                            </p:txEl>
                                          </p:spTgt>
                                        </p:tgtEl>
                                      </p:cBhvr>
                                    </p:animEffect>
                                  </p:childTnLst>
                                </p:cTn>
                              </p:par>
                            </p:childTnLst>
                          </p:cTn>
                        </p:par>
                        <p:par>
                          <p:cTn id="8" fill="hold">
                            <p:stCondLst>
                              <p:cond delay="500"/>
                            </p:stCondLst>
                            <p:childTnLst>
                              <p:par>
                                <p:cTn id="9" presetID="12" presetClass="entr" presetSubtype="1" fill="hold" grpId="0" nodeType="after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animEffect transition="in" filter="slide(fromTop)">
                                      <p:cBhvr>
                                        <p:cTn id="11" dur="500"/>
                                        <p:tgtEl>
                                          <p:spTgt spid="6">
                                            <p:txEl>
                                              <p:pRg st="1" end="1"/>
                                            </p:txEl>
                                          </p:spTgt>
                                        </p:tgtEl>
                                      </p:cBhvr>
                                    </p:animEffect>
                                  </p:childTnLst>
                                </p:cTn>
                              </p:par>
                            </p:childTnLst>
                          </p:cTn>
                        </p:par>
                        <p:par>
                          <p:cTn id="12" fill="hold">
                            <p:stCondLst>
                              <p:cond delay="1000"/>
                            </p:stCondLst>
                            <p:childTnLst>
                              <p:par>
                                <p:cTn id="13" presetID="12" presetClass="entr" presetSubtype="1" fill="hold" grpId="0" nodeType="after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animEffect transition="in" filter="slide(fromTop)">
                                      <p:cBhvr>
                                        <p:cTn id="15" dur="500"/>
                                        <p:tgtEl>
                                          <p:spTgt spid="6">
                                            <p:txEl>
                                              <p:pRg st="2" end="2"/>
                                            </p:txEl>
                                          </p:spTgt>
                                        </p:tgtEl>
                                      </p:cBhvr>
                                    </p:animEffect>
                                  </p:childTnLst>
                                </p:cTn>
                              </p:par>
                            </p:childTnLst>
                          </p:cTn>
                        </p:par>
                        <p:par>
                          <p:cTn id="16" fill="hold">
                            <p:stCondLst>
                              <p:cond delay="1500"/>
                            </p:stCondLst>
                            <p:childTnLst>
                              <p:par>
                                <p:cTn id="17" presetID="12" presetClass="entr" presetSubtype="1" fill="hold" grpId="0" nodeType="afterEffect">
                                  <p:stCondLst>
                                    <p:cond delay="0"/>
                                  </p:stCondLst>
                                  <p:childTnLst>
                                    <p:set>
                                      <p:cBhvr>
                                        <p:cTn id="18" dur="1" fill="hold">
                                          <p:stCondLst>
                                            <p:cond delay="0"/>
                                          </p:stCondLst>
                                        </p:cTn>
                                        <p:tgtEl>
                                          <p:spTgt spid="6">
                                            <p:txEl>
                                              <p:pRg st="3" end="3"/>
                                            </p:txEl>
                                          </p:spTgt>
                                        </p:tgtEl>
                                        <p:attrNameLst>
                                          <p:attrName>style.visibility</p:attrName>
                                        </p:attrNameLst>
                                      </p:cBhvr>
                                      <p:to>
                                        <p:strVal val="visible"/>
                                      </p:to>
                                    </p:set>
                                    <p:animEffect transition="in" filter="slide(fromTop)">
                                      <p:cBhvr>
                                        <p:cTn id="19" dur="500"/>
                                        <p:tgtEl>
                                          <p:spTgt spid="6">
                                            <p:txEl>
                                              <p:pRg st="3" end="3"/>
                                            </p:txEl>
                                          </p:spTgt>
                                        </p:tgtEl>
                                      </p:cBhvr>
                                    </p:animEffect>
                                  </p:childTnLst>
                                </p:cTn>
                              </p:par>
                            </p:childTnLst>
                          </p:cTn>
                        </p:par>
                        <p:par>
                          <p:cTn id="20" fill="hold">
                            <p:stCondLst>
                              <p:cond delay="2000"/>
                            </p:stCondLst>
                            <p:childTnLst>
                              <p:par>
                                <p:cTn id="21" presetID="12" presetClass="entr" presetSubtype="1" fill="hold" grpId="0" nodeType="afterEffect">
                                  <p:stCondLst>
                                    <p:cond delay="0"/>
                                  </p:stCondLst>
                                  <p:childTnLst>
                                    <p:set>
                                      <p:cBhvr>
                                        <p:cTn id="22" dur="1" fill="hold">
                                          <p:stCondLst>
                                            <p:cond delay="0"/>
                                          </p:stCondLst>
                                        </p:cTn>
                                        <p:tgtEl>
                                          <p:spTgt spid="6">
                                            <p:txEl>
                                              <p:pRg st="4" end="4"/>
                                            </p:txEl>
                                          </p:spTgt>
                                        </p:tgtEl>
                                        <p:attrNameLst>
                                          <p:attrName>style.visibility</p:attrName>
                                        </p:attrNameLst>
                                      </p:cBhvr>
                                      <p:to>
                                        <p:strVal val="visible"/>
                                      </p:to>
                                    </p:set>
                                    <p:animEffect transition="in" filter="slide(fromTop)">
                                      <p:cBhvr>
                                        <p:cTn id="23" dur="500"/>
                                        <p:tgtEl>
                                          <p:spTgt spid="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 name="Rectangle 5"/>
          <p:cNvSpPr>
            <a:spLocks noChangeArrowheads="1"/>
          </p:cNvSpPr>
          <p:nvPr/>
        </p:nvSpPr>
        <p:spPr bwMode="auto">
          <a:xfrm>
            <a:off x="137097" y="158497"/>
            <a:ext cx="8739188" cy="475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20000"/>
              </a:spcBef>
              <a:spcAft>
                <a:spcPct val="75000"/>
              </a:spcAft>
            </a:pPr>
            <a:r>
              <a:rPr lang="ru-RU" sz="2000" dirty="0" smtClean="0">
                <a:solidFill>
                  <a:srgbClr val="0070C0"/>
                </a:solidFill>
              </a:rPr>
              <a:t>Условия получения свидетельства </a:t>
            </a:r>
            <a:r>
              <a:rPr lang="ru-RU" sz="2000" b="1" dirty="0" smtClean="0">
                <a:solidFill>
                  <a:srgbClr val="FF0000"/>
                </a:solidFill>
              </a:rPr>
              <a:t>первого типа </a:t>
            </a:r>
            <a:r>
              <a:rPr lang="ru-RU" sz="2000" dirty="0" smtClean="0">
                <a:solidFill>
                  <a:srgbClr val="0070C0"/>
                </a:solidFill>
              </a:rPr>
              <a:t>(п.1 ст. 433 ТК ЕАЭС)</a:t>
            </a:r>
          </a:p>
        </p:txBody>
      </p:sp>
      <p:graphicFrame>
        <p:nvGraphicFramePr>
          <p:cNvPr id="5" name="Объект 4"/>
          <p:cNvGraphicFramePr>
            <a:graphicFrameLocks noGrp="1"/>
          </p:cNvGraphicFramePr>
          <p:nvPr>
            <p:ph sz="half" idx="1"/>
            <p:extLst>
              <p:ext uri="{D42A27DB-BD31-4B8C-83A1-F6EECF244321}">
                <p14:modId xmlns:p14="http://schemas.microsoft.com/office/powerpoint/2010/main" val="3844637409"/>
              </p:ext>
            </p:extLst>
          </p:nvPr>
        </p:nvGraphicFramePr>
        <p:xfrm>
          <a:off x="291085" y="897569"/>
          <a:ext cx="8431212" cy="3358842"/>
        </p:xfrm>
        <a:graphic>
          <a:graphicData uri="http://schemas.openxmlformats.org/drawingml/2006/table">
            <a:tbl>
              <a:tblPr firstRow="1" bandRow="1">
                <a:tableStyleId>{5C22544A-7EE6-4342-B048-85BDC9FD1C3A}</a:tableStyleId>
              </a:tblPr>
              <a:tblGrid>
                <a:gridCol w="514794"/>
                <a:gridCol w="6364224"/>
                <a:gridCol w="1552194"/>
              </a:tblGrid>
              <a:tr h="351127">
                <a:tc>
                  <a:txBody>
                    <a:bodyPr/>
                    <a:lstStyle/>
                    <a:p>
                      <a:pPr algn="ctr"/>
                      <a:r>
                        <a:rPr lang="ru-RU" sz="1400" dirty="0" smtClean="0"/>
                        <a:t>№</a:t>
                      </a:r>
                      <a:endParaRPr lang="ru-RU" sz="1400" dirty="0"/>
                    </a:p>
                  </a:txBody>
                  <a:tcPr anchor="ctr"/>
                </a:tc>
                <a:tc>
                  <a:txBody>
                    <a:bodyPr/>
                    <a:lstStyle/>
                    <a:p>
                      <a:pPr algn="ctr"/>
                      <a:r>
                        <a:rPr lang="ru-RU" sz="1400" dirty="0" smtClean="0"/>
                        <a:t>Условия включения в реестр</a:t>
                      </a:r>
                      <a:endParaRPr lang="ru-RU" sz="1400" dirty="0"/>
                    </a:p>
                  </a:txBody>
                  <a:tcPr anchor="ctr"/>
                </a:tc>
                <a:tc>
                  <a:txBody>
                    <a:bodyPr/>
                    <a:lstStyle/>
                    <a:p>
                      <a:pPr algn="ctr"/>
                      <a:r>
                        <a:rPr lang="ru-RU" sz="1400" dirty="0" smtClean="0"/>
                        <a:t>Мин. значение</a:t>
                      </a:r>
                      <a:endParaRPr lang="ru-RU" sz="1400" dirty="0"/>
                    </a:p>
                  </a:txBody>
                  <a:tcPr anchor="ctr"/>
                </a:tc>
              </a:tr>
              <a:tr h="351127">
                <a:tc rowSpan="7">
                  <a:txBody>
                    <a:bodyPr/>
                    <a:lstStyle/>
                    <a:p>
                      <a:r>
                        <a:rPr lang="ru-RU" sz="1400" dirty="0" smtClean="0">
                          <a:solidFill>
                            <a:schemeClr val="accent2"/>
                          </a:solidFill>
                        </a:rPr>
                        <a:t>1</a:t>
                      </a:r>
                      <a:endParaRPr lang="ru-RU" sz="1400" dirty="0">
                        <a:solidFill>
                          <a:schemeClr val="accent2"/>
                        </a:solidFill>
                      </a:endParaRPr>
                    </a:p>
                  </a:txBody>
                  <a:tcPr>
                    <a:lnB w="12700" cap="flat" cmpd="sng" algn="ctr">
                      <a:solidFill>
                        <a:schemeClr val="tx1"/>
                      </a:solidFill>
                      <a:prstDash val="solid"/>
                      <a:round/>
                      <a:headEnd type="none" w="med" len="med"/>
                      <a:tailEnd type="none" w="med" len="med"/>
                    </a:lnB>
                  </a:tcPr>
                </a:tc>
                <a:tc>
                  <a:txBody>
                    <a:bodyPr/>
                    <a:lstStyle/>
                    <a:p>
                      <a:r>
                        <a:rPr lang="ru-RU" sz="1400" dirty="0" smtClean="0">
                          <a:solidFill>
                            <a:schemeClr val="accent2"/>
                          </a:solidFill>
                        </a:rPr>
                        <a:t>Осуществление деятельности в качестве:</a:t>
                      </a:r>
                      <a:endParaRPr lang="ru-RU" sz="1400" dirty="0">
                        <a:solidFill>
                          <a:schemeClr val="accent2"/>
                        </a:solidFill>
                      </a:endParaRPr>
                    </a:p>
                  </a:txBody>
                  <a:tcPr>
                    <a:lnB w="12700" cap="flat" cmpd="sng" algn="ctr">
                      <a:solidFill>
                        <a:schemeClr val="tx1"/>
                      </a:solidFill>
                      <a:prstDash val="solid"/>
                      <a:round/>
                      <a:headEnd type="none" w="med" len="med"/>
                      <a:tailEnd type="none" w="med" len="med"/>
                    </a:lnB>
                  </a:tcPr>
                </a:tc>
                <a:tc>
                  <a:txBody>
                    <a:bodyPr/>
                    <a:lstStyle/>
                    <a:p>
                      <a:pPr algn="ctr"/>
                      <a:endParaRPr lang="ru-RU" sz="1400" dirty="0">
                        <a:solidFill>
                          <a:schemeClr val="accent2"/>
                        </a:solidFill>
                      </a:endParaRPr>
                    </a:p>
                  </a:txBody>
                  <a:tcPr anchor="ctr">
                    <a:lnB w="12700" cap="flat" cmpd="sng" algn="ctr">
                      <a:solidFill>
                        <a:schemeClr val="tx1"/>
                      </a:solidFill>
                      <a:prstDash val="solid"/>
                      <a:round/>
                      <a:headEnd type="none" w="med" len="med"/>
                      <a:tailEnd type="none" w="med" len="med"/>
                    </a:lnB>
                  </a:tcPr>
                </a:tc>
              </a:tr>
              <a:tr h="351127">
                <a:tc vMerge="1">
                  <a:txBody>
                    <a:bodyPr/>
                    <a:lstStyle/>
                    <a:p>
                      <a:endParaRPr lang="ru-RU" sz="1400">
                        <a:solidFill>
                          <a:schemeClr val="accent2"/>
                        </a:solidFill>
                      </a:endParaRPr>
                    </a:p>
                  </a:txBody>
                  <a:tcPr/>
                </a:tc>
                <a:tc>
                  <a:txBody>
                    <a:bodyPr/>
                    <a:lstStyle/>
                    <a:p>
                      <a:pPr marL="285750" indent="-285750">
                        <a:buFont typeface="Arial" panose="020B0604020202020204" pitchFamily="34" charset="0"/>
                        <a:buChar char="•"/>
                      </a:pPr>
                      <a:r>
                        <a:rPr lang="ru-RU" sz="1400" dirty="0" smtClean="0">
                          <a:solidFill>
                            <a:schemeClr val="accent2"/>
                          </a:solidFill>
                        </a:rPr>
                        <a:t>участника внешнеэкономической деятельности, в том числе перевозчика</a:t>
                      </a:r>
                      <a:endParaRPr lang="ru-RU" sz="1400" dirty="0">
                        <a:solidFill>
                          <a:schemeClr val="accent2"/>
                        </a:solidFill>
                      </a:endParaRPr>
                    </a:p>
                  </a:txBody>
                  <a:tcPr>
                    <a:lnT w="12700" cap="flat" cmpd="sng" algn="ctr">
                      <a:solidFill>
                        <a:schemeClr val="tx1"/>
                      </a:solidFill>
                      <a:prstDash val="solid"/>
                      <a:round/>
                      <a:headEnd type="none" w="med" len="med"/>
                      <a:tailEnd type="none" w="med" len="med"/>
                    </a:lnT>
                  </a:tcPr>
                </a:tc>
                <a:tc rowSpan="4">
                  <a:txBody>
                    <a:bodyPr/>
                    <a:lstStyle/>
                    <a:p>
                      <a:pPr algn="ctr"/>
                      <a:r>
                        <a:rPr lang="ru-RU" sz="1400" dirty="0" smtClean="0">
                          <a:solidFill>
                            <a:schemeClr val="accent2"/>
                          </a:solidFill>
                        </a:rPr>
                        <a:t>3 года</a:t>
                      </a:r>
                    </a:p>
                  </a:txBody>
                  <a:tcPr anchor="ctr">
                    <a:lnT w="12700" cap="flat" cmpd="sng" algn="ctr">
                      <a:solidFill>
                        <a:schemeClr val="tx1"/>
                      </a:solidFill>
                      <a:prstDash val="solid"/>
                      <a:round/>
                      <a:headEnd type="none" w="med" len="med"/>
                      <a:tailEnd type="none" w="med" len="med"/>
                    </a:lnT>
                  </a:tcPr>
                </a:tc>
              </a:tr>
              <a:tr h="422916">
                <a:tc vMerge="1">
                  <a:txBody>
                    <a:bodyPr/>
                    <a:lstStyle/>
                    <a:p>
                      <a:endParaRPr lang="ru-RU" sz="1400">
                        <a:solidFill>
                          <a:schemeClr val="accent2"/>
                        </a:solidFill>
                      </a:endParaRPr>
                    </a:p>
                  </a:txBody>
                  <a:tcPr/>
                </a:tc>
                <a:tc>
                  <a:txBody>
                    <a:bodyPr/>
                    <a:lstStyle/>
                    <a:p>
                      <a:pPr marL="285750" indent="-285750">
                        <a:buFont typeface="Arial" panose="020B0604020202020204" pitchFamily="34" charset="0"/>
                        <a:buChar char="•"/>
                      </a:pPr>
                      <a:r>
                        <a:rPr lang="ru-RU" sz="1400" dirty="0" smtClean="0">
                          <a:solidFill>
                            <a:schemeClr val="accent2"/>
                          </a:solidFill>
                        </a:rPr>
                        <a:t>таможенного представителя в сфере таможенного дела</a:t>
                      </a:r>
                      <a:endParaRPr lang="ru-RU" sz="1400" dirty="0">
                        <a:solidFill>
                          <a:schemeClr val="accent2"/>
                        </a:solidFill>
                      </a:endParaRPr>
                    </a:p>
                  </a:txBody>
                  <a:tcPr/>
                </a:tc>
                <a:tc vMerge="1">
                  <a:txBody>
                    <a:bodyPr/>
                    <a:lstStyle/>
                    <a:p>
                      <a:endParaRPr lang="ru-RU" sz="1400" dirty="0"/>
                    </a:p>
                  </a:txBody>
                  <a:tcPr/>
                </a:tc>
              </a:tr>
              <a:tr h="436970">
                <a:tc vMerge="1">
                  <a:txBody>
                    <a:bodyPr/>
                    <a:lstStyle/>
                    <a:p>
                      <a:endParaRPr lang="ru-RU" sz="1400">
                        <a:solidFill>
                          <a:schemeClr val="accent2"/>
                        </a:solidFill>
                      </a:endParaRPr>
                    </a:p>
                  </a:txBody>
                  <a:tcPr/>
                </a:tc>
                <a:tc>
                  <a:txBody>
                    <a:bodyPr/>
                    <a:lstStyle/>
                    <a:p>
                      <a:pPr marL="285750" indent="-285750">
                        <a:buFont typeface="Arial" panose="020B0604020202020204" pitchFamily="34" charset="0"/>
                        <a:buChar char="•"/>
                      </a:pPr>
                      <a:r>
                        <a:rPr lang="ru-RU" sz="1400" dirty="0" smtClean="0">
                          <a:solidFill>
                            <a:schemeClr val="accent2"/>
                          </a:solidFill>
                        </a:rPr>
                        <a:t>владельца склада временного хранения</a:t>
                      </a:r>
                      <a:endParaRPr lang="ru-RU" sz="1400" dirty="0">
                        <a:solidFill>
                          <a:schemeClr val="accent2"/>
                        </a:solidFill>
                      </a:endParaRPr>
                    </a:p>
                  </a:txBody>
                  <a:tcPr/>
                </a:tc>
                <a:tc vMerge="1">
                  <a:txBody>
                    <a:bodyPr/>
                    <a:lstStyle/>
                    <a:p>
                      <a:endParaRPr lang="ru-RU" sz="1400" dirty="0"/>
                    </a:p>
                  </a:txBody>
                  <a:tcPr/>
                </a:tc>
              </a:tr>
              <a:tr h="428878">
                <a:tc vMerge="1">
                  <a:txBody>
                    <a:bodyPr/>
                    <a:lstStyle/>
                    <a:p>
                      <a:endParaRPr lang="ru-RU" sz="1400">
                        <a:solidFill>
                          <a:schemeClr val="accent2"/>
                        </a:solidFill>
                      </a:endParaRPr>
                    </a:p>
                  </a:txBody>
                  <a:tcPr/>
                </a:tc>
                <a:tc>
                  <a:txBody>
                    <a:bodyPr/>
                    <a:lstStyle/>
                    <a:p>
                      <a:pPr marL="285750" indent="-285750">
                        <a:buFont typeface="Arial" panose="020B0604020202020204" pitchFamily="34" charset="0"/>
                        <a:buChar char="•"/>
                      </a:pPr>
                      <a:r>
                        <a:rPr lang="ru-RU" sz="1400" dirty="0" smtClean="0">
                          <a:solidFill>
                            <a:schemeClr val="accent2"/>
                          </a:solidFill>
                        </a:rPr>
                        <a:t>владельца таможенного склада</a:t>
                      </a:r>
                      <a:endParaRPr lang="ru-RU" sz="1400" dirty="0">
                        <a:solidFill>
                          <a:schemeClr val="accent2"/>
                        </a:solidFill>
                      </a:endParaRPr>
                    </a:p>
                  </a:txBody>
                  <a:tcPr/>
                </a:tc>
                <a:tc vMerge="1">
                  <a:txBody>
                    <a:bodyPr/>
                    <a:lstStyle/>
                    <a:p>
                      <a:endParaRPr lang="ru-RU" sz="1400" dirty="0"/>
                    </a:p>
                  </a:txBody>
                  <a:tcPr/>
                </a:tc>
              </a:tr>
              <a:tr h="428878">
                <a:tc vMerge="1">
                  <a:txBody>
                    <a:bodyPr/>
                    <a:lstStyle/>
                    <a:p>
                      <a:endParaRPr lang="ru-RU" sz="1400">
                        <a:solidFill>
                          <a:schemeClr val="accent2"/>
                        </a:solidFill>
                      </a:endParaRPr>
                    </a:p>
                  </a:txBody>
                  <a:tcPr/>
                </a:tc>
                <a:tc>
                  <a:txBody>
                    <a:bodyPr/>
                    <a:lstStyle/>
                    <a:p>
                      <a:pPr marL="285750" indent="-285750">
                        <a:buFont typeface="Arial" panose="020B0604020202020204" pitchFamily="34" charset="0"/>
                        <a:buChar char="•"/>
                      </a:pPr>
                      <a:r>
                        <a:rPr lang="ru-RU" sz="1400" dirty="0" smtClean="0">
                          <a:solidFill>
                            <a:schemeClr val="accent2"/>
                          </a:solidFill>
                        </a:rPr>
                        <a:t>таможенного перевозчика,</a:t>
                      </a:r>
                      <a:endParaRPr lang="ru-RU" sz="1400" dirty="0">
                        <a:solidFill>
                          <a:schemeClr val="accent2"/>
                        </a:solidFill>
                      </a:endParaRPr>
                    </a:p>
                  </a:txBody>
                  <a:tcPr/>
                </a:tc>
                <a:tc>
                  <a:txBody>
                    <a:bodyPr/>
                    <a:lstStyle/>
                    <a:p>
                      <a:pPr algn="ctr"/>
                      <a:r>
                        <a:rPr lang="ru-RU" sz="1400" dirty="0" smtClean="0">
                          <a:solidFill>
                            <a:schemeClr val="accent2"/>
                          </a:solidFill>
                        </a:rPr>
                        <a:t>2 года</a:t>
                      </a:r>
                      <a:endParaRPr lang="ru-RU" sz="1400" dirty="0">
                        <a:solidFill>
                          <a:schemeClr val="accent2"/>
                        </a:solidFill>
                      </a:endParaRPr>
                    </a:p>
                  </a:txBody>
                  <a:tcPr/>
                </a:tc>
              </a:tr>
              <a:tr h="420786">
                <a:tc vMerge="1">
                  <a:txBody>
                    <a:bodyPr/>
                    <a:lstStyle/>
                    <a:p>
                      <a:endParaRPr lang="ru-RU" sz="1400">
                        <a:solidFill>
                          <a:schemeClr val="accent2"/>
                        </a:solidFill>
                      </a:endParaRPr>
                    </a:p>
                  </a:txBody>
                  <a:tcPr/>
                </a:tc>
                <a:tc>
                  <a:txBody>
                    <a:bodyPr/>
                    <a:lstStyle/>
                    <a:p>
                      <a:r>
                        <a:rPr lang="ru-RU" sz="1400" dirty="0" smtClean="0">
                          <a:solidFill>
                            <a:schemeClr val="accent2"/>
                          </a:solidFill>
                        </a:rPr>
                        <a:t>в течение которой:</a:t>
                      </a:r>
                      <a:endParaRPr lang="ru-RU" sz="1400" dirty="0">
                        <a:solidFill>
                          <a:schemeClr val="accent2"/>
                        </a:solidFill>
                      </a:endParaRPr>
                    </a:p>
                  </a:txBody>
                  <a:tcPr>
                    <a:lnB w="12700" cap="flat" cmpd="sng" algn="ctr">
                      <a:solidFill>
                        <a:schemeClr val="tx1"/>
                      </a:solidFill>
                      <a:prstDash val="solid"/>
                      <a:round/>
                      <a:headEnd type="none" w="med" len="med"/>
                      <a:tailEnd type="none" w="med" len="med"/>
                    </a:lnB>
                  </a:tcPr>
                </a:tc>
                <a:tc>
                  <a:txBody>
                    <a:bodyPr/>
                    <a:lstStyle/>
                    <a:p>
                      <a:endParaRPr lang="ru-RU" sz="1400" dirty="0">
                        <a:solidFill>
                          <a:schemeClr val="accent2"/>
                        </a:solidFill>
                      </a:endParaRPr>
                    </a:p>
                  </a:txBody>
                  <a:tcPr/>
                </a:tc>
              </a:tr>
            </a:tbl>
          </a:graphicData>
        </a:graphic>
      </p:graphicFrame>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p:tgtEl>
                                          <p:spTgt spid="5"/>
                                        </p:tgtEl>
                                        <p:attrNameLst>
                                          <p:attrName>ppt_y</p:attrName>
                                        </p:attrNameLst>
                                      </p:cBhvr>
                                      <p:tavLst>
                                        <p:tav tm="0">
                                          <p:val>
                                            <p:strVal val="#ppt_y+#ppt_h*1.125000"/>
                                          </p:val>
                                        </p:tav>
                                        <p:tav tm="100000">
                                          <p:val>
                                            <p:strVal val="#ppt_y"/>
                                          </p:val>
                                        </p:tav>
                                      </p:tavLst>
                                    </p:anim>
                                    <p:animEffect transition="in" filter="wipe(up)">
                                      <p:cBhvr>
                                        <p:cTn id="8"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Объект 4"/>
          <p:cNvGraphicFramePr>
            <a:graphicFrameLocks noGrp="1"/>
          </p:cNvGraphicFramePr>
          <p:nvPr>
            <p:ph idx="1"/>
            <p:extLst>
              <p:ext uri="{D42A27DB-BD31-4B8C-83A1-F6EECF244321}">
                <p14:modId xmlns:p14="http://schemas.microsoft.com/office/powerpoint/2010/main" val="1172072705"/>
              </p:ext>
            </p:extLst>
          </p:nvPr>
        </p:nvGraphicFramePr>
        <p:xfrm>
          <a:off x="302070" y="766269"/>
          <a:ext cx="8431212" cy="4680262"/>
        </p:xfrm>
        <a:graphic>
          <a:graphicData uri="http://schemas.openxmlformats.org/drawingml/2006/table">
            <a:tbl>
              <a:tblPr firstRow="1" bandRow="1">
                <a:tableStyleId>{5C22544A-7EE6-4342-B048-85BDC9FD1C3A}</a:tableStyleId>
              </a:tblPr>
              <a:tblGrid>
                <a:gridCol w="434305"/>
                <a:gridCol w="582627"/>
                <a:gridCol w="5931462"/>
                <a:gridCol w="1482818"/>
              </a:tblGrid>
              <a:tr h="352961">
                <a:tc>
                  <a:txBody>
                    <a:bodyPr/>
                    <a:lstStyle/>
                    <a:p>
                      <a:pPr algn="ctr"/>
                      <a:r>
                        <a:rPr lang="ru-RU" sz="1400" dirty="0" smtClean="0"/>
                        <a:t>№</a:t>
                      </a:r>
                      <a:endParaRPr lang="ru-RU" sz="1400" dirty="0"/>
                    </a:p>
                  </a:txBody>
                  <a:tcPr anchor="ctr"/>
                </a:tc>
                <a:tc gridSpan="2">
                  <a:txBody>
                    <a:bodyPr/>
                    <a:lstStyle/>
                    <a:p>
                      <a:pPr algn="ctr"/>
                      <a:r>
                        <a:rPr lang="ru-RU" sz="1400" dirty="0" smtClean="0"/>
                        <a:t>Условия включения в реестр</a:t>
                      </a:r>
                      <a:endParaRPr lang="ru-RU" sz="1400" dirty="0"/>
                    </a:p>
                  </a:txBody>
                  <a:tcPr anchor="ctr"/>
                </a:tc>
                <a:tc hMerge="1">
                  <a:txBody>
                    <a:bodyPr/>
                    <a:lstStyle/>
                    <a:p>
                      <a:endParaRPr lang="ru-RU"/>
                    </a:p>
                  </a:txBody>
                  <a:tcPr/>
                </a:tc>
                <a:tc>
                  <a:txBody>
                    <a:bodyPr/>
                    <a:lstStyle/>
                    <a:p>
                      <a:pPr algn="ctr"/>
                      <a:r>
                        <a:rPr lang="ru-RU" sz="1400" dirty="0" smtClean="0"/>
                        <a:t>Мин. значение</a:t>
                      </a:r>
                      <a:endParaRPr lang="ru-RU" sz="1400" dirty="0"/>
                    </a:p>
                  </a:txBody>
                  <a:tcPr anchor="ctr"/>
                </a:tc>
              </a:tr>
              <a:tr h="604374">
                <a:tc rowSpan="7">
                  <a:txBody>
                    <a:bodyPr/>
                    <a:lstStyle/>
                    <a:p>
                      <a:r>
                        <a:rPr lang="ru-RU" sz="1400" dirty="0" smtClean="0">
                          <a:solidFill>
                            <a:schemeClr val="accent2"/>
                          </a:solidFill>
                        </a:rPr>
                        <a:t>1.</a:t>
                      </a:r>
                      <a:endParaRPr lang="ru-RU" sz="1400" dirty="0">
                        <a:solidFill>
                          <a:schemeClr val="accent2"/>
                        </a:solidFill>
                      </a:endParaRPr>
                    </a:p>
                  </a:txBody>
                  <a:tcPr>
                    <a:lnB w="12700" cap="flat" cmpd="sng" algn="ctr">
                      <a:solidFill>
                        <a:schemeClr val="tx1"/>
                      </a:solidFill>
                      <a:prstDash val="solid"/>
                      <a:round/>
                      <a:headEnd type="none" w="med" len="med"/>
                      <a:tailEnd type="none" w="med" len="med"/>
                    </a:lnB>
                  </a:tcPr>
                </a:tc>
                <a:tc rowSpan="2">
                  <a:txBody>
                    <a:bodyPr/>
                    <a:lstStyle/>
                    <a:p>
                      <a:r>
                        <a:rPr lang="ru-RU" sz="1400" dirty="0" smtClean="0">
                          <a:solidFill>
                            <a:schemeClr val="accent2"/>
                          </a:solidFill>
                        </a:rPr>
                        <a:t>1.1.</a:t>
                      </a:r>
                      <a:endParaRPr lang="ru-RU" sz="1400" dirty="0">
                        <a:solidFill>
                          <a:schemeClr val="accent2"/>
                        </a:solidFill>
                      </a:endParaRPr>
                    </a:p>
                  </a:txBody>
                  <a:tcPr>
                    <a:lnR w="12700" cap="flat" cmpd="sng" algn="ctr">
                      <a:solidFill>
                        <a:schemeClr val="tx1"/>
                      </a:solidFill>
                      <a:prstDash val="solid"/>
                      <a:round/>
                      <a:headEnd type="none" w="med" len="med"/>
                      <a:tailEnd type="none" w="med" len="med"/>
                    </a:lnR>
                  </a:tcPr>
                </a:tc>
                <a:tc>
                  <a:txBody>
                    <a:bodyPr/>
                    <a:lstStyle/>
                    <a:p>
                      <a:r>
                        <a:rPr lang="ru-RU" sz="1300" dirty="0" smtClean="0">
                          <a:solidFill>
                            <a:schemeClr val="accent2"/>
                          </a:solidFill>
                        </a:rPr>
                        <a:t>участником</a:t>
                      </a:r>
                      <a:r>
                        <a:rPr lang="ru-RU" sz="1300" baseline="0" dirty="0" smtClean="0">
                          <a:solidFill>
                            <a:schemeClr val="accent2"/>
                          </a:solidFill>
                        </a:rPr>
                        <a:t> ВЭД (кроме перевозчиков)</a:t>
                      </a:r>
                      <a:r>
                        <a:rPr lang="ru-RU" sz="1300" dirty="0" smtClean="0">
                          <a:solidFill>
                            <a:schemeClr val="accent2"/>
                          </a:solidFill>
                        </a:rPr>
                        <a:t> за каждый год было подано деклараций на товары</a:t>
                      </a:r>
                      <a:endParaRPr lang="ru-RU" sz="1300" dirty="0">
                        <a:solidFill>
                          <a:schemeClr val="accent2"/>
                        </a:solidFill>
                      </a:endParaRPr>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pPr algn="ctr"/>
                      <a:r>
                        <a:rPr lang="ru-RU" sz="1400" dirty="0" smtClean="0">
                          <a:solidFill>
                            <a:schemeClr val="accent2"/>
                          </a:solidFill>
                        </a:rPr>
                        <a:t>10* шт.</a:t>
                      </a:r>
                      <a:endParaRPr lang="ru-RU" sz="1400" dirty="0">
                        <a:solidFill>
                          <a:schemeClr val="accent2"/>
                        </a:solidFill>
                      </a:endParaRPr>
                    </a:p>
                  </a:txBody>
                  <a:tcPr anchor="ctr">
                    <a:lnB w="12700" cap="flat" cmpd="sng" algn="ctr">
                      <a:solidFill>
                        <a:schemeClr val="tx1"/>
                      </a:solidFill>
                      <a:prstDash val="solid"/>
                      <a:round/>
                      <a:headEnd type="none" w="med" len="med"/>
                      <a:tailEnd type="none" w="med" len="med"/>
                    </a:lnB>
                  </a:tcPr>
                </a:tc>
              </a:tr>
              <a:tr h="689383">
                <a:tc vMerge="1">
                  <a:txBody>
                    <a:bodyPr/>
                    <a:lstStyle/>
                    <a:p>
                      <a:endParaRPr lang="ru-RU" sz="1400">
                        <a:solidFill>
                          <a:schemeClr val="accent2"/>
                        </a:solidFill>
                      </a:endParaRPr>
                    </a:p>
                  </a:txBody>
                  <a:tcPr/>
                </a:tc>
                <a:tc vMerge="1">
                  <a:txBody>
                    <a:bodyPr/>
                    <a:lstStyle/>
                    <a:p>
                      <a:endParaRPr lang="ru-RU" sz="1400" dirty="0" smtClean="0">
                        <a:solidFill>
                          <a:schemeClr val="accent2"/>
                        </a:solidFill>
                      </a:endParaRPr>
                    </a:p>
                  </a:txBody>
                  <a:tcPr>
                    <a:lnR w="12700" cap="flat" cmpd="sng" algn="ctr">
                      <a:solidFill>
                        <a:schemeClr val="tx1"/>
                      </a:solidFill>
                      <a:prstDash val="solid"/>
                      <a:round/>
                      <a:headEnd type="none" w="med" len="med"/>
                      <a:tailEnd type="none" w="med" len="med"/>
                    </a:lnR>
                  </a:tcPr>
                </a:tc>
                <a:tc>
                  <a:txBody>
                    <a:bodyPr/>
                    <a:lstStyle/>
                    <a:p>
                      <a:r>
                        <a:rPr lang="ru-RU" sz="1300" dirty="0" smtClean="0">
                          <a:solidFill>
                            <a:srgbClr val="FF0000"/>
                          </a:solidFill>
                        </a:rPr>
                        <a:t>или</a:t>
                      </a:r>
                      <a:r>
                        <a:rPr lang="ru-RU" sz="1300" dirty="0" smtClean="0">
                          <a:solidFill>
                            <a:schemeClr val="accent2"/>
                          </a:solidFill>
                        </a:rPr>
                        <a:t> суммарная стоимость перемещенных им товаров через </a:t>
                      </a:r>
                    </a:p>
                    <a:p>
                      <a:r>
                        <a:rPr lang="ru-RU" sz="1300" dirty="0" smtClean="0">
                          <a:solidFill>
                            <a:schemeClr val="accent2"/>
                          </a:solidFill>
                        </a:rPr>
                        <a:t>таможенную границу Союза за каждый год составляет величину, эквивалентную</a:t>
                      </a: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ru-RU" sz="1400" dirty="0" smtClean="0">
                          <a:solidFill>
                            <a:schemeClr val="accent2"/>
                          </a:solidFill>
                        </a:rPr>
                        <a:t>€ 500 000*</a:t>
                      </a:r>
                      <a:endParaRPr lang="ru-RU" sz="1400" dirty="0">
                        <a:solidFill>
                          <a:schemeClr val="accent2"/>
                        </a:solidFill>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37024">
                <a:tc vMerge="1">
                  <a:txBody>
                    <a:bodyPr/>
                    <a:lstStyle/>
                    <a:p>
                      <a:endParaRPr lang="ru-RU" sz="1400">
                        <a:solidFill>
                          <a:schemeClr val="accent2"/>
                        </a:solidFill>
                      </a:endParaRPr>
                    </a:p>
                  </a:txBody>
                  <a:tcPr/>
                </a:tc>
                <a:tc>
                  <a:txBody>
                    <a:bodyPr/>
                    <a:lstStyle/>
                    <a:p>
                      <a:r>
                        <a:rPr lang="ru-RU" sz="1400" dirty="0" smtClean="0">
                          <a:solidFill>
                            <a:schemeClr val="accent2"/>
                          </a:solidFill>
                        </a:rPr>
                        <a:t>1.2.</a:t>
                      </a:r>
                      <a:endParaRPr lang="ru-RU" sz="1400" dirty="0">
                        <a:solidFill>
                          <a:schemeClr val="accent2"/>
                        </a:solidFill>
                      </a:endParaRPr>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r>
                        <a:rPr lang="ru-RU" sz="1300" dirty="0" smtClean="0">
                          <a:solidFill>
                            <a:schemeClr val="accent2"/>
                          </a:solidFill>
                        </a:rPr>
                        <a:t>участником ВЭД - перевозчиком за каждый год подано транзитных деклараций</a:t>
                      </a:r>
                      <a:endParaRPr lang="ru-RU" sz="1300" dirty="0">
                        <a:solidFill>
                          <a:schemeClr val="accent2"/>
                        </a:solidFill>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ru-RU" sz="1400" dirty="0" smtClean="0">
                          <a:solidFill>
                            <a:schemeClr val="accent2"/>
                          </a:solidFill>
                        </a:rPr>
                        <a:t>250 шт.</a:t>
                      </a:r>
                      <a:endParaRPr lang="ru-RU" sz="1400" dirty="0">
                        <a:solidFill>
                          <a:schemeClr val="accent2"/>
                        </a:solidFill>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603250">
                <a:tc vMerge="1">
                  <a:txBody>
                    <a:bodyPr/>
                    <a:lstStyle/>
                    <a:p>
                      <a:endParaRPr lang="ru-RU" sz="1400" dirty="0">
                        <a:solidFill>
                          <a:schemeClr val="accent2"/>
                        </a:solidFill>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r>
                        <a:rPr lang="ru-RU" sz="1400" dirty="0" smtClean="0">
                          <a:solidFill>
                            <a:schemeClr val="accent2"/>
                          </a:solidFill>
                        </a:rPr>
                        <a:t>1.3.</a:t>
                      </a:r>
                      <a:endParaRPr lang="ru-RU" sz="1400" dirty="0">
                        <a:solidFill>
                          <a:schemeClr val="accent2"/>
                        </a:solidFill>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ru-RU" sz="1300" dirty="0" smtClean="0">
                          <a:solidFill>
                            <a:schemeClr val="accent2"/>
                          </a:solidFill>
                        </a:rPr>
                        <a:t>таможенным представителем за каждый год подано таможенных деклараций</a:t>
                      </a:r>
                      <a:endParaRPr lang="ru-RU" sz="1300" dirty="0">
                        <a:solidFill>
                          <a:schemeClr val="accent2"/>
                        </a:solidFill>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pPr algn="ctr"/>
                      <a:r>
                        <a:rPr lang="ru-RU" sz="1400" dirty="0" smtClean="0">
                          <a:solidFill>
                            <a:schemeClr val="accent2"/>
                          </a:solidFill>
                        </a:rPr>
                        <a:t>200* шт.</a:t>
                      </a:r>
                      <a:endParaRPr lang="ru-RU" sz="1400" dirty="0">
                        <a:solidFill>
                          <a:schemeClr val="accent2"/>
                        </a:solidFill>
                      </a:endParaRPr>
                    </a:p>
                  </a:txBody>
                  <a:tcPr anchor="ctr">
                    <a:lnT w="12700" cap="flat" cmpd="sng" algn="ctr">
                      <a:solidFill>
                        <a:schemeClr val="tx1"/>
                      </a:solidFill>
                      <a:prstDash val="solid"/>
                      <a:round/>
                      <a:headEnd type="none" w="med" len="med"/>
                      <a:tailEnd type="none" w="med" len="med"/>
                    </a:lnT>
                  </a:tcPr>
                </a:tc>
              </a:tr>
              <a:tr h="689383">
                <a:tc vMerge="1">
                  <a:txBody>
                    <a:bodyPr/>
                    <a:lstStyle/>
                    <a:p>
                      <a:endParaRPr lang="ru-RU" sz="1400" dirty="0">
                        <a:solidFill>
                          <a:schemeClr val="accent2"/>
                        </a:solidFill>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ru-RU" sz="1400" dirty="0">
                        <a:solidFill>
                          <a:schemeClr val="accent2"/>
                        </a:solidFill>
                      </a:endParaRPr>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r>
                        <a:rPr lang="ru-RU" sz="1300" dirty="0" smtClean="0">
                          <a:solidFill>
                            <a:srgbClr val="FF0000"/>
                          </a:solidFill>
                        </a:rPr>
                        <a:t>или</a:t>
                      </a:r>
                      <a:r>
                        <a:rPr lang="ru-RU" sz="1300" dirty="0" smtClean="0">
                          <a:solidFill>
                            <a:schemeClr val="accent2"/>
                          </a:solidFill>
                        </a:rPr>
                        <a:t> суммарная стоимость товаров, заявленная в поданных им </a:t>
                      </a:r>
                    </a:p>
                    <a:p>
                      <a:r>
                        <a:rPr lang="ru-RU" sz="1300" dirty="0" smtClean="0">
                          <a:solidFill>
                            <a:schemeClr val="accent2"/>
                          </a:solidFill>
                        </a:rPr>
                        <a:t>таможенных декларациях, за каждый год составляет величину, эквивалентную</a:t>
                      </a:r>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pPr algn="ctr"/>
                      <a:r>
                        <a:rPr lang="ru-RU" sz="1400" dirty="0" smtClean="0">
                          <a:solidFill>
                            <a:schemeClr val="accent2"/>
                          </a:solidFill>
                        </a:rPr>
                        <a:t>€ 500 000*</a:t>
                      </a:r>
                      <a:endParaRPr lang="ru-RU" sz="1400" dirty="0">
                        <a:solidFill>
                          <a:schemeClr val="accent2"/>
                        </a:solidFill>
                      </a:endParaRPr>
                    </a:p>
                  </a:txBody>
                  <a:tcPr anchor="ctr">
                    <a:lnB w="12700" cap="flat" cmpd="sng" algn="ctr">
                      <a:solidFill>
                        <a:schemeClr val="tx1"/>
                      </a:solidFill>
                      <a:prstDash val="solid"/>
                      <a:round/>
                      <a:headEnd type="none" w="med" len="med"/>
                      <a:tailEnd type="none" w="med" len="med"/>
                    </a:lnB>
                  </a:tcPr>
                </a:tc>
              </a:tr>
              <a:tr h="689383">
                <a:tc vMerge="1">
                  <a:txBody>
                    <a:bodyPr/>
                    <a:lstStyle/>
                    <a:p>
                      <a:endParaRPr lang="ru-RU" sz="1400" dirty="0">
                        <a:solidFill>
                          <a:schemeClr val="accent2"/>
                        </a:solidFill>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ru-RU" sz="1400" dirty="0" smtClean="0">
                          <a:solidFill>
                            <a:schemeClr val="accent2"/>
                          </a:solidFill>
                        </a:rPr>
                        <a:t>1.4.</a:t>
                      </a:r>
                      <a:endParaRPr lang="ru-RU" sz="1400" dirty="0">
                        <a:solidFill>
                          <a:schemeClr val="accent2"/>
                        </a:solidFill>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ru-RU" sz="1300" dirty="0" smtClean="0">
                          <a:solidFill>
                            <a:schemeClr val="accent2"/>
                          </a:solidFill>
                        </a:rPr>
                        <a:t>владельцем СВХ, таможенного склада осуществлено хранение товаров, суммарная стоимость которых за каждый год составляет величину, эквивалентную</a:t>
                      </a:r>
                      <a:endParaRPr lang="ru-RU" sz="1300" dirty="0">
                        <a:solidFill>
                          <a:schemeClr val="accent2"/>
                        </a:solidFill>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ru-RU" sz="1400" dirty="0" smtClean="0">
                          <a:solidFill>
                            <a:schemeClr val="accent2"/>
                          </a:solidFill>
                        </a:rPr>
                        <a:t>€ 500 000*</a:t>
                      </a:r>
                      <a:endParaRPr lang="ru-RU" sz="1400" dirty="0">
                        <a:solidFill>
                          <a:schemeClr val="accent2"/>
                        </a:solidFill>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14504">
                <a:tc vMerge="1">
                  <a:txBody>
                    <a:bodyPr/>
                    <a:lstStyle/>
                    <a:p>
                      <a:endParaRPr lang="ru-RU" sz="1400" dirty="0">
                        <a:solidFill>
                          <a:schemeClr val="accent2"/>
                        </a:solidFill>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ru-RU" sz="1400" dirty="0" smtClean="0">
                          <a:solidFill>
                            <a:schemeClr val="accent2"/>
                          </a:solidFill>
                        </a:rPr>
                        <a:t>1.5.</a:t>
                      </a:r>
                      <a:endParaRPr lang="ru-RU" sz="1400" dirty="0">
                        <a:solidFill>
                          <a:schemeClr val="accent2"/>
                        </a:solidFill>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r>
                        <a:rPr lang="ru-RU" sz="1300" dirty="0" smtClean="0">
                          <a:solidFill>
                            <a:schemeClr val="accent2"/>
                          </a:solidFill>
                        </a:rPr>
                        <a:t>таможенным перевозчиком подано за каждый год транзитных деклараций</a:t>
                      </a:r>
                      <a:endParaRPr lang="ru-RU" sz="1300" dirty="0">
                        <a:solidFill>
                          <a:schemeClr val="accent2"/>
                        </a:solidFill>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pPr algn="ctr"/>
                      <a:r>
                        <a:rPr lang="ru-RU" sz="1400" dirty="0" smtClean="0">
                          <a:solidFill>
                            <a:schemeClr val="accent2"/>
                          </a:solidFill>
                        </a:rPr>
                        <a:t>250 шт.</a:t>
                      </a:r>
                      <a:endParaRPr lang="ru-RU" sz="1400" dirty="0">
                        <a:solidFill>
                          <a:schemeClr val="accent2"/>
                        </a:solidFill>
                      </a:endParaRPr>
                    </a:p>
                  </a:txBody>
                  <a:tcPr anchor="ctr">
                    <a:lnT w="12700" cap="flat" cmpd="sng" algn="ctr">
                      <a:solidFill>
                        <a:schemeClr val="tx1"/>
                      </a:solidFill>
                      <a:prstDash val="solid"/>
                      <a:round/>
                      <a:headEnd type="none" w="med" len="med"/>
                      <a:tailEnd type="none" w="med" len="med"/>
                    </a:lnT>
                  </a:tcPr>
                </a:tc>
              </a:tr>
            </a:tbl>
          </a:graphicData>
        </a:graphic>
      </p:graphicFrame>
      <p:sp>
        <p:nvSpPr>
          <p:cNvPr id="7" name="Rectangle 5"/>
          <p:cNvSpPr>
            <a:spLocks noChangeArrowheads="1"/>
          </p:cNvSpPr>
          <p:nvPr/>
        </p:nvSpPr>
        <p:spPr bwMode="auto">
          <a:xfrm>
            <a:off x="137097" y="158497"/>
            <a:ext cx="8739188" cy="475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20000"/>
              </a:spcBef>
              <a:spcAft>
                <a:spcPct val="75000"/>
              </a:spcAft>
            </a:pPr>
            <a:r>
              <a:rPr lang="ru-RU" sz="2000" dirty="0" smtClean="0">
                <a:solidFill>
                  <a:srgbClr val="0070C0"/>
                </a:solidFill>
              </a:rPr>
              <a:t>Условия получения свидетельства первого типа (п.1 ст. 433 ТК ЕАЭС)</a:t>
            </a:r>
          </a:p>
        </p:txBody>
      </p:sp>
      <p:sp>
        <p:nvSpPr>
          <p:cNvPr id="8" name="Rectangle 5"/>
          <p:cNvSpPr>
            <a:spLocks noChangeArrowheads="1"/>
          </p:cNvSpPr>
          <p:nvPr/>
        </p:nvSpPr>
        <p:spPr bwMode="auto">
          <a:xfrm>
            <a:off x="302070" y="6248400"/>
            <a:ext cx="8739188" cy="475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20000"/>
              </a:spcBef>
              <a:spcAft>
                <a:spcPct val="75000"/>
              </a:spcAft>
            </a:pPr>
            <a:r>
              <a:rPr lang="ru-RU" sz="1400" dirty="0">
                <a:solidFill>
                  <a:schemeClr val="accent2"/>
                </a:solidFill>
              </a:rPr>
              <a:t>* Примечание: законодательством о таможенном регулировании государства-члена, которому подается заявление, может быть установлено иное минимальное значение, превышающее указанное.</a:t>
            </a:r>
            <a:endParaRPr lang="ru-RU" sz="1400" dirty="0" smtClean="0">
              <a:solidFill>
                <a:schemeClr val="accent2"/>
              </a:solidFill>
            </a:endParaRPr>
          </a:p>
        </p:txBody>
      </p:sp>
    </p:spTree>
    <p:extLst>
      <p:ext uri="{BB962C8B-B14F-4D97-AF65-F5344CB8AC3E}">
        <p14:creationId xmlns:p14="http://schemas.microsoft.com/office/powerpoint/2010/main" val="3745864673"/>
      </p:ext>
    </p:extLst>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p:tgtEl>
                                          <p:spTgt spid="5"/>
                                        </p:tgtEl>
                                        <p:attrNameLst>
                                          <p:attrName>ppt_y</p:attrName>
                                        </p:attrNameLst>
                                      </p:cBhvr>
                                      <p:tavLst>
                                        <p:tav tm="0">
                                          <p:val>
                                            <p:strVal val="#ppt_y+#ppt_h*1.125000"/>
                                          </p:val>
                                        </p:tav>
                                        <p:tav tm="100000">
                                          <p:val>
                                            <p:strVal val="#ppt_y"/>
                                          </p:val>
                                        </p:tav>
                                      </p:tavLst>
                                    </p:anim>
                                    <p:animEffect transition="in" filter="wipe(up)">
                                      <p:cBhvr>
                                        <p:cTn id="8" dur="500"/>
                                        <p:tgtEl>
                                          <p:spTgt spid="5"/>
                                        </p:tgtEl>
                                      </p:cBhvr>
                                    </p:animEffect>
                                  </p:childTnLst>
                                </p:cTn>
                              </p:par>
                            </p:childTnLst>
                          </p:cTn>
                        </p:par>
                        <p:par>
                          <p:cTn id="9" fill="hold">
                            <p:stCondLst>
                              <p:cond delay="500"/>
                            </p:stCondLst>
                            <p:childTnLst>
                              <p:par>
                                <p:cTn id="10" presetID="23" presetClass="entr" presetSubtype="16" fill="hold" grpId="0" nodeType="afterEffect">
                                  <p:stCondLst>
                                    <p:cond delay="0"/>
                                  </p:stCondLst>
                                  <p:childTnLst>
                                    <p:set>
                                      <p:cBhvr>
                                        <p:cTn id="11" dur="1" fill="hold">
                                          <p:stCondLst>
                                            <p:cond delay="0"/>
                                          </p:stCondLst>
                                        </p:cTn>
                                        <p:tgtEl>
                                          <p:spTgt spid="8"/>
                                        </p:tgtEl>
                                        <p:attrNameLst>
                                          <p:attrName>style.visibility</p:attrName>
                                        </p:attrNameLst>
                                      </p:cBhvr>
                                      <p:to>
                                        <p:strVal val="visible"/>
                                      </p:to>
                                    </p:set>
                                    <p:anim calcmode="lin" valueType="num">
                                      <p:cBhvr>
                                        <p:cTn id="12" dur="500" fill="hold"/>
                                        <p:tgtEl>
                                          <p:spTgt spid="8"/>
                                        </p:tgtEl>
                                        <p:attrNameLst>
                                          <p:attrName>ppt_w</p:attrName>
                                        </p:attrNameLst>
                                      </p:cBhvr>
                                      <p:tavLst>
                                        <p:tav tm="0">
                                          <p:val>
                                            <p:fltVal val="0"/>
                                          </p:val>
                                        </p:tav>
                                        <p:tav tm="100000">
                                          <p:val>
                                            <p:strVal val="#ppt_w"/>
                                          </p:val>
                                        </p:tav>
                                      </p:tavLst>
                                    </p:anim>
                                    <p:anim calcmode="lin" valueType="num">
                                      <p:cBhvr>
                                        <p:cTn id="13" dur="500" fill="hold"/>
                                        <p:tgtEl>
                                          <p:spTgt spid="8"/>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Объект 4"/>
          <p:cNvGraphicFramePr>
            <a:graphicFrameLocks noGrp="1"/>
          </p:cNvGraphicFramePr>
          <p:nvPr>
            <p:ph idx="1"/>
            <p:extLst>
              <p:ext uri="{D42A27DB-BD31-4B8C-83A1-F6EECF244321}">
                <p14:modId xmlns:p14="http://schemas.microsoft.com/office/powerpoint/2010/main" val="1200520614"/>
              </p:ext>
            </p:extLst>
          </p:nvPr>
        </p:nvGraphicFramePr>
        <p:xfrm>
          <a:off x="291085" y="897570"/>
          <a:ext cx="8431212" cy="4690637"/>
        </p:xfrm>
        <a:graphic>
          <a:graphicData uri="http://schemas.openxmlformats.org/drawingml/2006/table">
            <a:tbl>
              <a:tblPr firstRow="1" bandRow="1">
                <a:tableStyleId>{5C22544A-7EE6-4342-B048-85BDC9FD1C3A}</a:tableStyleId>
              </a:tblPr>
              <a:tblGrid>
                <a:gridCol w="514794"/>
                <a:gridCol w="6364224"/>
                <a:gridCol w="1552194"/>
              </a:tblGrid>
              <a:tr h="315179">
                <a:tc>
                  <a:txBody>
                    <a:bodyPr/>
                    <a:lstStyle/>
                    <a:p>
                      <a:pPr algn="ctr"/>
                      <a:r>
                        <a:rPr lang="ru-RU" sz="1400" dirty="0" smtClean="0"/>
                        <a:t>№</a:t>
                      </a:r>
                      <a:endParaRPr lang="ru-RU" sz="1400" dirty="0"/>
                    </a:p>
                  </a:txBody>
                  <a:tcPr anchor="ctr"/>
                </a:tc>
                <a:tc>
                  <a:txBody>
                    <a:bodyPr/>
                    <a:lstStyle/>
                    <a:p>
                      <a:pPr algn="ctr"/>
                      <a:r>
                        <a:rPr lang="ru-RU" sz="1400" dirty="0" smtClean="0"/>
                        <a:t>Условия включения в реестр</a:t>
                      </a:r>
                      <a:endParaRPr lang="ru-RU" sz="1400" dirty="0"/>
                    </a:p>
                  </a:txBody>
                  <a:tcPr anchor="ctr"/>
                </a:tc>
                <a:tc>
                  <a:txBody>
                    <a:bodyPr/>
                    <a:lstStyle/>
                    <a:p>
                      <a:pPr algn="ctr"/>
                      <a:r>
                        <a:rPr lang="ru-RU" sz="1400" dirty="0" smtClean="0"/>
                        <a:t>Мин. значение</a:t>
                      </a:r>
                      <a:endParaRPr lang="ru-RU" sz="1400" dirty="0"/>
                    </a:p>
                  </a:txBody>
                  <a:tcPr anchor="ctr"/>
                </a:tc>
              </a:tr>
              <a:tr h="749821">
                <a:tc rowSpan="6">
                  <a:txBody>
                    <a:bodyPr/>
                    <a:lstStyle/>
                    <a:p>
                      <a:r>
                        <a:rPr lang="ru-RU" sz="1400" dirty="0" smtClean="0">
                          <a:solidFill>
                            <a:schemeClr val="accent2"/>
                          </a:solidFill>
                        </a:rPr>
                        <a:t>2.</a:t>
                      </a:r>
                      <a:endParaRPr lang="ru-RU" sz="1400" dirty="0">
                        <a:solidFill>
                          <a:schemeClr val="accent2"/>
                        </a:solidFill>
                      </a:endParaRPr>
                    </a:p>
                  </a:txBody>
                  <a:tcPr>
                    <a:lnB w="12700" cap="flat" cmpd="sng" algn="ctr">
                      <a:solidFill>
                        <a:schemeClr val="tx1"/>
                      </a:solidFill>
                      <a:prstDash val="solid"/>
                      <a:round/>
                      <a:headEnd type="none" w="med" len="med"/>
                      <a:tailEnd type="none" w="med" len="med"/>
                    </a:lnB>
                  </a:tcPr>
                </a:tc>
                <a:tc>
                  <a:txBody>
                    <a:bodyPr/>
                    <a:lstStyle/>
                    <a:p>
                      <a:r>
                        <a:rPr lang="ru-RU" sz="1400" dirty="0" smtClean="0">
                          <a:solidFill>
                            <a:schemeClr val="accent2"/>
                          </a:solidFill>
                        </a:rPr>
                        <a:t>Обеспечение исполнения обязанностей УЭО по уплате таможенных пошлин, налогов, следующими способами (если условие о представлении обеспечения является обязательным для включения в реестр):</a:t>
                      </a:r>
                    </a:p>
                  </a:txBody>
                  <a:tcPr>
                    <a:lnB w="12700" cap="flat" cmpd="sng" algn="ctr">
                      <a:solidFill>
                        <a:schemeClr val="tx1"/>
                      </a:solidFill>
                      <a:prstDash val="solid"/>
                      <a:round/>
                      <a:headEnd type="none" w="med" len="med"/>
                      <a:tailEnd type="none" w="med" len="med"/>
                    </a:lnB>
                  </a:tcPr>
                </a:tc>
                <a:tc>
                  <a:txBody>
                    <a:bodyPr/>
                    <a:lstStyle/>
                    <a:p>
                      <a:pPr algn="ctr"/>
                      <a:endParaRPr lang="ru-RU" sz="1400" dirty="0">
                        <a:solidFill>
                          <a:schemeClr val="accent2"/>
                        </a:solidFill>
                      </a:endParaRPr>
                    </a:p>
                  </a:txBody>
                  <a:tcPr anchor="ctr">
                    <a:lnB w="12700" cap="flat" cmpd="sng" algn="ctr">
                      <a:solidFill>
                        <a:schemeClr val="tx1"/>
                      </a:solidFill>
                      <a:prstDash val="solid"/>
                      <a:round/>
                      <a:headEnd type="none" w="med" len="med"/>
                      <a:tailEnd type="none" w="med" len="med"/>
                    </a:lnB>
                  </a:tcPr>
                </a:tc>
              </a:tr>
              <a:tr h="411192">
                <a:tc vMerge="1">
                  <a:txBody>
                    <a:bodyPr/>
                    <a:lstStyle/>
                    <a:p>
                      <a:endParaRPr lang="ru-RU" sz="1400">
                        <a:solidFill>
                          <a:schemeClr val="accent2"/>
                        </a:solidFill>
                      </a:endParaRPr>
                    </a:p>
                  </a:txBody>
                  <a:tcPr/>
                </a:tc>
                <a:tc>
                  <a:txBody>
                    <a:bodyPr/>
                    <a:lstStyle/>
                    <a:p>
                      <a:pPr marL="285750" indent="-285750">
                        <a:buFont typeface="Arial" panose="020B0604020202020204" pitchFamily="34" charset="0"/>
                        <a:buChar char="•"/>
                      </a:pPr>
                      <a:r>
                        <a:rPr lang="ru-RU" sz="1400" dirty="0" smtClean="0">
                          <a:solidFill>
                            <a:schemeClr val="accent2"/>
                          </a:solidFill>
                        </a:rPr>
                        <a:t>внесением денежных средств</a:t>
                      </a:r>
                      <a:endParaRPr lang="ru-RU" sz="1400" dirty="0">
                        <a:solidFill>
                          <a:schemeClr val="accent2"/>
                        </a:solidFill>
                      </a:endParaRPr>
                    </a:p>
                  </a:txBody>
                  <a:tcPr>
                    <a:lnT w="12700" cap="flat" cmpd="sng" algn="ctr">
                      <a:solidFill>
                        <a:schemeClr val="tx1"/>
                      </a:solidFill>
                      <a:prstDash val="solid"/>
                      <a:round/>
                      <a:headEnd type="none" w="med" len="med"/>
                      <a:tailEnd type="none" w="med" len="med"/>
                    </a:lnT>
                  </a:tcPr>
                </a:tc>
                <a:tc rowSpan="5">
                  <a:txBody>
                    <a:bodyPr/>
                    <a:lstStyle/>
                    <a:p>
                      <a:pPr algn="ctr"/>
                      <a:r>
                        <a:rPr lang="ru-RU" sz="1400" dirty="0" smtClean="0">
                          <a:solidFill>
                            <a:schemeClr val="accent2"/>
                          </a:solidFill>
                        </a:rPr>
                        <a:t>статья 436</a:t>
                      </a:r>
                    </a:p>
                    <a:p>
                      <a:pPr algn="ctr"/>
                      <a:r>
                        <a:rPr lang="ru-RU" sz="1400" dirty="0" smtClean="0">
                          <a:solidFill>
                            <a:schemeClr val="accent2"/>
                          </a:solidFill>
                        </a:rPr>
                        <a:t>ТК ЕАЭС</a:t>
                      </a: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43364">
                <a:tc vMerge="1">
                  <a:txBody>
                    <a:bodyPr/>
                    <a:lstStyle/>
                    <a:p>
                      <a:endParaRPr lang="ru-RU" sz="1400">
                        <a:solidFill>
                          <a:schemeClr val="accent2"/>
                        </a:solidFill>
                      </a:endParaRPr>
                    </a:p>
                  </a:txBody>
                  <a:tcPr/>
                </a:tc>
                <a:tc>
                  <a:txBody>
                    <a:bodyPr/>
                    <a:lstStyle/>
                    <a:p>
                      <a:pPr marL="285750" indent="-285750">
                        <a:buFont typeface="Arial" panose="020B0604020202020204" pitchFamily="34" charset="0"/>
                        <a:buChar char="•"/>
                      </a:pPr>
                      <a:r>
                        <a:rPr lang="ru-RU" sz="1400" dirty="0" smtClean="0">
                          <a:solidFill>
                            <a:schemeClr val="accent2"/>
                          </a:solidFill>
                        </a:rPr>
                        <a:t>банковской гарантией</a:t>
                      </a:r>
                      <a:endParaRPr lang="ru-RU" sz="1400" dirty="0">
                        <a:solidFill>
                          <a:schemeClr val="accent2"/>
                        </a:solidFill>
                      </a:endParaRPr>
                    </a:p>
                  </a:txBody>
                  <a:tcPr>
                    <a:lnB w="12700" cap="flat" cmpd="sng" algn="ctr">
                      <a:solidFill>
                        <a:schemeClr val="tx1"/>
                      </a:solidFill>
                      <a:prstDash val="solid"/>
                      <a:round/>
                      <a:headEnd type="none" w="med" len="med"/>
                      <a:tailEnd type="none" w="med" len="med"/>
                    </a:lnB>
                  </a:tcPr>
                </a:tc>
                <a:tc vMerge="1">
                  <a:txBody>
                    <a:bodyPr/>
                    <a:lstStyle/>
                    <a:p>
                      <a:pPr algn="ctr"/>
                      <a:endParaRPr lang="ru-RU" sz="1400" dirty="0">
                        <a:solidFill>
                          <a:schemeClr val="accent2"/>
                        </a:solidFill>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700">
                <a:tc vMerge="1">
                  <a:txBody>
                    <a:bodyPr/>
                    <a:lstStyle/>
                    <a:p>
                      <a:endParaRPr lang="ru-RU" sz="1400" dirty="0">
                        <a:solidFill>
                          <a:schemeClr val="accent2"/>
                        </a:solidFill>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85750" indent="-285750">
                        <a:buFont typeface="Arial" panose="020B0604020202020204" pitchFamily="34" charset="0"/>
                        <a:buChar char="•"/>
                      </a:pPr>
                      <a:r>
                        <a:rPr lang="ru-RU" sz="1400" dirty="0" smtClean="0">
                          <a:solidFill>
                            <a:schemeClr val="accent2"/>
                          </a:solidFill>
                        </a:rPr>
                        <a:t>поручительством</a:t>
                      </a:r>
                      <a:endParaRPr lang="ru-RU" sz="1400" dirty="0">
                        <a:solidFill>
                          <a:schemeClr val="accent2"/>
                        </a:solidFill>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ctr"/>
                      <a:endParaRPr lang="ru-RU" sz="1400" dirty="0">
                        <a:solidFill>
                          <a:schemeClr val="accent2"/>
                        </a:solidFill>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tcPr>
                </a:tc>
              </a:tr>
              <a:tr h="333920">
                <a:tc vMerge="1">
                  <a:txBody>
                    <a:bodyPr/>
                    <a:lstStyle/>
                    <a:p>
                      <a:endParaRPr lang="ru-RU" sz="1400" dirty="0">
                        <a:solidFill>
                          <a:schemeClr val="accent2"/>
                        </a:solidFill>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85750" indent="-285750">
                        <a:buFont typeface="Arial" panose="020B0604020202020204" pitchFamily="34" charset="0"/>
                        <a:buChar char="•"/>
                      </a:pPr>
                      <a:r>
                        <a:rPr lang="ru-RU" sz="1400" dirty="0" smtClean="0">
                          <a:solidFill>
                            <a:schemeClr val="accent2"/>
                          </a:solidFill>
                        </a:rPr>
                        <a:t>залогом имущества</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ctr"/>
                      <a:endParaRPr lang="ru-RU" sz="1400" dirty="0">
                        <a:solidFill>
                          <a:schemeClr val="accent2"/>
                        </a:solidFill>
                      </a:endParaRPr>
                    </a:p>
                  </a:txBody>
                  <a:tcPr anchor="ctr">
                    <a:lnT w="12700" cap="flat" cmpd="sng" algn="ctr">
                      <a:solidFill>
                        <a:schemeClr val="tx1"/>
                      </a:solidFill>
                      <a:prstDash val="solid"/>
                      <a:round/>
                      <a:headEnd type="none" w="med" len="med"/>
                      <a:tailEnd type="none" w="med" len="med"/>
                    </a:lnT>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tcPr>
                </a:tc>
              </a:tr>
              <a:tr h="508362">
                <a:tc vMerge="1">
                  <a:txBody>
                    <a:bodyPr/>
                    <a:lstStyle/>
                    <a:p>
                      <a:endParaRPr lang="ru-RU" sz="1400" dirty="0">
                        <a:solidFill>
                          <a:schemeClr val="accent2"/>
                        </a:solidFill>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85750" indent="-285750">
                        <a:buFont typeface="Arial" panose="020B0604020202020204" pitchFamily="34" charset="0"/>
                        <a:buChar char="•"/>
                      </a:pPr>
                      <a:r>
                        <a:rPr lang="ru-RU" sz="1400" dirty="0" smtClean="0">
                          <a:solidFill>
                            <a:schemeClr val="accent2"/>
                          </a:solidFill>
                        </a:rPr>
                        <a:t>иным способом,</a:t>
                      </a:r>
                      <a:r>
                        <a:rPr lang="ru-RU" sz="1400" baseline="0" dirty="0" smtClean="0">
                          <a:solidFill>
                            <a:schemeClr val="accent2"/>
                          </a:solidFill>
                        </a:rPr>
                        <a:t> установленным законодательством РФ</a:t>
                      </a:r>
                      <a:endParaRPr lang="ru-RU" sz="1400" dirty="0">
                        <a:solidFill>
                          <a:schemeClr val="accent2"/>
                        </a:solidFill>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ctr"/>
                      <a:endParaRPr lang="ru-RU" sz="1400" dirty="0" smtClean="0">
                        <a:solidFill>
                          <a:schemeClr val="accent2"/>
                        </a:solidFill>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08362">
                <a:tc>
                  <a:txBody>
                    <a:bodyPr/>
                    <a:lstStyle/>
                    <a:p>
                      <a:r>
                        <a:rPr lang="ru-RU" sz="1400" dirty="0" smtClean="0">
                          <a:solidFill>
                            <a:schemeClr val="accent2"/>
                          </a:solidFill>
                        </a:rPr>
                        <a:t>3.</a:t>
                      </a:r>
                      <a:endParaRPr lang="ru-RU" sz="1400" dirty="0">
                        <a:solidFill>
                          <a:schemeClr val="accent2"/>
                        </a:solidFill>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ru-RU" sz="1400" dirty="0" smtClean="0">
                          <a:solidFill>
                            <a:schemeClr val="accent2"/>
                          </a:solidFill>
                        </a:rPr>
                        <a:t>Отсутствие не исполненной в установленный срок обязанности по уплате таможенных платежей, специальных, антидемпинговых, компенсационных пошлин, пеней, процентов </a:t>
                      </a:r>
                      <a:r>
                        <a:rPr lang="ru-RU" sz="1400" u="sng" dirty="0" smtClean="0">
                          <a:solidFill>
                            <a:schemeClr val="accent2"/>
                          </a:solidFill>
                        </a:rPr>
                        <a:t>во всех государствах-членах ЕАЭС</a:t>
                      </a:r>
                      <a:r>
                        <a:rPr lang="ru-RU" sz="1400" dirty="0" smtClean="0">
                          <a:solidFill>
                            <a:schemeClr val="accent2"/>
                          </a:solidFill>
                        </a:rPr>
                        <a:t>.</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ru-RU" sz="1400" dirty="0" smtClean="0">
                        <a:solidFill>
                          <a:schemeClr val="accent2"/>
                        </a:solidFill>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ap="flat" cmpd="sng" algn="ctr">
                      <a:solidFill>
                        <a:schemeClr val="tx1"/>
                      </a:solidFill>
                      <a:prstDash val="solid"/>
                      <a:round/>
                      <a:headEnd type="none" w="med" len="med"/>
                      <a:tailEnd type="none" w="med" len="med"/>
                    </a:lnTlToBr>
                    <a:lnBlToTr w="12700" cap="flat" cmpd="sng" algn="ctr">
                      <a:solidFill>
                        <a:schemeClr val="tx1"/>
                      </a:solidFill>
                      <a:prstDash val="solid"/>
                      <a:round/>
                      <a:headEnd type="none" w="med" len="med"/>
                      <a:tailEnd type="none" w="med" len="med"/>
                    </a:lnBlToTr>
                  </a:tcPr>
                </a:tc>
              </a:tr>
              <a:tr h="508362">
                <a:tc>
                  <a:txBody>
                    <a:bodyPr/>
                    <a:lstStyle/>
                    <a:p>
                      <a:r>
                        <a:rPr lang="ru-RU" sz="1400" dirty="0" smtClean="0">
                          <a:solidFill>
                            <a:schemeClr val="accent2"/>
                          </a:solidFill>
                        </a:rPr>
                        <a:t>4.</a:t>
                      </a:r>
                      <a:endParaRPr lang="ru-RU" sz="1400" dirty="0">
                        <a:solidFill>
                          <a:schemeClr val="accent2"/>
                        </a:solidFill>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ru-RU" sz="1400" dirty="0" smtClean="0">
                          <a:solidFill>
                            <a:schemeClr val="accent2"/>
                          </a:solidFill>
                        </a:rPr>
                        <a:t>Отсутствие задолженности (недоимки) </a:t>
                      </a:r>
                      <a:r>
                        <a:rPr lang="ru-RU" sz="1400" u="sng" dirty="0" smtClean="0">
                          <a:solidFill>
                            <a:schemeClr val="accent2"/>
                          </a:solidFill>
                        </a:rPr>
                        <a:t>в соответствии с законодательством о налогах и сборах РФ</a:t>
                      </a:r>
                      <a:r>
                        <a:rPr lang="ru-RU" sz="1400" dirty="0" smtClean="0">
                          <a:solidFill>
                            <a:schemeClr val="accent2"/>
                          </a:solidFill>
                        </a:rPr>
                        <a:t>.</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ru-RU" sz="1400" dirty="0" smtClean="0">
                        <a:solidFill>
                          <a:schemeClr val="accent2"/>
                        </a:solidFill>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ap="flat" cmpd="sng" algn="ctr">
                      <a:solidFill>
                        <a:schemeClr val="tx1"/>
                      </a:solidFill>
                      <a:prstDash val="solid"/>
                      <a:round/>
                      <a:headEnd type="none" w="med" len="med"/>
                      <a:tailEnd type="none" w="med" len="med"/>
                    </a:lnTlToBr>
                    <a:lnBlToTr w="12700" cap="flat" cmpd="sng" algn="ctr">
                      <a:solidFill>
                        <a:schemeClr val="tx1"/>
                      </a:solidFill>
                      <a:prstDash val="solid"/>
                      <a:round/>
                      <a:headEnd type="none" w="med" len="med"/>
                      <a:tailEnd type="none" w="med" len="med"/>
                    </a:lnBlToTr>
                  </a:tcPr>
                </a:tc>
              </a:tr>
            </a:tbl>
          </a:graphicData>
        </a:graphic>
      </p:graphicFrame>
      <p:sp>
        <p:nvSpPr>
          <p:cNvPr id="7" name="Rectangle 5"/>
          <p:cNvSpPr>
            <a:spLocks noChangeArrowheads="1"/>
          </p:cNvSpPr>
          <p:nvPr/>
        </p:nvSpPr>
        <p:spPr bwMode="auto">
          <a:xfrm>
            <a:off x="137097" y="158497"/>
            <a:ext cx="8739188" cy="475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20000"/>
              </a:spcBef>
              <a:spcAft>
                <a:spcPct val="75000"/>
              </a:spcAft>
            </a:pPr>
            <a:r>
              <a:rPr lang="ru-RU" sz="2000" dirty="0" smtClean="0">
                <a:solidFill>
                  <a:srgbClr val="0070C0"/>
                </a:solidFill>
              </a:rPr>
              <a:t>Условия получения свидетельства первого типа (п.1 ст. 433 ТК ЕАЭС)</a:t>
            </a:r>
          </a:p>
        </p:txBody>
      </p:sp>
    </p:spTree>
    <p:extLst>
      <p:ext uri="{BB962C8B-B14F-4D97-AF65-F5344CB8AC3E}">
        <p14:creationId xmlns:p14="http://schemas.microsoft.com/office/powerpoint/2010/main" val="161650993"/>
      </p:ext>
    </p:extLst>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p:tgtEl>
                                          <p:spTgt spid="5"/>
                                        </p:tgtEl>
                                        <p:attrNameLst>
                                          <p:attrName>ppt_y</p:attrName>
                                        </p:attrNameLst>
                                      </p:cBhvr>
                                      <p:tavLst>
                                        <p:tav tm="0">
                                          <p:val>
                                            <p:strVal val="#ppt_y+#ppt_h*1.125000"/>
                                          </p:val>
                                        </p:tav>
                                        <p:tav tm="100000">
                                          <p:val>
                                            <p:strVal val="#ppt_y"/>
                                          </p:val>
                                        </p:tav>
                                      </p:tavLst>
                                    </p:anim>
                                    <p:animEffect transition="in" filter="wipe(up)">
                                      <p:cBhvr>
                                        <p:cTn id="8"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Объект 4"/>
          <p:cNvGraphicFramePr>
            <a:graphicFrameLocks noGrp="1"/>
          </p:cNvGraphicFramePr>
          <p:nvPr>
            <p:ph idx="1"/>
            <p:extLst>
              <p:ext uri="{D42A27DB-BD31-4B8C-83A1-F6EECF244321}">
                <p14:modId xmlns:p14="http://schemas.microsoft.com/office/powerpoint/2010/main" val="3722824293"/>
              </p:ext>
            </p:extLst>
          </p:nvPr>
        </p:nvGraphicFramePr>
        <p:xfrm>
          <a:off x="302070" y="768096"/>
          <a:ext cx="8431212" cy="4389952"/>
        </p:xfrm>
        <a:graphic>
          <a:graphicData uri="http://schemas.openxmlformats.org/drawingml/2006/table">
            <a:tbl>
              <a:tblPr firstRow="1" bandRow="1">
                <a:tableStyleId>{5C22544A-7EE6-4342-B048-85BDC9FD1C3A}</a:tableStyleId>
              </a:tblPr>
              <a:tblGrid>
                <a:gridCol w="514794"/>
                <a:gridCol w="6364224"/>
                <a:gridCol w="1552194"/>
              </a:tblGrid>
              <a:tr h="378631">
                <a:tc>
                  <a:txBody>
                    <a:bodyPr/>
                    <a:lstStyle/>
                    <a:p>
                      <a:pPr algn="ctr"/>
                      <a:r>
                        <a:rPr lang="ru-RU" sz="1400" dirty="0" smtClean="0"/>
                        <a:t>№</a:t>
                      </a:r>
                      <a:endParaRPr lang="ru-RU" sz="1400" dirty="0"/>
                    </a:p>
                  </a:txBody>
                  <a:tcPr anchor="ctr"/>
                </a:tc>
                <a:tc>
                  <a:txBody>
                    <a:bodyPr/>
                    <a:lstStyle/>
                    <a:p>
                      <a:pPr algn="ctr"/>
                      <a:r>
                        <a:rPr lang="ru-RU" sz="1400" dirty="0" smtClean="0"/>
                        <a:t>Условия включения в реестр</a:t>
                      </a:r>
                      <a:endParaRPr lang="ru-RU" sz="1400" dirty="0"/>
                    </a:p>
                  </a:txBody>
                  <a:tcPr anchor="ctr"/>
                </a:tc>
                <a:tc>
                  <a:txBody>
                    <a:bodyPr/>
                    <a:lstStyle/>
                    <a:p>
                      <a:pPr algn="ctr"/>
                      <a:r>
                        <a:rPr lang="ru-RU" sz="1400" dirty="0" smtClean="0"/>
                        <a:t>Мин. значение</a:t>
                      </a:r>
                      <a:endParaRPr lang="ru-RU" sz="1400" dirty="0"/>
                    </a:p>
                  </a:txBody>
                  <a:tcPr anchor="ctr">
                    <a:lnB w="12700" cap="flat" cmpd="sng" algn="ctr">
                      <a:solidFill>
                        <a:schemeClr val="tx1"/>
                      </a:solidFill>
                      <a:prstDash val="solid"/>
                      <a:round/>
                      <a:headEnd type="none" w="med" len="med"/>
                      <a:tailEnd type="none" w="med" len="med"/>
                    </a:lnB>
                  </a:tcPr>
                </a:tc>
              </a:tr>
              <a:tr h="1750222">
                <a:tc>
                  <a:txBody>
                    <a:bodyPr/>
                    <a:lstStyle/>
                    <a:p>
                      <a:r>
                        <a:rPr lang="ru-RU" sz="1400" dirty="0" smtClean="0">
                          <a:solidFill>
                            <a:schemeClr val="accent2"/>
                          </a:solidFill>
                        </a:rPr>
                        <a:t>5.</a:t>
                      </a:r>
                      <a:endParaRPr lang="ru-RU" sz="1400" dirty="0">
                        <a:solidFill>
                          <a:schemeClr val="accent2"/>
                        </a:solidFill>
                      </a:endParaRPr>
                    </a:p>
                  </a:txBody>
                  <a:tcPr/>
                </a:tc>
                <a:tc>
                  <a:txBody>
                    <a:bodyPr/>
                    <a:lstStyle/>
                    <a:p>
                      <a:r>
                        <a:rPr lang="ru-RU" sz="1400" dirty="0" smtClean="0">
                          <a:solidFill>
                            <a:schemeClr val="accent2"/>
                          </a:solidFill>
                        </a:rPr>
                        <a:t>Отсутствие в течение 1 года до дня регистрации таможенным органом заявления фактов привлечения </a:t>
                      </a:r>
                      <a:r>
                        <a:rPr lang="ru-RU" sz="1400" u="sng" dirty="0" smtClean="0">
                          <a:solidFill>
                            <a:schemeClr val="accent2"/>
                          </a:solidFill>
                        </a:rPr>
                        <a:t>во всех государствах-членах ЕАЭС </a:t>
                      </a:r>
                      <a:r>
                        <a:rPr lang="ru-RU" sz="1400" b="1" u="sng" dirty="0" smtClean="0">
                          <a:solidFill>
                            <a:schemeClr val="accent2"/>
                          </a:solidFill>
                        </a:rPr>
                        <a:t>заявителя</a:t>
                      </a:r>
                      <a:r>
                        <a:rPr lang="ru-RU" sz="1400" dirty="0" smtClean="0">
                          <a:solidFill>
                            <a:schemeClr val="accent2"/>
                          </a:solidFill>
                        </a:rPr>
                        <a:t> к административной ответственности за административные правонарушения, привлечение к которым законодательством государств-членов определено в качестве основания для отказа во включении в реестр УЭО.*</a:t>
                      </a:r>
                    </a:p>
                    <a:p>
                      <a:endParaRPr lang="ru-RU" sz="1400" dirty="0">
                        <a:solidFill>
                          <a:schemeClr val="accent2"/>
                        </a:solidFill>
                      </a:endParaRPr>
                    </a:p>
                  </a:txBody>
                  <a:tcPr/>
                </a:tc>
                <a:tc>
                  <a:txBody>
                    <a:bodyPr/>
                    <a:lstStyle/>
                    <a:p>
                      <a:pPr algn="ctr"/>
                      <a:endParaRPr lang="ru-RU" sz="1400" dirty="0">
                        <a:solidFill>
                          <a:schemeClr val="accent2"/>
                        </a:solidFill>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ap="flat" cmpd="sng" algn="ctr">
                      <a:solidFill>
                        <a:schemeClr val="tx1"/>
                      </a:solidFill>
                      <a:prstDash val="solid"/>
                      <a:round/>
                      <a:headEnd type="none" w="med" len="med"/>
                      <a:tailEnd type="none" w="med" len="med"/>
                    </a:lnTlToBr>
                    <a:lnBlToTr w="12700" cap="flat" cmpd="sng" algn="ctr">
                      <a:solidFill>
                        <a:schemeClr val="tx1"/>
                      </a:solidFill>
                      <a:prstDash val="solid"/>
                      <a:round/>
                      <a:headEnd type="none" w="med" len="med"/>
                      <a:tailEnd type="none" w="med" len="med"/>
                    </a:lnBlToTr>
                  </a:tcPr>
                </a:tc>
              </a:tr>
              <a:tr h="2261099">
                <a:tc>
                  <a:txBody>
                    <a:bodyPr/>
                    <a:lstStyle/>
                    <a:p>
                      <a:r>
                        <a:rPr lang="ru-RU" sz="1400" dirty="0" smtClean="0">
                          <a:solidFill>
                            <a:schemeClr val="accent2"/>
                          </a:solidFill>
                        </a:rPr>
                        <a:t>6.</a:t>
                      </a:r>
                      <a:endParaRPr lang="ru-RU" sz="1400" dirty="0">
                        <a:solidFill>
                          <a:schemeClr val="accent2"/>
                        </a:solidFill>
                      </a:endParaRPr>
                    </a:p>
                  </a:txBody>
                  <a:tcPr>
                    <a:lnB w="12700" cap="flat" cmpd="sng" algn="ctr">
                      <a:solidFill>
                        <a:schemeClr val="tx1"/>
                      </a:solidFill>
                      <a:prstDash val="solid"/>
                      <a:round/>
                      <a:headEnd type="none" w="med" len="med"/>
                      <a:tailEnd type="none" w="med" len="med"/>
                    </a:lnB>
                  </a:tcPr>
                </a:tc>
                <a:tc>
                  <a:txBody>
                    <a:bodyPr/>
                    <a:lstStyle/>
                    <a:p>
                      <a:r>
                        <a:rPr lang="ru-RU" sz="1400" dirty="0" smtClean="0">
                          <a:solidFill>
                            <a:schemeClr val="accent2"/>
                          </a:solidFill>
                        </a:rPr>
                        <a:t>Отсутствие фактов привлечения </a:t>
                      </a:r>
                      <a:r>
                        <a:rPr lang="ru-RU" sz="1400" u="sng" dirty="0" smtClean="0">
                          <a:solidFill>
                            <a:schemeClr val="accent2"/>
                          </a:solidFill>
                        </a:rPr>
                        <a:t>во всех государствах-членах ЕАЭС </a:t>
                      </a:r>
                      <a:r>
                        <a:rPr lang="ru-RU" sz="1400" b="1" u="sng" dirty="0" smtClean="0">
                          <a:solidFill>
                            <a:schemeClr val="accent2"/>
                          </a:solidFill>
                        </a:rPr>
                        <a:t>физических лиц </a:t>
                      </a:r>
                      <a:r>
                        <a:rPr lang="ru-RU" sz="1400" dirty="0" smtClean="0">
                          <a:solidFill>
                            <a:schemeClr val="accent2"/>
                          </a:solidFill>
                        </a:rPr>
                        <a:t>государств-членов, являющихся акционерами </a:t>
                      </a:r>
                      <a:r>
                        <a:rPr lang="ru-RU" sz="1400" b="0" u="none" dirty="0" smtClean="0">
                          <a:solidFill>
                            <a:schemeClr val="accent2"/>
                          </a:solidFill>
                        </a:rPr>
                        <a:t>заявителя</a:t>
                      </a:r>
                      <a:r>
                        <a:rPr lang="ru-RU" sz="1400" dirty="0" smtClean="0">
                          <a:solidFill>
                            <a:schemeClr val="accent2"/>
                          </a:solidFill>
                        </a:rPr>
                        <a:t>, имеющими 10 и более процентов акций заявителя, его учредителями (участниками), руководителями, главными бухгалтерами, к уголовной ответственности за преступления или уголовные правонарушения, производство по которым отнесено к ведению таможенных и иных государственных органов, привлечение к которым законодательством государств-членов определено в качестве основания для отказа во включении в реестр УЭО.*</a:t>
                      </a:r>
                      <a:endParaRPr lang="ru-RU" sz="1400" dirty="0">
                        <a:solidFill>
                          <a:schemeClr val="accent2"/>
                        </a:solidFill>
                      </a:endParaRPr>
                    </a:p>
                  </a:txBody>
                  <a:tcPr>
                    <a:lnB w="12700" cap="flat" cmpd="sng" algn="ctr">
                      <a:solidFill>
                        <a:schemeClr val="tx1"/>
                      </a:solidFill>
                      <a:prstDash val="solid"/>
                      <a:round/>
                      <a:headEnd type="none" w="med" len="med"/>
                      <a:tailEnd type="none" w="med" len="med"/>
                    </a:lnB>
                  </a:tcPr>
                </a:tc>
                <a:tc>
                  <a:txBody>
                    <a:bodyPr/>
                    <a:lstStyle/>
                    <a:p>
                      <a:pPr algn="ctr"/>
                      <a:endParaRPr lang="ru-RU" sz="1400" dirty="0">
                        <a:solidFill>
                          <a:schemeClr val="accent2"/>
                        </a:solidFill>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ap="flat" cmpd="sng" algn="ctr">
                      <a:solidFill>
                        <a:schemeClr val="tx1"/>
                      </a:solidFill>
                      <a:prstDash val="solid"/>
                      <a:round/>
                      <a:headEnd type="none" w="med" len="med"/>
                      <a:tailEnd type="none" w="med" len="med"/>
                    </a:lnTlToBr>
                    <a:lnBlToTr w="12700" cap="flat" cmpd="sng" algn="ctr">
                      <a:solidFill>
                        <a:schemeClr val="tx1"/>
                      </a:solidFill>
                      <a:prstDash val="solid"/>
                      <a:round/>
                      <a:headEnd type="none" w="med" len="med"/>
                      <a:tailEnd type="none" w="med" len="med"/>
                    </a:lnBlToTr>
                  </a:tcPr>
                </a:tc>
              </a:tr>
            </a:tbl>
          </a:graphicData>
        </a:graphic>
      </p:graphicFrame>
      <p:sp>
        <p:nvSpPr>
          <p:cNvPr id="7" name="Rectangle 5"/>
          <p:cNvSpPr>
            <a:spLocks noChangeArrowheads="1"/>
          </p:cNvSpPr>
          <p:nvPr/>
        </p:nvSpPr>
        <p:spPr bwMode="auto">
          <a:xfrm>
            <a:off x="137097" y="158497"/>
            <a:ext cx="8739188" cy="475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20000"/>
              </a:spcBef>
              <a:spcAft>
                <a:spcPct val="75000"/>
              </a:spcAft>
            </a:pPr>
            <a:r>
              <a:rPr lang="ru-RU" sz="2000" dirty="0" smtClean="0">
                <a:solidFill>
                  <a:srgbClr val="0070C0"/>
                </a:solidFill>
              </a:rPr>
              <a:t>Условия получения свидетельства первого типа (п.1 ст. 433 ТК ЕАЭС)</a:t>
            </a:r>
          </a:p>
        </p:txBody>
      </p:sp>
      <p:sp>
        <p:nvSpPr>
          <p:cNvPr id="4" name="Rectangle 5"/>
          <p:cNvSpPr>
            <a:spLocks noChangeArrowheads="1"/>
          </p:cNvSpPr>
          <p:nvPr/>
        </p:nvSpPr>
        <p:spPr bwMode="auto">
          <a:xfrm>
            <a:off x="302070" y="5235515"/>
            <a:ext cx="8431212" cy="475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20000"/>
              </a:spcBef>
              <a:spcAft>
                <a:spcPct val="75000"/>
              </a:spcAft>
            </a:pPr>
            <a:r>
              <a:rPr lang="ru-RU" sz="1400" dirty="0"/>
              <a:t>* Примечание: </a:t>
            </a:r>
            <a:r>
              <a:rPr lang="ru-RU" sz="1400" dirty="0" smtClean="0"/>
              <a:t>ЕЭК на основании информации, представленной таможенными органами, формирует и размещает на официальном сайте Союза в сети «Интернет» общий перечень статей (с указанием составов и санкций) административного и уголовного законодательства государств-членов ЕАЭС.</a:t>
            </a:r>
          </a:p>
        </p:txBody>
      </p:sp>
    </p:spTree>
    <p:extLst>
      <p:ext uri="{BB962C8B-B14F-4D97-AF65-F5344CB8AC3E}">
        <p14:creationId xmlns:p14="http://schemas.microsoft.com/office/powerpoint/2010/main" val="1258672223"/>
      </p:ext>
    </p:extLst>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p:tgtEl>
                                          <p:spTgt spid="5"/>
                                        </p:tgtEl>
                                        <p:attrNameLst>
                                          <p:attrName>ppt_y</p:attrName>
                                        </p:attrNameLst>
                                      </p:cBhvr>
                                      <p:tavLst>
                                        <p:tav tm="0">
                                          <p:val>
                                            <p:strVal val="#ppt_y+#ppt_h*1.125000"/>
                                          </p:val>
                                        </p:tav>
                                        <p:tav tm="100000">
                                          <p:val>
                                            <p:strVal val="#ppt_y"/>
                                          </p:val>
                                        </p:tav>
                                      </p:tavLst>
                                    </p:anim>
                                    <p:animEffect transition="in" filter="wipe(up)">
                                      <p:cBhvr>
                                        <p:cTn id="8" dur="500"/>
                                        <p:tgtEl>
                                          <p:spTgt spid="5"/>
                                        </p:tgtEl>
                                      </p:cBhvr>
                                    </p:animEffect>
                                  </p:childTnLst>
                                </p:cTn>
                              </p:par>
                            </p:childTnLst>
                          </p:cTn>
                        </p:par>
                        <p:par>
                          <p:cTn id="9" fill="hold">
                            <p:stCondLst>
                              <p:cond delay="500"/>
                            </p:stCondLst>
                            <p:childTnLst>
                              <p:par>
                                <p:cTn id="10" presetID="23" presetClass="entr" presetSubtype="16" fill="hold" grpId="0" nodeType="after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p:cTn id="12" dur="500" fill="hold"/>
                                        <p:tgtEl>
                                          <p:spTgt spid="4"/>
                                        </p:tgtEl>
                                        <p:attrNameLst>
                                          <p:attrName>ppt_w</p:attrName>
                                        </p:attrNameLst>
                                      </p:cBhvr>
                                      <p:tavLst>
                                        <p:tav tm="0">
                                          <p:val>
                                            <p:fltVal val="0"/>
                                          </p:val>
                                        </p:tav>
                                        <p:tav tm="100000">
                                          <p:val>
                                            <p:strVal val="#ppt_w"/>
                                          </p:val>
                                        </p:tav>
                                      </p:tavLst>
                                    </p:anim>
                                    <p:anim calcmode="lin" valueType="num">
                                      <p:cBhvr>
                                        <p:cTn id="13" dur="500" fill="hold"/>
                                        <p:tgtEl>
                                          <p:spTgt spid="4"/>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Объект 4"/>
          <p:cNvGraphicFramePr>
            <a:graphicFrameLocks noGrp="1"/>
          </p:cNvGraphicFramePr>
          <p:nvPr>
            <p:ph idx="1"/>
            <p:extLst>
              <p:ext uri="{D42A27DB-BD31-4B8C-83A1-F6EECF244321}">
                <p14:modId xmlns:p14="http://schemas.microsoft.com/office/powerpoint/2010/main" val="274582443"/>
              </p:ext>
            </p:extLst>
          </p:nvPr>
        </p:nvGraphicFramePr>
        <p:xfrm>
          <a:off x="291085" y="873293"/>
          <a:ext cx="8431212" cy="2390311"/>
        </p:xfrm>
        <a:graphic>
          <a:graphicData uri="http://schemas.openxmlformats.org/drawingml/2006/table">
            <a:tbl>
              <a:tblPr firstRow="1" bandRow="1">
                <a:tableStyleId>{5C22544A-7EE6-4342-B048-85BDC9FD1C3A}</a:tableStyleId>
              </a:tblPr>
              <a:tblGrid>
                <a:gridCol w="514794"/>
                <a:gridCol w="6364224"/>
                <a:gridCol w="1552194"/>
              </a:tblGrid>
              <a:tr h="378631">
                <a:tc>
                  <a:txBody>
                    <a:bodyPr/>
                    <a:lstStyle/>
                    <a:p>
                      <a:pPr algn="ctr"/>
                      <a:r>
                        <a:rPr lang="ru-RU" sz="1400" dirty="0" smtClean="0"/>
                        <a:t>№</a:t>
                      </a:r>
                      <a:endParaRPr lang="ru-RU" sz="1400" dirty="0"/>
                    </a:p>
                  </a:txBody>
                  <a:tcPr anchor="ctr"/>
                </a:tc>
                <a:tc>
                  <a:txBody>
                    <a:bodyPr/>
                    <a:lstStyle/>
                    <a:p>
                      <a:pPr algn="ctr"/>
                      <a:r>
                        <a:rPr lang="ru-RU" sz="1400" dirty="0" smtClean="0"/>
                        <a:t>Условия включения в реестр</a:t>
                      </a:r>
                      <a:endParaRPr lang="ru-RU" sz="1400" dirty="0"/>
                    </a:p>
                  </a:txBody>
                  <a:tcPr anchor="ctr"/>
                </a:tc>
                <a:tc>
                  <a:txBody>
                    <a:bodyPr/>
                    <a:lstStyle/>
                    <a:p>
                      <a:pPr algn="ctr"/>
                      <a:r>
                        <a:rPr lang="ru-RU" sz="1400" dirty="0" smtClean="0"/>
                        <a:t>Мин. значение</a:t>
                      </a:r>
                      <a:endParaRPr lang="ru-RU" sz="1400" dirty="0"/>
                    </a:p>
                  </a:txBody>
                  <a:tcPr anchor="ctr">
                    <a:lnB w="12700" cap="flat" cmpd="sng" algn="ctr">
                      <a:solidFill>
                        <a:schemeClr val="tx1"/>
                      </a:solidFill>
                      <a:prstDash val="solid"/>
                      <a:round/>
                      <a:headEnd type="none" w="med" len="med"/>
                      <a:tailEnd type="none" w="med" len="med"/>
                    </a:lnB>
                  </a:tcPr>
                </a:tc>
              </a:tr>
              <a:tr h="1879694">
                <a:tc>
                  <a:txBody>
                    <a:bodyPr/>
                    <a:lstStyle/>
                    <a:p>
                      <a:r>
                        <a:rPr lang="ru-RU" sz="1400" dirty="0" smtClean="0">
                          <a:solidFill>
                            <a:schemeClr val="accent2"/>
                          </a:solidFill>
                        </a:rPr>
                        <a:t>7.</a:t>
                      </a:r>
                      <a:endParaRPr lang="ru-RU" sz="1400" dirty="0">
                        <a:solidFill>
                          <a:schemeClr val="accent2"/>
                        </a:solidFill>
                      </a:endParaRPr>
                    </a:p>
                  </a:txBody>
                  <a:tcPr>
                    <a:lnB w="12700" cap="flat" cmpd="sng" algn="ctr">
                      <a:solidFill>
                        <a:schemeClr val="tx1"/>
                      </a:solidFill>
                      <a:prstDash val="solid"/>
                      <a:round/>
                      <a:headEnd type="none" w="med" len="med"/>
                      <a:tailEnd type="none" w="med" len="med"/>
                    </a:lnB>
                  </a:tcPr>
                </a:tc>
                <a:tc>
                  <a:txBody>
                    <a:bodyPr/>
                    <a:lstStyle/>
                    <a:p>
                      <a:r>
                        <a:rPr lang="ru-RU" sz="1400" dirty="0" smtClean="0">
                          <a:solidFill>
                            <a:schemeClr val="accent2"/>
                          </a:solidFill>
                        </a:rPr>
                        <a:t>Наличие системы учета товаров: </a:t>
                      </a:r>
                    </a:p>
                    <a:p>
                      <a:pPr marL="285750" indent="-285750">
                        <a:buFont typeface="Arial" panose="020B0604020202020204" pitchFamily="34" charset="0"/>
                        <a:buChar char="•"/>
                      </a:pPr>
                      <a:r>
                        <a:rPr lang="ru-RU" sz="1400" dirty="0" smtClean="0">
                          <a:solidFill>
                            <a:schemeClr val="accent2"/>
                          </a:solidFill>
                        </a:rPr>
                        <a:t>отвечающей требованиям, установленным законодательством РФ о таможенном регулировании; </a:t>
                      </a:r>
                    </a:p>
                    <a:p>
                      <a:pPr marL="285750" indent="-285750">
                        <a:buFont typeface="Arial" panose="020B0604020202020204" pitchFamily="34" charset="0"/>
                        <a:buChar char="•"/>
                      </a:pPr>
                      <a:r>
                        <a:rPr lang="ru-RU" sz="1400" dirty="0" smtClean="0">
                          <a:solidFill>
                            <a:schemeClr val="accent2"/>
                          </a:solidFill>
                        </a:rPr>
                        <a:t>позволяющей сопоставлять сведения, представленные таможенным органам при совершении таможенных операций, со сведениями о проведении хозяйственных операций; </a:t>
                      </a:r>
                    </a:p>
                    <a:p>
                      <a:pPr marL="285750" indent="-285750">
                        <a:buFont typeface="Arial" panose="020B0604020202020204" pitchFamily="34" charset="0"/>
                        <a:buChar char="•"/>
                      </a:pPr>
                      <a:r>
                        <a:rPr lang="ru-RU" sz="1400" dirty="0" smtClean="0">
                          <a:solidFill>
                            <a:schemeClr val="accent2"/>
                          </a:solidFill>
                        </a:rPr>
                        <a:t>обеспечивающей доступ (в том числе удаленный) таможенных органов к таким сведениям.</a:t>
                      </a:r>
                    </a:p>
                    <a:p>
                      <a:r>
                        <a:rPr lang="ru-RU" sz="1400" dirty="0" smtClean="0">
                          <a:solidFill>
                            <a:schemeClr val="accent2"/>
                          </a:solidFill>
                        </a:rPr>
                        <a:t>ЕЭК вправе определять типовые требования к системе учета товаров.</a:t>
                      </a:r>
                    </a:p>
                  </a:txBody>
                  <a:tcPr>
                    <a:lnB w="12700" cap="flat" cmpd="sng" algn="ctr">
                      <a:solidFill>
                        <a:schemeClr val="tx1"/>
                      </a:solidFill>
                      <a:prstDash val="solid"/>
                      <a:round/>
                      <a:headEnd type="none" w="med" len="med"/>
                      <a:tailEnd type="none" w="med" len="med"/>
                    </a:lnB>
                  </a:tcPr>
                </a:tc>
                <a:tc>
                  <a:txBody>
                    <a:bodyPr/>
                    <a:lstStyle/>
                    <a:p>
                      <a:pPr algn="ctr"/>
                      <a:endParaRPr lang="ru-RU" sz="1400" dirty="0">
                        <a:solidFill>
                          <a:schemeClr val="accent2"/>
                        </a:solidFill>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ap="flat" cmpd="sng" algn="ctr">
                      <a:solidFill>
                        <a:schemeClr val="tx1"/>
                      </a:solidFill>
                      <a:prstDash val="solid"/>
                      <a:round/>
                      <a:headEnd type="none" w="med" len="med"/>
                      <a:tailEnd type="none" w="med" len="med"/>
                    </a:lnTlToBr>
                    <a:lnBlToTr w="12700" cap="flat" cmpd="sng" algn="ctr">
                      <a:solidFill>
                        <a:schemeClr val="tx1"/>
                      </a:solidFill>
                      <a:prstDash val="solid"/>
                      <a:round/>
                      <a:headEnd type="none" w="med" len="med"/>
                      <a:tailEnd type="none" w="med" len="med"/>
                    </a:lnBlToTr>
                  </a:tcPr>
                </a:tc>
              </a:tr>
            </a:tbl>
          </a:graphicData>
        </a:graphic>
      </p:graphicFrame>
      <p:sp>
        <p:nvSpPr>
          <p:cNvPr id="7" name="Rectangle 5"/>
          <p:cNvSpPr>
            <a:spLocks noChangeArrowheads="1"/>
          </p:cNvSpPr>
          <p:nvPr/>
        </p:nvSpPr>
        <p:spPr bwMode="auto">
          <a:xfrm>
            <a:off x="137097" y="158497"/>
            <a:ext cx="8739188" cy="475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20000"/>
              </a:spcBef>
              <a:spcAft>
                <a:spcPct val="75000"/>
              </a:spcAft>
            </a:pPr>
            <a:r>
              <a:rPr lang="ru-RU" sz="2000" dirty="0" smtClean="0">
                <a:solidFill>
                  <a:srgbClr val="0070C0"/>
                </a:solidFill>
              </a:rPr>
              <a:t>Условия получения свидетельства первого типа (п.1 ст. 433 ТК ЕАЭС)</a:t>
            </a:r>
          </a:p>
        </p:txBody>
      </p:sp>
    </p:spTree>
    <p:extLst>
      <p:ext uri="{BB962C8B-B14F-4D97-AF65-F5344CB8AC3E}">
        <p14:creationId xmlns:p14="http://schemas.microsoft.com/office/powerpoint/2010/main" val="1295201367"/>
      </p:ext>
    </p:extLst>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p:tgtEl>
                                          <p:spTgt spid="5"/>
                                        </p:tgtEl>
                                        <p:attrNameLst>
                                          <p:attrName>ppt_y</p:attrName>
                                        </p:attrNameLst>
                                      </p:cBhvr>
                                      <p:tavLst>
                                        <p:tav tm="0">
                                          <p:val>
                                            <p:strVal val="#ppt_y+#ppt_h*1.125000"/>
                                          </p:val>
                                        </p:tav>
                                        <p:tav tm="100000">
                                          <p:val>
                                            <p:strVal val="#ppt_y"/>
                                          </p:val>
                                        </p:tav>
                                      </p:tavLst>
                                    </p:anim>
                                    <p:animEffect transition="in" filter="wipe(up)">
                                      <p:cBhvr>
                                        <p:cTn id="8"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 name="Rectangle 5"/>
          <p:cNvSpPr>
            <a:spLocks noChangeArrowheads="1"/>
          </p:cNvSpPr>
          <p:nvPr/>
        </p:nvSpPr>
        <p:spPr bwMode="auto">
          <a:xfrm>
            <a:off x="283401" y="682811"/>
            <a:ext cx="8350801" cy="5851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20000"/>
              </a:spcBef>
              <a:spcAft>
                <a:spcPct val="75000"/>
              </a:spcAft>
            </a:pPr>
            <a:r>
              <a:rPr lang="ru-RU" sz="1400" dirty="0" smtClean="0">
                <a:solidFill>
                  <a:srgbClr val="FFCC00"/>
                </a:solidFill>
              </a:rPr>
              <a:t>Это все условия для получения свидетельства первого типа, </a:t>
            </a:r>
            <a:r>
              <a:rPr lang="ru-RU" sz="1400" b="1" u="sng" dirty="0" smtClean="0">
                <a:solidFill>
                  <a:srgbClr val="FFCC00"/>
                </a:solidFill>
              </a:rPr>
              <a:t>за исключением представления обеспечения </a:t>
            </a:r>
            <a:r>
              <a:rPr lang="ru-RU" sz="1400" dirty="0" smtClean="0">
                <a:solidFill>
                  <a:srgbClr val="FFCC00"/>
                </a:solidFill>
              </a:rPr>
              <a:t>(пункт 2 таблицы), а кроме того:</a:t>
            </a:r>
            <a:endParaRPr lang="ru-RU" sz="1400" dirty="0">
              <a:solidFill>
                <a:srgbClr val="FFCC00"/>
              </a:solidFill>
            </a:endParaRPr>
          </a:p>
        </p:txBody>
      </p:sp>
      <p:sp>
        <p:nvSpPr>
          <p:cNvPr id="6" name="Rectangle 5"/>
          <p:cNvSpPr>
            <a:spLocks noChangeArrowheads="1"/>
          </p:cNvSpPr>
          <p:nvPr/>
        </p:nvSpPr>
        <p:spPr bwMode="auto">
          <a:xfrm>
            <a:off x="137097" y="158497"/>
            <a:ext cx="8739188" cy="475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20000"/>
              </a:spcBef>
              <a:spcAft>
                <a:spcPct val="75000"/>
              </a:spcAft>
            </a:pPr>
            <a:r>
              <a:rPr lang="ru-RU" sz="2000" dirty="0" smtClean="0">
                <a:solidFill>
                  <a:srgbClr val="0070C0"/>
                </a:solidFill>
              </a:rPr>
              <a:t>Условия получения свидетельства </a:t>
            </a:r>
            <a:r>
              <a:rPr lang="ru-RU" sz="2000" b="1" dirty="0" smtClean="0">
                <a:solidFill>
                  <a:srgbClr val="FF0000"/>
                </a:solidFill>
              </a:rPr>
              <a:t>второго</a:t>
            </a:r>
            <a:r>
              <a:rPr lang="ru-RU" sz="2000" dirty="0" smtClean="0">
                <a:solidFill>
                  <a:srgbClr val="0070C0"/>
                </a:solidFill>
              </a:rPr>
              <a:t> </a:t>
            </a:r>
            <a:r>
              <a:rPr lang="ru-RU" sz="2000" b="1" dirty="0" smtClean="0">
                <a:solidFill>
                  <a:srgbClr val="FF0000"/>
                </a:solidFill>
              </a:rPr>
              <a:t>типа</a:t>
            </a:r>
            <a:r>
              <a:rPr lang="ru-RU" sz="2000" dirty="0" smtClean="0">
                <a:solidFill>
                  <a:srgbClr val="0070C0"/>
                </a:solidFill>
              </a:rPr>
              <a:t> (п.3 ст. 433 ТК ЕАЭС)</a:t>
            </a:r>
          </a:p>
        </p:txBody>
      </p:sp>
      <p:graphicFrame>
        <p:nvGraphicFramePr>
          <p:cNvPr id="7" name="Объект 4"/>
          <p:cNvGraphicFramePr>
            <a:graphicFrameLocks noGrp="1"/>
          </p:cNvGraphicFramePr>
          <p:nvPr>
            <p:ph sz="half" idx="1"/>
            <p:extLst>
              <p:ext uri="{D42A27DB-BD31-4B8C-83A1-F6EECF244321}">
                <p14:modId xmlns:p14="http://schemas.microsoft.com/office/powerpoint/2010/main" val="424897675"/>
              </p:ext>
            </p:extLst>
          </p:nvPr>
        </p:nvGraphicFramePr>
        <p:xfrm>
          <a:off x="364561" y="1267968"/>
          <a:ext cx="8431212" cy="4209635"/>
        </p:xfrm>
        <a:graphic>
          <a:graphicData uri="http://schemas.openxmlformats.org/drawingml/2006/table">
            <a:tbl>
              <a:tblPr firstRow="1" bandRow="1">
                <a:tableStyleId>{5C22544A-7EE6-4342-B048-85BDC9FD1C3A}</a:tableStyleId>
              </a:tblPr>
              <a:tblGrid>
                <a:gridCol w="514794"/>
                <a:gridCol w="6233544"/>
                <a:gridCol w="1682874"/>
              </a:tblGrid>
              <a:tr h="378631">
                <a:tc>
                  <a:txBody>
                    <a:bodyPr/>
                    <a:lstStyle/>
                    <a:p>
                      <a:pPr algn="ctr"/>
                      <a:r>
                        <a:rPr lang="ru-RU" sz="1400" dirty="0" smtClean="0"/>
                        <a:t>№</a:t>
                      </a:r>
                      <a:endParaRPr lang="ru-RU" sz="1400" dirty="0"/>
                    </a:p>
                  </a:txBody>
                  <a:tcPr anchor="ctr"/>
                </a:tc>
                <a:tc>
                  <a:txBody>
                    <a:bodyPr/>
                    <a:lstStyle/>
                    <a:p>
                      <a:pPr algn="ctr"/>
                      <a:r>
                        <a:rPr lang="ru-RU" sz="1400" dirty="0" smtClean="0"/>
                        <a:t>Условия включения в реестр</a:t>
                      </a:r>
                      <a:endParaRPr lang="ru-RU" sz="1400" dirty="0"/>
                    </a:p>
                  </a:txBody>
                  <a:tcPr anchor="ctr"/>
                </a:tc>
                <a:tc>
                  <a:txBody>
                    <a:bodyPr/>
                    <a:lstStyle/>
                    <a:p>
                      <a:pPr algn="ctr"/>
                      <a:r>
                        <a:rPr lang="ru-RU" sz="1400" dirty="0" smtClean="0"/>
                        <a:t>Мин. значение</a:t>
                      </a:r>
                      <a:endParaRPr lang="ru-RU" sz="1400" dirty="0"/>
                    </a:p>
                  </a:txBody>
                  <a:tcPr anchor="ctr">
                    <a:lnB w="12700" cap="flat" cmpd="sng" algn="ctr">
                      <a:solidFill>
                        <a:schemeClr val="tx1"/>
                      </a:solidFill>
                      <a:prstDash val="solid"/>
                      <a:round/>
                      <a:headEnd type="none" w="med" len="med"/>
                      <a:tailEnd type="none" w="med" len="med"/>
                    </a:lnB>
                  </a:tcPr>
                </a:tc>
              </a:tr>
              <a:tr h="1428374">
                <a:tc>
                  <a:txBody>
                    <a:bodyPr/>
                    <a:lstStyle/>
                    <a:p>
                      <a:r>
                        <a:rPr lang="ru-RU" sz="1400" dirty="0" smtClean="0">
                          <a:solidFill>
                            <a:schemeClr val="accent2"/>
                          </a:solidFill>
                        </a:rPr>
                        <a:t>8.</a:t>
                      </a:r>
                      <a:endParaRPr lang="ru-RU" sz="1400" dirty="0">
                        <a:solidFill>
                          <a:schemeClr val="accent2"/>
                        </a:solidFill>
                      </a:endParaRPr>
                    </a:p>
                  </a:txBody>
                  <a:tcPr>
                    <a:lnB w="12700" cap="flat" cmpd="sng" algn="ctr">
                      <a:solidFill>
                        <a:schemeClr val="tx1"/>
                      </a:solidFill>
                      <a:prstDash val="solid"/>
                      <a:round/>
                      <a:headEnd type="none" w="med" len="med"/>
                      <a:tailEnd type="none" w="med" len="med"/>
                    </a:lnB>
                  </a:tcPr>
                </a:tc>
                <a:tc>
                  <a:txBody>
                    <a:bodyPr/>
                    <a:lstStyle/>
                    <a:p>
                      <a:r>
                        <a:rPr lang="ru-RU" sz="1400" dirty="0" smtClean="0">
                          <a:solidFill>
                            <a:schemeClr val="accent2"/>
                          </a:solidFill>
                        </a:rPr>
                        <a:t>Соответствие финансовой устойчивости заявителя значению, рассчитанному в соответствии с Порядком ее определения, утвержденным ЕЭК.</a:t>
                      </a:r>
                    </a:p>
                    <a:p>
                      <a:r>
                        <a:rPr lang="ru-RU" sz="1400" u="sng" dirty="0" smtClean="0">
                          <a:solidFill>
                            <a:schemeClr val="accent2"/>
                          </a:solidFill>
                        </a:rPr>
                        <a:t>Законодательством РФ может быть установлено, что УЭО, осуществляющие деятельность по производству товаров, а также экспортирующие товары, взамен выполнения требования иметь определенный ЕЭК уровень финансовой устойчивости могут внести обеспечение в размере, эквивалентном не менее, чем 150 тыс. евро</a:t>
                      </a:r>
                      <a:r>
                        <a:rPr lang="ru-RU" sz="1400" dirty="0" smtClean="0">
                          <a:solidFill>
                            <a:schemeClr val="accent2"/>
                          </a:solidFill>
                        </a:rPr>
                        <a:t>.</a:t>
                      </a:r>
                      <a:endParaRPr lang="ru-RU" sz="1400" dirty="0">
                        <a:solidFill>
                          <a:schemeClr val="accent2"/>
                        </a:solidFill>
                      </a:endParaRPr>
                    </a:p>
                  </a:txBody>
                  <a:tcPr>
                    <a:lnB w="12700" cap="flat" cmpd="sng" algn="ctr">
                      <a:solidFill>
                        <a:schemeClr val="tx1"/>
                      </a:solidFill>
                      <a:prstDash val="solid"/>
                      <a:round/>
                      <a:headEnd type="none" w="med" len="med"/>
                      <a:tailEnd type="none" w="med" len="med"/>
                    </a:lnB>
                  </a:tcPr>
                </a:tc>
                <a:tc>
                  <a:txBody>
                    <a:bodyPr/>
                    <a:lstStyle/>
                    <a:p>
                      <a:pPr algn="ctr"/>
                      <a:r>
                        <a:rPr lang="ru-RU" sz="1300" dirty="0" smtClean="0">
                          <a:solidFill>
                            <a:schemeClr val="accent2"/>
                          </a:solidFill>
                        </a:rPr>
                        <a:t>Определяется </a:t>
                      </a:r>
                    </a:p>
                    <a:p>
                      <a:pPr algn="ctr"/>
                      <a:r>
                        <a:rPr lang="ru-RU" sz="1300" dirty="0" smtClean="0">
                          <a:solidFill>
                            <a:schemeClr val="accent2"/>
                          </a:solidFill>
                        </a:rPr>
                        <a:t>ЕЭК и законодательством РФ в случаях, предусмотренных ЕЭК</a:t>
                      </a:r>
                      <a:endParaRPr lang="ru-RU" sz="1300" dirty="0">
                        <a:solidFill>
                          <a:schemeClr val="accent2"/>
                        </a:solidFill>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tcPr>
                </a:tc>
              </a:tr>
              <a:tr h="378631">
                <a:tc>
                  <a:txBody>
                    <a:bodyPr/>
                    <a:lstStyle/>
                    <a:p>
                      <a:r>
                        <a:rPr lang="ru-RU" sz="1400" dirty="0" smtClean="0">
                          <a:solidFill>
                            <a:schemeClr val="accent2"/>
                          </a:solidFill>
                        </a:rPr>
                        <a:t>9.</a:t>
                      </a:r>
                      <a:endParaRPr lang="ru-RU" sz="1400" dirty="0">
                        <a:solidFill>
                          <a:schemeClr val="accent2"/>
                        </a:solidFill>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ru-RU" sz="1400" dirty="0" smtClean="0">
                          <a:solidFill>
                            <a:schemeClr val="accent2"/>
                          </a:solidFill>
                        </a:rPr>
                        <a:t>Наличие сооружений, помещений и</a:t>
                      </a:r>
                      <a:r>
                        <a:rPr lang="ru-RU" sz="1400" baseline="0" dirty="0" smtClean="0">
                          <a:solidFill>
                            <a:schemeClr val="accent2"/>
                          </a:solidFill>
                        </a:rPr>
                        <a:t> (</a:t>
                      </a:r>
                      <a:r>
                        <a:rPr lang="ru-RU" sz="1400" dirty="0" smtClean="0">
                          <a:solidFill>
                            <a:schemeClr val="accent2"/>
                          </a:solidFill>
                        </a:rPr>
                        <a:t>или) открытых площадок (их частей), предназначенных для временного хранения товаров, в:</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ru-RU" sz="1400" dirty="0">
                        <a:solidFill>
                          <a:schemeClr val="accent2"/>
                        </a:solidFill>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tcPr>
                </a:tc>
              </a:tr>
              <a:tr h="378631">
                <a:tc>
                  <a:txBody>
                    <a:bodyPr/>
                    <a:lstStyle/>
                    <a:p>
                      <a:endParaRPr lang="ru-RU" sz="1400" dirty="0">
                        <a:solidFill>
                          <a:schemeClr val="accent2"/>
                        </a:solidFill>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85750" indent="-285750">
                        <a:buFont typeface="Arial" panose="020B0604020202020204" pitchFamily="34" charset="0"/>
                        <a:buChar char="•"/>
                      </a:pPr>
                      <a:r>
                        <a:rPr lang="ru-RU" sz="1400" dirty="0" smtClean="0">
                          <a:solidFill>
                            <a:schemeClr val="accent2"/>
                          </a:solidFill>
                        </a:rPr>
                        <a:t>собственности</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ru-RU" sz="1400" dirty="0">
                        <a:solidFill>
                          <a:schemeClr val="accent2"/>
                        </a:solidFill>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ap="flat" cmpd="sng" algn="ctr">
                      <a:solidFill>
                        <a:schemeClr val="tx1"/>
                      </a:solidFill>
                      <a:prstDash val="solid"/>
                      <a:round/>
                      <a:headEnd type="none" w="med" len="med"/>
                      <a:tailEnd type="none" w="med" len="med"/>
                    </a:lnTlToBr>
                    <a:lnBlToTr w="12700" cap="flat" cmpd="sng" algn="ctr">
                      <a:solidFill>
                        <a:schemeClr val="tx1"/>
                      </a:solidFill>
                      <a:prstDash val="solid"/>
                      <a:round/>
                      <a:headEnd type="none" w="med" len="med"/>
                      <a:tailEnd type="none" w="med" len="med"/>
                    </a:lnBlToTr>
                  </a:tcPr>
                </a:tc>
              </a:tr>
              <a:tr h="378631">
                <a:tc>
                  <a:txBody>
                    <a:bodyPr/>
                    <a:lstStyle/>
                    <a:p>
                      <a:endParaRPr lang="ru-RU" sz="1400" dirty="0">
                        <a:solidFill>
                          <a:schemeClr val="accent2"/>
                        </a:solidFill>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85750" indent="-285750">
                        <a:buFont typeface="Arial" panose="020B0604020202020204" pitchFamily="34" charset="0"/>
                        <a:buChar char="•"/>
                      </a:pPr>
                      <a:r>
                        <a:rPr lang="ru-RU" sz="1400" dirty="0" smtClean="0">
                          <a:solidFill>
                            <a:schemeClr val="accent2"/>
                          </a:solidFill>
                        </a:rPr>
                        <a:t>хозяйственном ведении</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ru-RU" sz="1400" dirty="0">
                        <a:solidFill>
                          <a:schemeClr val="accent2"/>
                        </a:solidFill>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ap="flat" cmpd="sng" algn="ctr">
                      <a:solidFill>
                        <a:schemeClr val="tx1"/>
                      </a:solidFill>
                      <a:prstDash val="solid"/>
                      <a:round/>
                      <a:headEnd type="none" w="med" len="med"/>
                      <a:tailEnd type="none" w="med" len="med"/>
                    </a:lnTlToBr>
                    <a:lnBlToTr w="12700" cap="flat" cmpd="sng" algn="ctr">
                      <a:solidFill>
                        <a:schemeClr val="tx1"/>
                      </a:solidFill>
                      <a:prstDash val="solid"/>
                      <a:round/>
                      <a:headEnd type="none" w="med" len="med"/>
                      <a:tailEnd type="none" w="med" len="med"/>
                    </a:lnBlToTr>
                  </a:tcPr>
                </a:tc>
              </a:tr>
              <a:tr h="378631">
                <a:tc>
                  <a:txBody>
                    <a:bodyPr/>
                    <a:lstStyle/>
                    <a:p>
                      <a:endParaRPr lang="ru-RU" sz="1400" dirty="0">
                        <a:solidFill>
                          <a:schemeClr val="accent2"/>
                        </a:solidFill>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85750" indent="-285750">
                        <a:buFont typeface="Arial" panose="020B0604020202020204" pitchFamily="34" charset="0"/>
                        <a:buChar char="•"/>
                      </a:pPr>
                      <a:r>
                        <a:rPr lang="ru-RU" sz="1400" dirty="0" smtClean="0">
                          <a:solidFill>
                            <a:schemeClr val="accent2"/>
                          </a:solidFill>
                        </a:rPr>
                        <a:t>оперативном управлении</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ru-RU" sz="1400" dirty="0">
                        <a:solidFill>
                          <a:schemeClr val="accent2"/>
                        </a:solidFill>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ap="flat" cmpd="sng" algn="ctr">
                      <a:solidFill>
                        <a:schemeClr val="tx1"/>
                      </a:solidFill>
                      <a:prstDash val="solid"/>
                      <a:round/>
                      <a:headEnd type="none" w="med" len="med"/>
                      <a:tailEnd type="none" w="med" len="med"/>
                    </a:lnTlToBr>
                    <a:lnBlToTr w="12700" cap="flat" cmpd="sng" algn="ctr">
                      <a:solidFill>
                        <a:schemeClr val="tx1"/>
                      </a:solidFill>
                      <a:prstDash val="solid"/>
                      <a:round/>
                      <a:headEnd type="none" w="med" len="med"/>
                      <a:tailEnd type="none" w="med" len="med"/>
                    </a:lnBlToTr>
                  </a:tcPr>
                </a:tc>
              </a:tr>
              <a:tr h="378631">
                <a:tc>
                  <a:txBody>
                    <a:bodyPr/>
                    <a:lstStyle/>
                    <a:p>
                      <a:endParaRPr lang="ru-RU" sz="1400" dirty="0">
                        <a:solidFill>
                          <a:schemeClr val="accent2"/>
                        </a:solidFill>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85750" indent="-285750">
                        <a:buFont typeface="Arial" panose="020B0604020202020204" pitchFamily="34" charset="0"/>
                        <a:buChar char="•"/>
                      </a:pPr>
                      <a:r>
                        <a:rPr lang="ru-RU" sz="1400" dirty="0" smtClean="0">
                          <a:solidFill>
                            <a:schemeClr val="accent2"/>
                          </a:solidFill>
                        </a:rPr>
                        <a:t>аренде по договору на срок</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ru-RU" sz="1400" dirty="0" smtClean="0">
                          <a:solidFill>
                            <a:schemeClr val="accent2"/>
                          </a:solidFill>
                        </a:rPr>
                        <a:t>1 год</a:t>
                      </a:r>
                      <a:endParaRPr lang="ru-RU" sz="1400" dirty="0">
                        <a:solidFill>
                          <a:schemeClr val="accent2"/>
                        </a:solidFill>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tcPr>
                </a:tc>
              </a:tr>
            </a:tbl>
          </a:graphicData>
        </a:graphic>
      </p:graphicFrame>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anim calcmode="lin" valueType="num">
                                      <p:cBhvr>
                                        <p:cTn id="7" dur="500" fill="hold"/>
                                        <p:tgtEl>
                                          <p:spTgt spid="11">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11">
                                            <p:txEl>
                                              <p:pRg st="0" end="0"/>
                                            </p:txEl>
                                          </p:spTgt>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12" presetClass="entr" presetSubtype="4" fill="hold" nodeType="afterEffect">
                                  <p:stCondLst>
                                    <p:cond delay="750"/>
                                  </p:stCondLst>
                                  <p:childTnLst>
                                    <p:set>
                                      <p:cBhvr>
                                        <p:cTn id="11" dur="1" fill="hold">
                                          <p:stCondLst>
                                            <p:cond delay="0"/>
                                          </p:stCondLst>
                                        </p:cTn>
                                        <p:tgtEl>
                                          <p:spTgt spid="7"/>
                                        </p:tgtEl>
                                        <p:attrNameLst>
                                          <p:attrName>style.visibility</p:attrName>
                                        </p:attrNameLst>
                                      </p:cBhvr>
                                      <p:to>
                                        <p:strVal val="visible"/>
                                      </p:to>
                                    </p:set>
                                    <p:anim calcmode="lin" valueType="num">
                                      <p:cBhvr additive="base">
                                        <p:cTn id="12" dur="500"/>
                                        <p:tgtEl>
                                          <p:spTgt spid="7"/>
                                        </p:tgtEl>
                                        <p:attrNameLst>
                                          <p:attrName>ppt_y</p:attrName>
                                        </p:attrNameLst>
                                      </p:cBhvr>
                                      <p:tavLst>
                                        <p:tav tm="0">
                                          <p:val>
                                            <p:strVal val="#ppt_y+#ppt_h*1.125000"/>
                                          </p:val>
                                        </p:tav>
                                        <p:tav tm="100000">
                                          <p:val>
                                            <p:strVal val="#ppt_y"/>
                                          </p:val>
                                        </p:tav>
                                      </p:tavLst>
                                    </p:anim>
                                    <p:animEffect transition="in" filter="wipe(up)">
                                      <p:cBhvr>
                                        <p:cTn id="13"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uiExpand="1" build="p"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Rectangle 5"/>
          <p:cNvSpPr>
            <a:spLocks noChangeArrowheads="1"/>
          </p:cNvSpPr>
          <p:nvPr/>
        </p:nvSpPr>
        <p:spPr bwMode="auto">
          <a:xfrm>
            <a:off x="137097" y="158497"/>
            <a:ext cx="8739188" cy="475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20000"/>
              </a:spcBef>
              <a:spcAft>
                <a:spcPct val="75000"/>
              </a:spcAft>
            </a:pPr>
            <a:r>
              <a:rPr lang="ru-RU" sz="2000" dirty="0" smtClean="0">
                <a:solidFill>
                  <a:srgbClr val="0070C0"/>
                </a:solidFill>
              </a:rPr>
              <a:t>Условия получения свидетельства второго типа (п.3 ст. 433 ТК ЕАЭС)</a:t>
            </a:r>
          </a:p>
        </p:txBody>
      </p:sp>
      <p:graphicFrame>
        <p:nvGraphicFramePr>
          <p:cNvPr id="7" name="Объект 4"/>
          <p:cNvGraphicFramePr>
            <a:graphicFrameLocks noGrp="1"/>
          </p:cNvGraphicFramePr>
          <p:nvPr>
            <p:ph sz="half" idx="1"/>
            <p:extLst>
              <p:ext uri="{D42A27DB-BD31-4B8C-83A1-F6EECF244321}">
                <p14:modId xmlns:p14="http://schemas.microsoft.com/office/powerpoint/2010/main" val="1338647697"/>
              </p:ext>
            </p:extLst>
          </p:nvPr>
        </p:nvGraphicFramePr>
        <p:xfrm>
          <a:off x="445073" y="829056"/>
          <a:ext cx="8431212" cy="2603671"/>
        </p:xfrm>
        <a:graphic>
          <a:graphicData uri="http://schemas.openxmlformats.org/drawingml/2006/table">
            <a:tbl>
              <a:tblPr firstRow="1" bandRow="1">
                <a:tableStyleId>{5C22544A-7EE6-4342-B048-85BDC9FD1C3A}</a:tableStyleId>
              </a:tblPr>
              <a:tblGrid>
                <a:gridCol w="514794"/>
                <a:gridCol w="6364224"/>
                <a:gridCol w="1552194"/>
              </a:tblGrid>
              <a:tr h="378631">
                <a:tc>
                  <a:txBody>
                    <a:bodyPr/>
                    <a:lstStyle/>
                    <a:p>
                      <a:pPr algn="ctr"/>
                      <a:r>
                        <a:rPr lang="ru-RU" sz="1400" dirty="0" smtClean="0"/>
                        <a:t>№</a:t>
                      </a:r>
                      <a:endParaRPr lang="ru-RU" sz="1400" dirty="0"/>
                    </a:p>
                  </a:txBody>
                  <a:tcPr anchor="ctr"/>
                </a:tc>
                <a:tc>
                  <a:txBody>
                    <a:bodyPr/>
                    <a:lstStyle/>
                    <a:p>
                      <a:pPr algn="ctr"/>
                      <a:r>
                        <a:rPr lang="ru-RU" sz="1400" dirty="0" smtClean="0"/>
                        <a:t>Условия включения в реестр</a:t>
                      </a:r>
                      <a:endParaRPr lang="ru-RU" sz="1400" dirty="0"/>
                    </a:p>
                  </a:txBody>
                  <a:tcPr anchor="ctr"/>
                </a:tc>
                <a:tc>
                  <a:txBody>
                    <a:bodyPr/>
                    <a:lstStyle/>
                    <a:p>
                      <a:pPr algn="ctr"/>
                      <a:r>
                        <a:rPr lang="ru-RU" sz="1400" dirty="0" smtClean="0"/>
                        <a:t>Мин. значение</a:t>
                      </a:r>
                      <a:endParaRPr lang="ru-RU" sz="1400" dirty="0"/>
                    </a:p>
                  </a:txBody>
                  <a:tcPr anchor="ctr">
                    <a:lnB w="12700" cap="flat" cmpd="sng" algn="ctr">
                      <a:solidFill>
                        <a:schemeClr val="tx1"/>
                      </a:solidFill>
                      <a:prstDash val="solid"/>
                      <a:round/>
                      <a:headEnd type="none" w="med" len="med"/>
                      <a:tailEnd type="none" w="med" len="med"/>
                    </a:lnB>
                  </a:tcPr>
                </a:tc>
              </a:tr>
              <a:tr h="1657433">
                <a:tc>
                  <a:txBody>
                    <a:bodyPr/>
                    <a:lstStyle/>
                    <a:p>
                      <a:r>
                        <a:rPr lang="ru-RU" sz="1400" dirty="0" smtClean="0">
                          <a:solidFill>
                            <a:schemeClr val="accent2"/>
                          </a:solidFill>
                        </a:rPr>
                        <a:t>10.</a:t>
                      </a:r>
                      <a:endParaRPr lang="ru-RU" sz="1400" dirty="0">
                        <a:solidFill>
                          <a:schemeClr val="accent2"/>
                        </a:solidFill>
                      </a:endParaRPr>
                    </a:p>
                  </a:txBody>
                  <a:tcPr>
                    <a:lnB w="12700" cap="flat" cmpd="sng" algn="ctr">
                      <a:solidFill>
                        <a:schemeClr val="tx1"/>
                      </a:solidFill>
                      <a:prstDash val="solid"/>
                      <a:round/>
                      <a:headEnd type="none" w="med" len="med"/>
                      <a:tailEnd type="none" w="med" len="med"/>
                    </a:lnB>
                  </a:tcPr>
                </a:tc>
                <a:tc>
                  <a:txBody>
                    <a:bodyPr/>
                    <a:lstStyle/>
                    <a:p>
                      <a:r>
                        <a:rPr lang="ru-RU" sz="1400" dirty="0" smtClean="0">
                          <a:solidFill>
                            <a:schemeClr val="accent2"/>
                          </a:solidFill>
                        </a:rPr>
                        <a:t>Соблюдение определяемых ЕЭК требований:</a:t>
                      </a:r>
                    </a:p>
                    <a:p>
                      <a:pPr marL="285750" indent="-285750">
                        <a:buFont typeface="Arial" panose="020B0604020202020204" pitchFamily="34" charset="0"/>
                        <a:buChar char="•"/>
                      </a:pPr>
                      <a:r>
                        <a:rPr lang="ru-RU" sz="1400" dirty="0" smtClean="0">
                          <a:solidFill>
                            <a:schemeClr val="accent2"/>
                          </a:solidFill>
                        </a:rPr>
                        <a:t>к сооружениям, помещениям, открытым площадкам, на территории которых будет осуществляться временное хранение товаров, завершение таможенной процедуры таможенного транзита и (или) проводиться таможенный контроль;</a:t>
                      </a:r>
                    </a:p>
                    <a:p>
                      <a:pPr marL="285750" indent="-285750">
                        <a:buFont typeface="Arial" panose="020B0604020202020204" pitchFamily="34" charset="0"/>
                        <a:buChar char="•"/>
                      </a:pPr>
                      <a:r>
                        <a:rPr lang="ru-RU" sz="1400" dirty="0" smtClean="0">
                          <a:solidFill>
                            <a:schemeClr val="accent2"/>
                          </a:solidFill>
                        </a:rPr>
                        <a:t>к транспортным средствам (для заявителей, осуществляющих внешнеэкономическую деятельность по перевозке товаров и (или) деятельность в сфере таможенного дела в качестве таможенного перевозчика);</a:t>
                      </a:r>
                    </a:p>
                    <a:p>
                      <a:pPr marL="285750" indent="-285750">
                        <a:buFont typeface="Arial" panose="020B0604020202020204" pitchFamily="34" charset="0"/>
                        <a:buChar char="•"/>
                      </a:pPr>
                      <a:r>
                        <a:rPr lang="ru-RU" sz="1400" dirty="0" smtClean="0">
                          <a:solidFill>
                            <a:schemeClr val="accent2"/>
                          </a:solidFill>
                        </a:rPr>
                        <a:t>к работникам заявителя.</a:t>
                      </a:r>
                      <a:endParaRPr lang="ru-RU" sz="1400" dirty="0">
                        <a:solidFill>
                          <a:schemeClr val="accent2"/>
                        </a:solidFill>
                      </a:endParaRPr>
                    </a:p>
                  </a:txBody>
                  <a:tcPr>
                    <a:lnB w="12700" cap="flat" cmpd="sng" algn="ctr">
                      <a:solidFill>
                        <a:schemeClr val="tx1"/>
                      </a:solidFill>
                      <a:prstDash val="solid"/>
                      <a:round/>
                      <a:headEnd type="none" w="med" len="med"/>
                      <a:tailEnd type="none" w="med" len="med"/>
                    </a:lnB>
                  </a:tcPr>
                </a:tc>
                <a:tc>
                  <a:txBody>
                    <a:bodyPr/>
                    <a:lstStyle/>
                    <a:p>
                      <a:pPr algn="ctr"/>
                      <a:endParaRPr lang="ru-RU" sz="1400" dirty="0">
                        <a:solidFill>
                          <a:schemeClr val="accent2"/>
                        </a:solidFill>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ap="flat" cmpd="sng" algn="ctr">
                      <a:solidFill>
                        <a:schemeClr val="tx1"/>
                      </a:solidFill>
                      <a:prstDash val="solid"/>
                      <a:round/>
                      <a:headEnd type="none" w="med" len="med"/>
                      <a:tailEnd type="none" w="med" len="med"/>
                    </a:lnTlToBr>
                    <a:lnBlToTr w="12700" cap="flat" cmpd="sng" algn="ctr">
                      <a:solidFill>
                        <a:schemeClr val="tx1"/>
                      </a:solidFill>
                      <a:prstDash val="solid"/>
                      <a:round/>
                      <a:headEnd type="none" w="med" len="med"/>
                      <a:tailEnd type="none" w="med" len="med"/>
                    </a:lnBlToTr>
                  </a:tcPr>
                </a:tc>
              </a:tr>
            </a:tbl>
          </a:graphicData>
        </a:graphic>
      </p:graphicFrame>
    </p:spTree>
    <p:extLst>
      <p:ext uri="{BB962C8B-B14F-4D97-AF65-F5344CB8AC3E}">
        <p14:creationId xmlns:p14="http://schemas.microsoft.com/office/powerpoint/2010/main" val="758305229"/>
      </p:ext>
    </p:extLst>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p:tgtEl>
                                          <p:spTgt spid="7"/>
                                        </p:tgtEl>
                                        <p:attrNameLst>
                                          <p:attrName>ppt_y</p:attrName>
                                        </p:attrNameLst>
                                      </p:cBhvr>
                                      <p:tavLst>
                                        <p:tav tm="0">
                                          <p:val>
                                            <p:strVal val="#ppt_y+#ppt_h*1.125000"/>
                                          </p:val>
                                        </p:tav>
                                        <p:tav tm="100000">
                                          <p:val>
                                            <p:strVal val="#ppt_y"/>
                                          </p:val>
                                        </p:tav>
                                      </p:tavLst>
                                    </p:anim>
                                    <p:animEffect transition="in" filter="wipe(up)">
                                      <p:cBhvr>
                                        <p:cTn id="8"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5"/>
          <p:cNvSpPr>
            <a:spLocks noChangeArrowheads="1"/>
          </p:cNvSpPr>
          <p:nvPr/>
        </p:nvSpPr>
        <p:spPr bwMode="auto">
          <a:xfrm>
            <a:off x="351914" y="695254"/>
            <a:ext cx="8617530" cy="4266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20000"/>
              </a:spcBef>
              <a:spcAft>
                <a:spcPct val="75000"/>
              </a:spcAft>
            </a:pPr>
            <a:r>
              <a:rPr lang="ru-RU" sz="1600" b="1" dirty="0" smtClean="0">
                <a:solidFill>
                  <a:srgbClr val="FFCC00"/>
                </a:solidFill>
              </a:rPr>
              <a:t>Это все условия для получения свидетельства второго типа, а кроме того</a:t>
            </a:r>
            <a:r>
              <a:rPr lang="ru-RU" sz="1600" dirty="0" smtClean="0">
                <a:solidFill>
                  <a:srgbClr val="FFCC00"/>
                </a:solidFill>
              </a:rPr>
              <a:t>:</a:t>
            </a:r>
            <a:endParaRPr lang="ru-RU" sz="1600" dirty="0">
              <a:solidFill>
                <a:srgbClr val="FFCC00"/>
              </a:solidFill>
            </a:endParaRPr>
          </a:p>
        </p:txBody>
      </p:sp>
      <p:sp>
        <p:nvSpPr>
          <p:cNvPr id="15" name="Rectangle 5"/>
          <p:cNvSpPr>
            <a:spLocks noChangeArrowheads="1"/>
          </p:cNvSpPr>
          <p:nvPr/>
        </p:nvSpPr>
        <p:spPr bwMode="auto">
          <a:xfrm>
            <a:off x="1901953" y="2828660"/>
            <a:ext cx="6876288" cy="9490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20000"/>
              </a:spcBef>
              <a:spcAft>
                <a:spcPct val="75000"/>
              </a:spcAft>
            </a:pPr>
            <a:r>
              <a:rPr lang="ru-RU" sz="1400" dirty="0" smtClean="0">
                <a:solidFill>
                  <a:srgbClr val="FFCC00"/>
                </a:solidFill>
              </a:rPr>
              <a:t>Действующий УЭО может сразу претендовать на получение свидетельства третьего типа, если он является УЭО по ТК ТС не менее 2-х лет и выполняет все другие условия для получения свидетельства третьего типа (п. 3 ст. 464 переходных положений ТК ЕАЭС).</a:t>
            </a:r>
          </a:p>
        </p:txBody>
      </p:sp>
      <p:pic>
        <p:nvPicPr>
          <p:cNvPr id="4" name="Рисунок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20497" y="2828660"/>
            <a:ext cx="1138820" cy="949017"/>
          </a:xfrm>
          <a:prstGeom prst="rect">
            <a:avLst/>
          </a:prstGeom>
        </p:spPr>
      </p:pic>
      <p:sp>
        <p:nvSpPr>
          <p:cNvPr id="6" name="Rectangle 5"/>
          <p:cNvSpPr>
            <a:spLocks noChangeArrowheads="1"/>
          </p:cNvSpPr>
          <p:nvPr/>
        </p:nvSpPr>
        <p:spPr bwMode="auto">
          <a:xfrm>
            <a:off x="137097" y="158497"/>
            <a:ext cx="8739188" cy="475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20000"/>
              </a:spcBef>
              <a:spcAft>
                <a:spcPct val="75000"/>
              </a:spcAft>
            </a:pPr>
            <a:r>
              <a:rPr lang="ru-RU" sz="2000" dirty="0" smtClean="0">
                <a:solidFill>
                  <a:srgbClr val="0070C0"/>
                </a:solidFill>
              </a:rPr>
              <a:t>Условия получения свидетельства </a:t>
            </a:r>
            <a:r>
              <a:rPr lang="ru-RU" sz="2000" b="1" dirty="0" smtClean="0">
                <a:solidFill>
                  <a:srgbClr val="FF0000"/>
                </a:solidFill>
              </a:rPr>
              <a:t>третьего типа </a:t>
            </a:r>
            <a:r>
              <a:rPr lang="ru-RU" sz="2000" dirty="0" smtClean="0">
                <a:solidFill>
                  <a:srgbClr val="0070C0"/>
                </a:solidFill>
              </a:rPr>
              <a:t>(п.5 ст. 433 ТК ЕАЭС)</a:t>
            </a:r>
          </a:p>
        </p:txBody>
      </p:sp>
      <p:graphicFrame>
        <p:nvGraphicFramePr>
          <p:cNvPr id="7" name="Объект 4"/>
          <p:cNvGraphicFramePr>
            <a:graphicFrameLocks noGrp="1"/>
          </p:cNvGraphicFramePr>
          <p:nvPr>
            <p:ph sz="half" idx="1"/>
            <p:extLst>
              <p:ext uri="{D42A27DB-BD31-4B8C-83A1-F6EECF244321}">
                <p14:modId xmlns:p14="http://schemas.microsoft.com/office/powerpoint/2010/main" val="1375473840"/>
              </p:ext>
            </p:extLst>
          </p:nvPr>
        </p:nvGraphicFramePr>
        <p:xfrm>
          <a:off x="445073" y="1212485"/>
          <a:ext cx="8431212" cy="996416"/>
        </p:xfrm>
        <a:graphic>
          <a:graphicData uri="http://schemas.openxmlformats.org/drawingml/2006/table">
            <a:tbl>
              <a:tblPr firstRow="1" bandRow="1">
                <a:tableStyleId>{5C22544A-7EE6-4342-B048-85BDC9FD1C3A}</a:tableStyleId>
              </a:tblPr>
              <a:tblGrid>
                <a:gridCol w="514794"/>
                <a:gridCol w="6364224"/>
                <a:gridCol w="1552194"/>
              </a:tblGrid>
              <a:tr h="229499">
                <a:tc>
                  <a:txBody>
                    <a:bodyPr/>
                    <a:lstStyle/>
                    <a:p>
                      <a:pPr algn="ctr"/>
                      <a:r>
                        <a:rPr lang="ru-RU" sz="1400" dirty="0" smtClean="0"/>
                        <a:t>№</a:t>
                      </a:r>
                      <a:endParaRPr lang="ru-RU" sz="1400" dirty="0"/>
                    </a:p>
                  </a:txBody>
                  <a:tcPr anchor="ctr"/>
                </a:tc>
                <a:tc>
                  <a:txBody>
                    <a:bodyPr/>
                    <a:lstStyle/>
                    <a:p>
                      <a:pPr algn="ctr"/>
                      <a:r>
                        <a:rPr lang="ru-RU" sz="1400" dirty="0" smtClean="0"/>
                        <a:t>Условия включения в реестр</a:t>
                      </a:r>
                      <a:endParaRPr lang="ru-RU" sz="1400" dirty="0"/>
                    </a:p>
                  </a:txBody>
                  <a:tcPr anchor="ctr"/>
                </a:tc>
                <a:tc>
                  <a:txBody>
                    <a:bodyPr/>
                    <a:lstStyle/>
                    <a:p>
                      <a:pPr algn="ctr"/>
                      <a:r>
                        <a:rPr lang="ru-RU" sz="1400" dirty="0" smtClean="0"/>
                        <a:t>Мин. значение</a:t>
                      </a:r>
                      <a:endParaRPr lang="ru-RU" sz="1400" dirty="0"/>
                    </a:p>
                  </a:txBody>
                  <a:tcPr anchor="ctr">
                    <a:lnB w="12700" cap="flat" cmpd="sng" algn="ctr">
                      <a:solidFill>
                        <a:schemeClr val="tx1"/>
                      </a:solidFill>
                      <a:prstDash val="solid"/>
                      <a:round/>
                      <a:headEnd type="none" w="med" len="med"/>
                      <a:tailEnd type="none" w="med" len="med"/>
                    </a:lnB>
                  </a:tcPr>
                </a:tc>
              </a:tr>
              <a:tr h="691616">
                <a:tc>
                  <a:txBody>
                    <a:bodyPr/>
                    <a:lstStyle/>
                    <a:p>
                      <a:r>
                        <a:rPr lang="ru-RU" sz="1400" dirty="0" smtClean="0">
                          <a:solidFill>
                            <a:schemeClr val="accent2"/>
                          </a:solidFill>
                        </a:rPr>
                        <a:t>11.</a:t>
                      </a:r>
                      <a:endParaRPr lang="ru-RU" sz="1400" dirty="0">
                        <a:solidFill>
                          <a:schemeClr val="accent2"/>
                        </a:solidFill>
                      </a:endParaRPr>
                    </a:p>
                  </a:txBody>
                  <a:tcPr>
                    <a:lnB w="12700" cap="flat" cmpd="sng" algn="ctr">
                      <a:solidFill>
                        <a:schemeClr val="tx1"/>
                      </a:solidFill>
                      <a:prstDash val="solid"/>
                      <a:round/>
                      <a:headEnd type="none" w="med" len="med"/>
                      <a:tailEnd type="none" w="med" len="med"/>
                    </a:lnB>
                  </a:tcPr>
                </a:tc>
                <a:tc>
                  <a:txBody>
                    <a:bodyPr/>
                    <a:lstStyle/>
                    <a:p>
                      <a:r>
                        <a:rPr lang="ru-RU" sz="1400" u="sng" dirty="0" smtClean="0">
                          <a:solidFill>
                            <a:schemeClr val="accent2"/>
                          </a:solidFill>
                        </a:rPr>
                        <a:t>Нахождение в реестре</a:t>
                      </a:r>
                      <a:r>
                        <a:rPr lang="ru-RU" sz="1400" u="none" dirty="0" smtClean="0">
                          <a:solidFill>
                            <a:schemeClr val="accent2"/>
                          </a:solidFill>
                        </a:rPr>
                        <a:t> </a:t>
                      </a:r>
                      <a:r>
                        <a:rPr lang="ru-RU" sz="1400" dirty="0" smtClean="0">
                          <a:solidFill>
                            <a:schemeClr val="accent2"/>
                          </a:solidFill>
                        </a:rPr>
                        <a:t>УЭО </a:t>
                      </a:r>
                      <a:r>
                        <a:rPr lang="ru-RU" sz="1400" baseline="0" dirty="0" smtClean="0">
                          <a:solidFill>
                            <a:schemeClr val="accent2"/>
                          </a:solidFill>
                        </a:rPr>
                        <a:t>с выдачей свидетельства </a:t>
                      </a:r>
                    </a:p>
                    <a:p>
                      <a:r>
                        <a:rPr lang="ru-RU" sz="1400" u="sng" baseline="0" dirty="0" smtClean="0">
                          <a:solidFill>
                            <a:schemeClr val="accent2"/>
                          </a:solidFill>
                        </a:rPr>
                        <a:t>в соответствии ТК ТС</a:t>
                      </a:r>
                      <a:endParaRPr lang="ru-RU" sz="1400" u="sng" dirty="0">
                        <a:solidFill>
                          <a:schemeClr val="accent2"/>
                        </a:solidFill>
                      </a:endParaRPr>
                    </a:p>
                  </a:txBody>
                  <a:tcPr>
                    <a:lnB w="12700" cap="flat" cmpd="sng" algn="ctr">
                      <a:solidFill>
                        <a:schemeClr val="tx1"/>
                      </a:solidFill>
                      <a:prstDash val="solid"/>
                      <a:round/>
                      <a:headEnd type="none" w="med" len="med"/>
                      <a:tailEnd type="none" w="med" len="med"/>
                    </a:lnB>
                  </a:tcPr>
                </a:tc>
                <a:tc>
                  <a:txBody>
                    <a:bodyPr/>
                    <a:lstStyle/>
                    <a:p>
                      <a:pPr algn="ctr"/>
                      <a:r>
                        <a:rPr lang="ru-RU" sz="1400" dirty="0" smtClean="0">
                          <a:solidFill>
                            <a:schemeClr val="accent2"/>
                          </a:solidFill>
                        </a:rPr>
                        <a:t>2 года</a:t>
                      </a:r>
                      <a:endParaRPr lang="ru-RU" sz="1400" dirty="0">
                        <a:solidFill>
                          <a:schemeClr val="accent2"/>
                        </a:solidFill>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tcPr>
                </a:tc>
              </a:tr>
            </a:tbl>
          </a:graphicData>
        </a:graphic>
      </p:graphicFrame>
      <p:sp>
        <p:nvSpPr>
          <p:cNvPr id="8" name="Rectangle 5"/>
          <p:cNvSpPr>
            <a:spLocks noChangeArrowheads="1"/>
          </p:cNvSpPr>
          <p:nvPr/>
        </p:nvSpPr>
        <p:spPr bwMode="auto">
          <a:xfrm>
            <a:off x="662153" y="3922927"/>
            <a:ext cx="8214132" cy="9490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20000"/>
              </a:spcBef>
              <a:spcAft>
                <a:spcPct val="75000"/>
              </a:spcAft>
            </a:pPr>
            <a:r>
              <a:rPr lang="ru-RU" sz="1400" dirty="0" smtClean="0">
                <a:solidFill>
                  <a:srgbClr val="FFCC00"/>
                </a:solidFill>
              </a:rPr>
              <a:t>Заявитель, </a:t>
            </a:r>
            <a:r>
              <a:rPr lang="ru-RU" sz="1400" b="1" u="sng" dirty="0" smtClean="0">
                <a:solidFill>
                  <a:srgbClr val="FFCC00"/>
                </a:solidFill>
              </a:rPr>
              <a:t>не являющийся УЭО по ТК ТС</a:t>
            </a:r>
            <a:r>
              <a:rPr lang="ru-RU" sz="1400" dirty="0" smtClean="0">
                <a:solidFill>
                  <a:srgbClr val="FFCC00"/>
                </a:solidFill>
              </a:rPr>
              <a:t>, на получение свидетельства третьего типа может претендовать только после нахождения в реестре УЭО по ТК ЕАЭС, имея свидетельство первого или второго типа, не менее 2-х лет.</a:t>
            </a:r>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14">
                                            <p:txEl>
                                              <p:pRg st="0" end="0"/>
                                            </p:txEl>
                                          </p:spTgt>
                                        </p:tgtEl>
                                        <p:attrNameLst>
                                          <p:attrName>style.visibility</p:attrName>
                                        </p:attrNameLst>
                                      </p:cBhvr>
                                      <p:to>
                                        <p:strVal val="visible"/>
                                      </p:to>
                                    </p:set>
                                    <p:anim calcmode="lin" valueType="num">
                                      <p:cBhvr>
                                        <p:cTn id="7" dur="500" fill="hold"/>
                                        <p:tgtEl>
                                          <p:spTgt spid="14">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14">
                                            <p:txEl>
                                              <p:pRg st="0" end="0"/>
                                            </p:txEl>
                                          </p:spTgt>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12" presetClass="entr" presetSubtype="4" fill="hold" nodeType="afterEffect">
                                  <p:stCondLst>
                                    <p:cond delay="0"/>
                                  </p:stCondLst>
                                  <p:childTnLst>
                                    <p:set>
                                      <p:cBhvr>
                                        <p:cTn id="11" dur="1" fill="hold">
                                          <p:stCondLst>
                                            <p:cond delay="0"/>
                                          </p:stCondLst>
                                        </p:cTn>
                                        <p:tgtEl>
                                          <p:spTgt spid="7"/>
                                        </p:tgtEl>
                                        <p:attrNameLst>
                                          <p:attrName>style.visibility</p:attrName>
                                        </p:attrNameLst>
                                      </p:cBhvr>
                                      <p:to>
                                        <p:strVal val="visible"/>
                                      </p:to>
                                    </p:set>
                                    <p:anim calcmode="lin" valueType="num">
                                      <p:cBhvr additive="base">
                                        <p:cTn id="12" dur="500"/>
                                        <p:tgtEl>
                                          <p:spTgt spid="7"/>
                                        </p:tgtEl>
                                        <p:attrNameLst>
                                          <p:attrName>ppt_y</p:attrName>
                                        </p:attrNameLst>
                                      </p:cBhvr>
                                      <p:tavLst>
                                        <p:tav tm="0">
                                          <p:val>
                                            <p:strVal val="#ppt_y+#ppt_h*1.125000"/>
                                          </p:val>
                                        </p:tav>
                                        <p:tav tm="100000">
                                          <p:val>
                                            <p:strVal val="#ppt_y"/>
                                          </p:val>
                                        </p:tav>
                                      </p:tavLst>
                                    </p:anim>
                                    <p:animEffect transition="in" filter="wipe(up)">
                                      <p:cBhvr>
                                        <p:cTn id="13" dur="500"/>
                                        <p:tgtEl>
                                          <p:spTgt spid="7"/>
                                        </p:tgtEl>
                                      </p:cBhvr>
                                    </p:animEffect>
                                  </p:childTnLst>
                                </p:cTn>
                              </p:par>
                            </p:childTnLst>
                          </p:cTn>
                        </p:par>
                        <p:par>
                          <p:cTn id="14" fill="hold">
                            <p:stCondLst>
                              <p:cond delay="1000"/>
                            </p:stCondLst>
                            <p:childTnLst>
                              <p:par>
                                <p:cTn id="15" presetID="42" presetClass="entr" presetSubtype="0" fill="hold" nodeType="after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fade">
                                      <p:cBhvr>
                                        <p:cTn id="17" dur="1500"/>
                                        <p:tgtEl>
                                          <p:spTgt spid="4"/>
                                        </p:tgtEl>
                                      </p:cBhvr>
                                    </p:animEffect>
                                    <p:anim calcmode="lin" valueType="num">
                                      <p:cBhvr>
                                        <p:cTn id="18" dur="1500" fill="hold"/>
                                        <p:tgtEl>
                                          <p:spTgt spid="4"/>
                                        </p:tgtEl>
                                        <p:attrNameLst>
                                          <p:attrName>ppt_x</p:attrName>
                                        </p:attrNameLst>
                                      </p:cBhvr>
                                      <p:tavLst>
                                        <p:tav tm="0">
                                          <p:val>
                                            <p:strVal val="#ppt_x"/>
                                          </p:val>
                                        </p:tav>
                                        <p:tav tm="100000">
                                          <p:val>
                                            <p:strVal val="#ppt_x"/>
                                          </p:val>
                                        </p:tav>
                                      </p:tavLst>
                                    </p:anim>
                                    <p:anim calcmode="lin" valueType="num">
                                      <p:cBhvr>
                                        <p:cTn id="19" dur="1500" fill="hold"/>
                                        <p:tgtEl>
                                          <p:spTgt spid="4"/>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0"/>
                                  </p:stCondLst>
                                  <p:childTnLst>
                                    <p:set>
                                      <p:cBhvr>
                                        <p:cTn id="21" dur="1" fill="hold">
                                          <p:stCondLst>
                                            <p:cond delay="0"/>
                                          </p:stCondLst>
                                        </p:cTn>
                                        <p:tgtEl>
                                          <p:spTgt spid="15"/>
                                        </p:tgtEl>
                                        <p:attrNameLst>
                                          <p:attrName>style.visibility</p:attrName>
                                        </p:attrNameLst>
                                      </p:cBhvr>
                                      <p:to>
                                        <p:strVal val="visible"/>
                                      </p:to>
                                    </p:set>
                                    <p:animEffect transition="in" filter="fade">
                                      <p:cBhvr>
                                        <p:cTn id="22" dur="1500"/>
                                        <p:tgtEl>
                                          <p:spTgt spid="15"/>
                                        </p:tgtEl>
                                      </p:cBhvr>
                                    </p:animEffect>
                                    <p:anim calcmode="lin" valueType="num">
                                      <p:cBhvr>
                                        <p:cTn id="23" dur="1500" fill="hold"/>
                                        <p:tgtEl>
                                          <p:spTgt spid="15"/>
                                        </p:tgtEl>
                                        <p:attrNameLst>
                                          <p:attrName>ppt_x</p:attrName>
                                        </p:attrNameLst>
                                      </p:cBhvr>
                                      <p:tavLst>
                                        <p:tav tm="0">
                                          <p:val>
                                            <p:strVal val="#ppt_x"/>
                                          </p:val>
                                        </p:tav>
                                        <p:tav tm="100000">
                                          <p:val>
                                            <p:strVal val="#ppt_x"/>
                                          </p:val>
                                        </p:tav>
                                      </p:tavLst>
                                    </p:anim>
                                    <p:anim calcmode="lin" valueType="num">
                                      <p:cBhvr>
                                        <p:cTn id="24" dur="1500" fill="hold"/>
                                        <p:tgtEl>
                                          <p:spTgt spid="15"/>
                                        </p:tgtEl>
                                        <p:attrNameLst>
                                          <p:attrName>ppt_y</p:attrName>
                                        </p:attrNameLst>
                                      </p:cBhvr>
                                      <p:tavLst>
                                        <p:tav tm="0">
                                          <p:val>
                                            <p:strVal val="#ppt_y+.1"/>
                                          </p:val>
                                        </p:tav>
                                        <p:tav tm="100000">
                                          <p:val>
                                            <p:strVal val="#ppt_y"/>
                                          </p:val>
                                        </p:tav>
                                      </p:tavLst>
                                    </p:anim>
                                  </p:childTnLst>
                                </p:cTn>
                              </p:par>
                              <p:par>
                                <p:cTn id="25" presetID="42" presetClass="entr" presetSubtype="0" fill="hold" grpId="0" nodeType="with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fade">
                                      <p:cBhvr>
                                        <p:cTn id="27" dur="1500"/>
                                        <p:tgtEl>
                                          <p:spTgt spid="8"/>
                                        </p:tgtEl>
                                      </p:cBhvr>
                                    </p:animEffect>
                                    <p:anim calcmode="lin" valueType="num">
                                      <p:cBhvr>
                                        <p:cTn id="28" dur="1500" fill="hold"/>
                                        <p:tgtEl>
                                          <p:spTgt spid="8"/>
                                        </p:tgtEl>
                                        <p:attrNameLst>
                                          <p:attrName>ppt_x</p:attrName>
                                        </p:attrNameLst>
                                      </p:cBhvr>
                                      <p:tavLst>
                                        <p:tav tm="0">
                                          <p:val>
                                            <p:strVal val="#ppt_x"/>
                                          </p:val>
                                        </p:tav>
                                        <p:tav tm="100000">
                                          <p:val>
                                            <p:strVal val="#ppt_x"/>
                                          </p:val>
                                        </p:tav>
                                      </p:tavLst>
                                    </p:anim>
                                    <p:anim calcmode="lin" valueType="num">
                                      <p:cBhvr>
                                        <p:cTn id="29" dur="15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uiExpand="1" build="p" autoUpdateAnimBg="0"/>
      <p:bldP spid="15" grpId="0"/>
      <p:bldP spid="8"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3"/>
          <p:cNvSpPr>
            <a:spLocks noGrp="1" noChangeArrowheads="1"/>
          </p:cNvSpPr>
          <p:nvPr>
            <p:ph type="title"/>
          </p:nvPr>
        </p:nvSpPr>
        <p:spPr>
          <a:xfrm>
            <a:off x="128969" y="109728"/>
            <a:ext cx="8734615" cy="499872"/>
          </a:xfrm>
        </p:spPr>
        <p:txBody>
          <a:bodyPr/>
          <a:lstStyle/>
          <a:p>
            <a:r>
              <a:rPr lang="ru-RU" sz="2300" dirty="0" smtClean="0">
                <a:solidFill>
                  <a:schemeClr val="accent6"/>
                </a:solidFill>
              </a:rPr>
              <a:t>Список документов, представляемых для включения в реестр</a:t>
            </a:r>
          </a:p>
        </p:txBody>
      </p:sp>
      <p:graphicFrame>
        <p:nvGraphicFramePr>
          <p:cNvPr id="6" name="Объект 5"/>
          <p:cNvGraphicFramePr>
            <a:graphicFrameLocks noGrp="1"/>
          </p:cNvGraphicFramePr>
          <p:nvPr>
            <p:ph sz="half" idx="1"/>
            <p:extLst>
              <p:ext uri="{D42A27DB-BD31-4B8C-83A1-F6EECF244321}">
                <p14:modId xmlns:p14="http://schemas.microsoft.com/office/powerpoint/2010/main" val="1453309625"/>
              </p:ext>
            </p:extLst>
          </p:nvPr>
        </p:nvGraphicFramePr>
        <p:xfrm>
          <a:off x="278385" y="1246173"/>
          <a:ext cx="8585199" cy="3973109"/>
        </p:xfrm>
        <a:graphic>
          <a:graphicData uri="http://schemas.openxmlformats.org/drawingml/2006/table">
            <a:tbl>
              <a:tblPr firstRow="1" bandRow="1">
                <a:tableStyleId>{5C22544A-7EE6-4342-B048-85BDC9FD1C3A}</a:tableStyleId>
              </a:tblPr>
              <a:tblGrid>
                <a:gridCol w="551370"/>
                <a:gridCol w="5486400"/>
                <a:gridCol w="2547429"/>
              </a:tblGrid>
              <a:tr h="390185">
                <a:tc>
                  <a:txBody>
                    <a:bodyPr/>
                    <a:lstStyle/>
                    <a:p>
                      <a:pPr algn="ctr"/>
                      <a:r>
                        <a:rPr lang="ru-RU" sz="1400" dirty="0" smtClean="0"/>
                        <a:t>№</a:t>
                      </a:r>
                      <a:endParaRPr lang="ru-RU" sz="1400" dirty="0"/>
                    </a:p>
                  </a:txBody>
                  <a:tcPr anchor="ctr"/>
                </a:tc>
                <a:tc>
                  <a:txBody>
                    <a:bodyPr/>
                    <a:lstStyle/>
                    <a:p>
                      <a:pPr algn="ctr"/>
                      <a:r>
                        <a:rPr lang="ru-RU" sz="1400" dirty="0" smtClean="0"/>
                        <a:t>Документ</a:t>
                      </a:r>
                      <a:endParaRPr lang="ru-RU" sz="1400" dirty="0"/>
                    </a:p>
                  </a:txBody>
                  <a:tcPr anchor="ctr"/>
                </a:tc>
                <a:tc>
                  <a:txBody>
                    <a:bodyPr/>
                    <a:lstStyle/>
                    <a:p>
                      <a:pPr algn="ctr"/>
                      <a:r>
                        <a:rPr lang="ru-RU" sz="1400" dirty="0" smtClean="0"/>
                        <a:t>Примечание</a:t>
                      </a:r>
                      <a:endParaRPr lang="ru-RU" sz="1400" dirty="0"/>
                    </a:p>
                  </a:txBody>
                  <a:tcPr anchor="ctr"/>
                </a:tc>
              </a:tr>
              <a:tr h="1212038">
                <a:tc>
                  <a:txBody>
                    <a:bodyPr/>
                    <a:lstStyle/>
                    <a:p>
                      <a:r>
                        <a:rPr lang="ru-RU" sz="1400" dirty="0" smtClean="0">
                          <a:solidFill>
                            <a:schemeClr val="accent6"/>
                          </a:solidFill>
                        </a:rPr>
                        <a:t>1.</a:t>
                      </a:r>
                      <a:endParaRPr lang="ru-RU" sz="1400" dirty="0">
                        <a:solidFill>
                          <a:schemeClr val="accent6"/>
                        </a:solidFill>
                      </a:endParaRPr>
                    </a:p>
                  </a:txBody>
                  <a:tcPr/>
                </a:tc>
                <a:tc>
                  <a:txBody>
                    <a:bodyPr/>
                    <a:lstStyle/>
                    <a:p>
                      <a:r>
                        <a:rPr lang="ru-RU" sz="1400" dirty="0" smtClean="0">
                          <a:solidFill>
                            <a:schemeClr val="accent6"/>
                          </a:solidFill>
                        </a:rPr>
                        <a:t>Список физических лиц государств-членов, являющихся акционерами заявителя, имеющими 10 и более процентов акций заявителя, его учредителями (участниками), руководителями, главными бухгалтерами.</a:t>
                      </a:r>
                      <a:endParaRPr lang="ru-RU" sz="1400" dirty="0">
                        <a:solidFill>
                          <a:schemeClr val="accent6"/>
                        </a:solidFill>
                      </a:endParaRPr>
                    </a:p>
                  </a:txBody>
                  <a:tcPr>
                    <a:lnB w="12700" cap="flat" cmpd="sng" algn="ctr">
                      <a:solidFill>
                        <a:schemeClr val="tx1"/>
                      </a:solidFill>
                      <a:prstDash val="solid"/>
                      <a:round/>
                      <a:headEnd type="none" w="med" len="med"/>
                      <a:tailEnd type="none" w="med" len="med"/>
                    </a:lnB>
                  </a:tcPr>
                </a:tc>
                <a:tc>
                  <a:txBody>
                    <a:bodyPr/>
                    <a:lstStyle/>
                    <a:p>
                      <a:endParaRPr lang="ru-RU" sz="1400" dirty="0">
                        <a:solidFill>
                          <a:schemeClr val="accent6"/>
                        </a:solidFill>
                      </a:endParaRPr>
                    </a:p>
                  </a:txBody>
                  <a:tcPr>
                    <a:lnB w="12700" cap="flat" cmpd="sng" algn="ctr">
                      <a:solidFill>
                        <a:schemeClr val="tx1"/>
                      </a:solidFill>
                      <a:prstDash val="solid"/>
                      <a:round/>
                      <a:headEnd type="none" w="med" len="med"/>
                      <a:tailEnd type="none" w="med" len="med"/>
                    </a:lnB>
                    <a:lnTlToBr w="12700" cap="flat" cmpd="sng" algn="ctr">
                      <a:solidFill>
                        <a:schemeClr val="tx1"/>
                      </a:solidFill>
                      <a:prstDash val="solid"/>
                      <a:round/>
                      <a:headEnd type="none" w="med" len="med"/>
                      <a:tailEnd type="none" w="med" len="med"/>
                    </a:lnTlToBr>
                    <a:lnBlToTr w="12700" cap="flat" cmpd="sng" algn="ctr">
                      <a:solidFill>
                        <a:schemeClr val="tx1"/>
                      </a:solidFill>
                      <a:prstDash val="solid"/>
                      <a:round/>
                      <a:headEnd type="none" w="med" len="med"/>
                      <a:tailEnd type="none" w="med" len="med"/>
                    </a:lnBlToTr>
                  </a:tcPr>
                </a:tc>
              </a:tr>
              <a:tr h="1156545">
                <a:tc>
                  <a:txBody>
                    <a:bodyPr/>
                    <a:lstStyle/>
                    <a:p>
                      <a:r>
                        <a:rPr lang="ru-RU" sz="1400" dirty="0" smtClean="0">
                          <a:solidFill>
                            <a:schemeClr val="accent6"/>
                          </a:solidFill>
                        </a:rPr>
                        <a:t>2.</a:t>
                      </a:r>
                      <a:endParaRPr lang="ru-RU" sz="1400" dirty="0">
                        <a:solidFill>
                          <a:schemeClr val="accent6"/>
                        </a:solidFill>
                      </a:endParaRPr>
                    </a:p>
                  </a:txBody>
                  <a:tcPr/>
                </a:tc>
                <a:tc>
                  <a:txBody>
                    <a:bodyPr/>
                    <a:lstStyle/>
                    <a:p>
                      <a:r>
                        <a:rPr lang="ru-RU" sz="1400" dirty="0" smtClean="0">
                          <a:solidFill>
                            <a:schemeClr val="accent6"/>
                          </a:solidFill>
                        </a:rPr>
                        <a:t>Расчет совокупного показателя финансовой устойчивости заявителя по форме, утвержденной ЕЭК.</a:t>
                      </a:r>
                      <a:endParaRPr lang="ru-RU" sz="1400" dirty="0">
                        <a:solidFill>
                          <a:schemeClr val="accent6"/>
                        </a:solidFill>
                      </a:endParaRPr>
                    </a:p>
                  </a:txBody>
                  <a:tcPr>
                    <a:lnT w="12700" cap="flat" cmpd="sng" algn="ctr">
                      <a:solidFill>
                        <a:schemeClr val="tx1"/>
                      </a:solidFill>
                      <a:prstDash val="solid"/>
                      <a:round/>
                      <a:headEnd type="none" w="med" len="med"/>
                      <a:tailEnd type="none" w="med" len="med"/>
                    </a:lnT>
                  </a:tcPr>
                </a:tc>
                <a:tc>
                  <a:txBody>
                    <a:bodyPr/>
                    <a:lstStyle/>
                    <a:p>
                      <a:r>
                        <a:rPr lang="ru-RU" sz="1400" dirty="0" smtClean="0">
                          <a:solidFill>
                            <a:schemeClr val="accent6"/>
                          </a:solidFill>
                        </a:rPr>
                        <a:t>Представляется заявителем, претендующим на получение свидетельства 2 или 3 типа</a:t>
                      </a:r>
                      <a:endParaRPr lang="ru-RU" sz="1400" dirty="0">
                        <a:solidFill>
                          <a:schemeClr val="accent6"/>
                        </a:solidFill>
                      </a:endParaRPr>
                    </a:p>
                  </a:txBody>
                  <a:tcPr>
                    <a:lnT w="12700" cap="flat" cmpd="sng" algn="ctr">
                      <a:solidFill>
                        <a:schemeClr val="tx1"/>
                      </a:solidFill>
                      <a:prstDash val="solid"/>
                      <a:round/>
                      <a:headEnd type="none" w="med" len="med"/>
                      <a:tailEnd type="none" w="med" len="med"/>
                    </a:lnT>
                  </a:tcPr>
                </a:tc>
              </a:tr>
              <a:tr h="1214341">
                <a:tc>
                  <a:txBody>
                    <a:bodyPr/>
                    <a:lstStyle/>
                    <a:p>
                      <a:r>
                        <a:rPr lang="ru-RU" sz="1400" dirty="0" smtClean="0">
                          <a:solidFill>
                            <a:schemeClr val="accent6"/>
                          </a:solidFill>
                        </a:rPr>
                        <a:t>3.</a:t>
                      </a:r>
                      <a:endParaRPr lang="ru-RU" sz="1400" dirty="0">
                        <a:solidFill>
                          <a:schemeClr val="accent6"/>
                        </a:solidFill>
                      </a:endParaRPr>
                    </a:p>
                  </a:txBody>
                  <a:tcPr/>
                </a:tc>
                <a:tc>
                  <a:txBody>
                    <a:bodyPr/>
                    <a:lstStyle/>
                    <a:p>
                      <a:r>
                        <a:rPr lang="ru-RU" sz="1400" dirty="0" smtClean="0">
                          <a:solidFill>
                            <a:schemeClr val="accent6"/>
                          </a:solidFill>
                        </a:rPr>
                        <a:t>Документы, подтверждающие наличие у заявителя сооружений, помещений и</a:t>
                      </a:r>
                      <a:r>
                        <a:rPr lang="ru-RU" sz="1400" baseline="0" dirty="0" smtClean="0">
                          <a:solidFill>
                            <a:schemeClr val="accent6"/>
                          </a:solidFill>
                        </a:rPr>
                        <a:t> (</a:t>
                      </a:r>
                      <a:r>
                        <a:rPr lang="ru-RU" sz="1400" dirty="0" smtClean="0">
                          <a:solidFill>
                            <a:schemeClr val="accent6"/>
                          </a:solidFill>
                        </a:rPr>
                        <a:t>или) открытых площадок, предназначенных для временного хранения товаров.</a:t>
                      </a:r>
                      <a:endParaRPr lang="ru-RU" sz="1400" dirty="0">
                        <a:solidFill>
                          <a:schemeClr val="accent6"/>
                        </a:solidFill>
                      </a:endParaRPr>
                    </a:p>
                  </a:txBody>
                  <a:tcPr/>
                </a:tc>
                <a:tc>
                  <a:txBody>
                    <a:bodyPr/>
                    <a:lstStyle/>
                    <a:p>
                      <a:r>
                        <a:rPr lang="ru-RU" sz="1400" dirty="0" smtClean="0">
                          <a:solidFill>
                            <a:schemeClr val="accent6"/>
                          </a:solidFill>
                        </a:rPr>
                        <a:t>Представляются заявителем, претендующим на получение свидетельства 2 или 3 типа</a:t>
                      </a:r>
                    </a:p>
                  </a:txBody>
                  <a:tcPr/>
                </a:tc>
              </a:tr>
            </a:tbl>
          </a:graphicData>
        </a:graphic>
      </p:graphicFrame>
      <p:sp>
        <p:nvSpPr>
          <p:cNvPr id="5" name="Rectangle 3"/>
          <p:cNvSpPr txBox="1">
            <a:spLocks noChangeArrowheads="1"/>
          </p:cNvSpPr>
          <p:nvPr/>
        </p:nvSpPr>
        <p:spPr bwMode="auto">
          <a:xfrm>
            <a:off x="203677" y="681754"/>
            <a:ext cx="5290816" cy="41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1" fontAlgn="base" hangingPunct="1">
              <a:spcBef>
                <a:spcPct val="0"/>
              </a:spcBef>
              <a:spcAft>
                <a:spcPct val="0"/>
              </a:spcAft>
              <a:defRPr sz="3200">
                <a:solidFill>
                  <a:srgbClr val="005AB4"/>
                </a:solidFill>
                <a:latin typeface="+mj-lt"/>
                <a:ea typeface="+mj-ea"/>
                <a:cs typeface="+mj-cs"/>
              </a:defRPr>
            </a:lvl1pPr>
            <a:lvl2pPr algn="l" rtl="0" eaLnBrk="1" fontAlgn="base" hangingPunct="1">
              <a:spcBef>
                <a:spcPct val="0"/>
              </a:spcBef>
              <a:spcAft>
                <a:spcPct val="0"/>
              </a:spcAft>
              <a:defRPr sz="3200">
                <a:solidFill>
                  <a:srgbClr val="005AB4"/>
                </a:solidFill>
                <a:latin typeface="Arial" pitchFamily="34" charset="0"/>
              </a:defRPr>
            </a:lvl2pPr>
            <a:lvl3pPr algn="l" rtl="0" eaLnBrk="1" fontAlgn="base" hangingPunct="1">
              <a:spcBef>
                <a:spcPct val="0"/>
              </a:spcBef>
              <a:spcAft>
                <a:spcPct val="0"/>
              </a:spcAft>
              <a:defRPr sz="3200">
                <a:solidFill>
                  <a:srgbClr val="005AB4"/>
                </a:solidFill>
                <a:latin typeface="Arial" pitchFamily="34" charset="0"/>
              </a:defRPr>
            </a:lvl3pPr>
            <a:lvl4pPr algn="l" rtl="0" eaLnBrk="1" fontAlgn="base" hangingPunct="1">
              <a:spcBef>
                <a:spcPct val="0"/>
              </a:spcBef>
              <a:spcAft>
                <a:spcPct val="0"/>
              </a:spcAft>
              <a:defRPr sz="3200">
                <a:solidFill>
                  <a:srgbClr val="005AB4"/>
                </a:solidFill>
                <a:latin typeface="Arial" pitchFamily="34" charset="0"/>
              </a:defRPr>
            </a:lvl4pPr>
            <a:lvl5pPr algn="l" rtl="0" eaLnBrk="1" fontAlgn="base" hangingPunct="1">
              <a:spcBef>
                <a:spcPct val="0"/>
              </a:spcBef>
              <a:spcAft>
                <a:spcPct val="0"/>
              </a:spcAft>
              <a:defRPr sz="3200">
                <a:solidFill>
                  <a:srgbClr val="005AB4"/>
                </a:solidFill>
                <a:latin typeface="Arial" pitchFamily="34" charset="0"/>
              </a:defRPr>
            </a:lvl5pPr>
            <a:lvl6pPr marL="457200" algn="l" rtl="0" eaLnBrk="1" fontAlgn="base" hangingPunct="1">
              <a:spcBef>
                <a:spcPct val="0"/>
              </a:spcBef>
              <a:spcAft>
                <a:spcPct val="0"/>
              </a:spcAft>
              <a:defRPr sz="3200">
                <a:solidFill>
                  <a:srgbClr val="005AB4"/>
                </a:solidFill>
                <a:latin typeface="Arial" pitchFamily="34" charset="0"/>
              </a:defRPr>
            </a:lvl6pPr>
            <a:lvl7pPr marL="914400" algn="l" rtl="0" eaLnBrk="1" fontAlgn="base" hangingPunct="1">
              <a:spcBef>
                <a:spcPct val="0"/>
              </a:spcBef>
              <a:spcAft>
                <a:spcPct val="0"/>
              </a:spcAft>
              <a:defRPr sz="3200">
                <a:solidFill>
                  <a:srgbClr val="005AB4"/>
                </a:solidFill>
                <a:latin typeface="Arial" pitchFamily="34" charset="0"/>
              </a:defRPr>
            </a:lvl7pPr>
            <a:lvl8pPr marL="1371600" algn="l" rtl="0" eaLnBrk="1" fontAlgn="base" hangingPunct="1">
              <a:spcBef>
                <a:spcPct val="0"/>
              </a:spcBef>
              <a:spcAft>
                <a:spcPct val="0"/>
              </a:spcAft>
              <a:defRPr sz="3200">
                <a:solidFill>
                  <a:srgbClr val="005AB4"/>
                </a:solidFill>
                <a:latin typeface="Arial" pitchFamily="34" charset="0"/>
              </a:defRPr>
            </a:lvl8pPr>
            <a:lvl9pPr marL="1828800" algn="l" rtl="0" eaLnBrk="1" fontAlgn="base" hangingPunct="1">
              <a:spcBef>
                <a:spcPct val="0"/>
              </a:spcBef>
              <a:spcAft>
                <a:spcPct val="0"/>
              </a:spcAft>
              <a:defRPr sz="3200">
                <a:solidFill>
                  <a:srgbClr val="005AB4"/>
                </a:solidFill>
                <a:latin typeface="Arial" pitchFamily="34" charset="0"/>
              </a:defRPr>
            </a:lvl9pPr>
          </a:lstStyle>
          <a:p>
            <a:r>
              <a:rPr lang="ru-RU" sz="2000" kern="0" dirty="0" smtClean="0">
                <a:solidFill>
                  <a:srgbClr val="FFCC00"/>
                </a:solidFill>
              </a:rPr>
              <a:t>(предполагаемый, будет определен ЕЭК).</a:t>
            </a:r>
          </a:p>
        </p:txBody>
      </p:sp>
    </p:spTree>
    <p:extLst>
      <p:ext uri="{BB962C8B-B14F-4D97-AF65-F5344CB8AC3E}">
        <p14:creationId xmlns:p14="http://schemas.microsoft.com/office/powerpoint/2010/main" val="1214704890"/>
      </p:ext>
    </p:extLst>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7" name="Rectangle 2"/>
          <p:cNvSpPr>
            <a:spLocks noGrp="1" noChangeArrowheads="1"/>
          </p:cNvSpPr>
          <p:nvPr>
            <p:ph type="title"/>
          </p:nvPr>
        </p:nvSpPr>
        <p:spPr/>
        <p:txBody>
          <a:bodyPr/>
          <a:lstStyle/>
          <a:p>
            <a:pPr eaLnBrk="1" hangingPunct="1"/>
            <a:r>
              <a:rPr lang="ru-RU" dirty="0" smtClean="0"/>
              <a:t>Содержание презентации</a:t>
            </a:r>
          </a:p>
        </p:txBody>
      </p:sp>
      <p:sp>
        <p:nvSpPr>
          <p:cNvPr id="10243" name="Rectangle 3"/>
          <p:cNvSpPr>
            <a:spLocks noGrp="1" noChangeArrowheads="1"/>
          </p:cNvSpPr>
          <p:nvPr>
            <p:ph idx="1"/>
          </p:nvPr>
        </p:nvSpPr>
        <p:spPr>
          <a:xfrm>
            <a:off x="560374" y="1963178"/>
            <a:ext cx="8431213" cy="4169398"/>
          </a:xfrm>
          <a:noFill/>
        </p:spPr>
        <p:txBody>
          <a:bodyPr/>
          <a:lstStyle/>
          <a:p>
            <a:pPr marL="276225" indent="-276225">
              <a:spcAft>
                <a:spcPct val="75000"/>
              </a:spcAft>
              <a:buClr>
                <a:srgbClr val="FF9900"/>
              </a:buClr>
              <a:buFontTx/>
              <a:buChar char="•"/>
            </a:pPr>
            <a:r>
              <a:rPr lang="ru-RU" sz="2800" dirty="0"/>
              <a:t>Переходные положения в отношении уполномоченных экономических </a:t>
            </a:r>
            <a:r>
              <a:rPr lang="ru-RU" sz="2800" dirty="0" smtClean="0"/>
              <a:t>операторов (ст. 465)</a:t>
            </a:r>
          </a:p>
          <a:p>
            <a:pPr marL="276225" indent="-276225">
              <a:spcAft>
                <a:spcPct val="75000"/>
              </a:spcAft>
              <a:buClr>
                <a:srgbClr val="FF9900"/>
              </a:buClr>
              <a:buFontTx/>
              <a:buChar char="•"/>
            </a:pPr>
            <a:r>
              <a:rPr lang="ru-RU" sz="2800" dirty="0"/>
              <a:t>Условия включения в реестр уполномоченных экономических </a:t>
            </a:r>
            <a:r>
              <a:rPr lang="ru-RU" sz="2800" dirty="0" smtClean="0"/>
              <a:t>операторов (ст. 433)</a:t>
            </a:r>
          </a:p>
          <a:p>
            <a:pPr marL="276225" indent="-276225">
              <a:spcAft>
                <a:spcPct val="75000"/>
              </a:spcAft>
              <a:buClr>
                <a:srgbClr val="FF9900"/>
              </a:buClr>
              <a:buFontTx/>
              <a:buChar char="•"/>
            </a:pPr>
            <a:r>
              <a:rPr lang="ru-RU" sz="2800" dirty="0"/>
              <a:t>Порядок включения в реестр уполномоченных экономических </a:t>
            </a:r>
            <a:r>
              <a:rPr lang="ru-RU" sz="2800" dirty="0" smtClean="0"/>
              <a:t>операторов (ст. 434)</a:t>
            </a:r>
          </a:p>
        </p:txBody>
      </p:sp>
      <p:sp>
        <p:nvSpPr>
          <p:cNvPr id="10244" name="Rectangle 4"/>
          <p:cNvSpPr>
            <a:spLocks noChangeArrowheads="1"/>
          </p:cNvSpPr>
          <p:nvPr/>
        </p:nvSpPr>
        <p:spPr bwMode="auto">
          <a:xfrm>
            <a:off x="380291" y="1013229"/>
            <a:ext cx="8611296" cy="9499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1"/>
          <a:lstStyle/>
          <a:p>
            <a:pPr>
              <a:spcBef>
                <a:spcPct val="20000"/>
              </a:spcBef>
            </a:pPr>
            <a:r>
              <a:rPr lang="ru-RU" sz="2400" dirty="0" smtClean="0">
                <a:solidFill>
                  <a:srgbClr val="FFC000"/>
                </a:solidFill>
              </a:rPr>
              <a:t>Положения ТК ЕАЭС, касающиеся участников ВЭД, имеющих статус УЭО, присвоенный в соответствии ТК ТС.</a:t>
            </a:r>
            <a:endParaRPr lang="ru-RU" sz="2400" dirty="0">
              <a:solidFill>
                <a:srgbClr val="FFC000"/>
              </a:solidFill>
            </a:endParaRPr>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2" presetClass="entr" presetSubtype="1" fill="hold" grpId="0" nodeType="afterEffect">
                                  <p:stCondLst>
                                    <p:cond delay="0"/>
                                  </p:stCondLst>
                                  <p:childTnLst>
                                    <p:set>
                                      <p:cBhvr>
                                        <p:cTn id="6" dur="1" fill="hold">
                                          <p:stCondLst>
                                            <p:cond delay="0"/>
                                          </p:stCondLst>
                                        </p:cTn>
                                        <p:tgtEl>
                                          <p:spTgt spid="10244"/>
                                        </p:tgtEl>
                                        <p:attrNameLst>
                                          <p:attrName>style.visibility</p:attrName>
                                        </p:attrNameLst>
                                      </p:cBhvr>
                                      <p:to>
                                        <p:strVal val="visible"/>
                                      </p:to>
                                    </p:set>
                                    <p:anim calcmode="lin" valueType="num">
                                      <p:cBhvr additive="base">
                                        <p:cTn id="7" dur="500"/>
                                        <p:tgtEl>
                                          <p:spTgt spid="10244"/>
                                        </p:tgtEl>
                                        <p:attrNameLst>
                                          <p:attrName>ppt_y</p:attrName>
                                        </p:attrNameLst>
                                      </p:cBhvr>
                                      <p:tavLst>
                                        <p:tav tm="0">
                                          <p:val>
                                            <p:strVal val="#ppt_y-#ppt_h*1.125000"/>
                                          </p:val>
                                        </p:tav>
                                        <p:tav tm="100000">
                                          <p:val>
                                            <p:strVal val="#ppt_y"/>
                                          </p:val>
                                        </p:tav>
                                      </p:tavLst>
                                    </p:anim>
                                    <p:animEffect transition="in" filter="wipe(down)">
                                      <p:cBhvr>
                                        <p:cTn id="8" dur="500"/>
                                        <p:tgtEl>
                                          <p:spTgt spid="10244"/>
                                        </p:tgtEl>
                                      </p:cBhvr>
                                    </p:animEffect>
                                  </p:childTnLst>
                                </p:cTn>
                              </p:par>
                            </p:childTnLst>
                          </p:cTn>
                        </p:par>
                        <p:par>
                          <p:cTn id="9" fill="hold">
                            <p:stCondLst>
                              <p:cond delay="500"/>
                            </p:stCondLst>
                            <p:childTnLst>
                              <p:par>
                                <p:cTn id="10" presetID="12" presetClass="entr" presetSubtype="1" fill="hold" grpId="0" nodeType="afterEffect">
                                  <p:stCondLst>
                                    <p:cond delay="0"/>
                                  </p:stCondLst>
                                  <p:childTnLst>
                                    <p:set>
                                      <p:cBhvr>
                                        <p:cTn id="11" dur="1" fill="hold">
                                          <p:stCondLst>
                                            <p:cond delay="0"/>
                                          </p:stCondLst>
                                        </p:cTn>
                                        <p:tgtEl>
                                          <p:spTgt spid="10243">
                                            <p:txEl>
                                              <p:pRg st="0" end="0"/>
                                            </p:txEl>
                                          </p:spTgt>
                                        </p:tgtEl>
                                        <p:attrNameLst>
                                          <p:attrName>style.visibility</p:attrName>
                                        </p:attrNameLst>
                                      </p:cBhvr>
                                      <p:to>
                                        <p:strVal val="visible"/>
                                      </p:to>
                                    </p:set>
                                    <p:animEffect transition="in" filter="slide(fromTop)">
                                      <p:cBhvr>
                                        <p:cTn id="12" dur="500"/>
                                        <p:tgtEl>
                                          <p:spTgt spid="10243">
                                            <p:txEl>
                                              <p:pRg st="0" end="0"/>
                                            </p:txEl>
                                          </p:spTgt>
                                        </p:tgtEl>
                                      </p:cBhvr>
                                    </p:animEffect>
                                  </p:childTnLst>
                                </p:cTn>
                              </p:par>
                            </p:childTnLst>
                          </p:cTn>
                        </p:par>
                        <p:par>
                          <p:cTn id="13" fill="hold">
                            <p:stCondLst>
                              <p:cond delay="1000"/>
                            </p:stCondLst>
                            <p:childTnLst>
                              <p:par>
                                <p:cTn id="14" presetID="12" presetClass="entr" presetSubtype="1" fill="hold" grpId="0" nodeType="afterEffect">
                                  <p:stCondLst>
                                    <p:cond delay="0"/>
                                  </p:stCondLst>
                                  <p:childTnLst>
                                    <p:set>
                                      <p:cBhvr>
                                        <p:cTn id="15" dur="1" fill="hold">
                                          <p:stCondLst>
                                            <p:cond delay="0"/>
                                          </p:stCondLst>
                                        </p:cTn>
                                        <p:tgtEl>
                                          <p:spTgt spid="10243">
                                            <p:txEl>
                                              <p:pRg st="1" end="1"/>
                                            </p:txEl>
                                          </p:spTgt>
                                        </p:tgtEl>
                                        <p:attrNameLst>
                                          <p:attrName>style.visibility</p:attrName>
                                        </p:attrNameLst>
                                      </p:cBhvr>
                                      <p:to>
                                        <p:strVal val="visible"/>
                                      </p:to>
                                    </p:set>
                                    <p:animEffect transition="in" filter="slide(fromTop)">
                                      <p:cBhvr>
                                        <p:cTn id="16" dur="500"/>
                                        <p:tgtEl>
                                          <p:spTgt spid="10243">
                                            <p:txEl>
                                              <p:pRg st="1" end="1"/>
                                            </p:txEl>
                                          </p:spTgt>
                                        </p:tgtEl>
                                      </p:cBhvr>
                                    </p:animEffect>
                                  </p:childTnLst>
                                </p:cTn>
                              </p:par>
                            </p:childTnLst>
                          </p:cTn>
                        </p:par>
                        <p:par>
                          <p:cTn id="17" fill="hold">
                            <p:stCondLst>
                              <p:cond delay="1500"/>
                            </p:stCondLst>
                            <p:childTnLst>
                              <p:par>
                                <p:cTn id="18" presetID="12" presetClass="entr" presetSubtype="1" fill="hold" grpId="0" nodeType="afterEffect">
                                  <p:stCondLst>
                                    <p:cond delay="0"/>
                                  </p:stCondLst>
                                  <p:childTnLst>
                                    <p:set>
                                      <p:cBhvr>
                                        <p:cTn id="19" dur="1" fill="hold">
                                          <p:stCondLst>
                                            <p:cond delay="0"/>
                                          </p:stCondLst>
                                        </p:cTn>
                                        <p:tgtEl>
                                          <p:spTgt spid="10243">
                                            <p:txEl>
                                              <p:pRg st="2" end="2"/>
                                            </p:txEl>
                                          </p:spTgt>
                                        </p:tgtEl>
                                        <p:attrNameLst>
                                          <p:attrName>style.visibility</p:attrName>
                                        </p:attrNameLst>
                                      </p:cBhvr>
                                      <p:to>
                                        <p:strVal val="visible"/>
                                      </p:to>
                                    </p:set>
                                    <p:animEffect transition="in" filter="slide(fromTop)">
                                      <p:cBhvr>
                                        <p:cTn id="20" dur="500"/>
                                        <p:tgtEl>
                                          <p:spTgt spid="1024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3" grpId="0" build="p" autoUpdateAnimBg="0"/>
      <p:bldP spid="10244" grpId="0" autoUpdateAnimBg="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3"/>
          <p:cNvSpPr>
            <a:spLocks noGrp="1" noChangeArrowheads="1"/>
          </p:cNvSpPr>
          <p:nvPr>
            <p:ph type="title"/>
          </p:nvPr>
        </p:nvSpPr>
        <p:spPr>
          <a:xfrm>
            <a:off x="128969" y="109728"/>
            <a:ext cx="8734615" cy="499872"/>
          </a:xfrm>
        </p:spPr>
        <p:txBody>
          <a:bodyPr/>
          <a:lstStyle/>
          <a:p>
            <a:r>
              <a:rPr lang="ru-RU" sz="2300" dirty="0" smtClean="0">
                <a:solidFill>
                  <a:schemeClr val="accent6"/>
                </a:solidFill>
              </a:rPr>
              <a:t>Список документов, представляемых для включения в реестр</a:t>
            </a:r>
          </a:p>
        </p:txBody>
      </p:sp>
      <p:graphicFrame>
        <p:nvGraphicFramePr>
          <p:cNvPr id="6" name="Объект 5"/>
          <p:cNvGraphicFramePr>
            <a:graphicFrameLocks noGrp="1"/>
          </p:cNvGraphicFramePr>
          <p:nvPr>
            <p:ph sz="half" idx="1"/>
            <p:extLst>
              <p:ext uri="{D42A27DB-BD31-4B8C-83A1-F6EECF244321}">
                <p14:modId xmlns:p14="http://schemas.microsoft.com/office/powerpoint/2010/main" val="1760874894"/>
              </p:ext>
            </p:extLst>
          </p:nvPr>
        </p:nvGraphicFramePr>
        <p:xfrm>
          <a:off x="278385" y="1295400"/>
          <a:ext cx="8585199" cy="4134809"/>
        </p:xfrm>
        <a:graphic>
          <a:graphicData uri="http://schemas.openxmlformats.org/drawingml/2006/table">
            <a:tbl>
              <a:tblPr firstRow="1" bandRow="1">
                <a:tableStyleId>{5C22544A-7EE6-4342-B048-85BDC9FD1C3A}</a:tableStyleId>
              </a:tblPr>
              <a:tblGrid>
                <a:gridCol w="551370"/>
                <a:gridCol w="5486400"/>
                <a:gridCol w="2547429"/>
              </a:tblGrid>
              <a:tr h="390185">
                <a:tc>
                  <a:txBody>
                    <a:bodyPr/>
                    <a:lstStyle/>
                    <a:p>
                      <a:pPr algn="ctr"/>
                      <a:r>
                        <a:rPr lang="ru-RU" sz="1400" dirty="0" smtClean="0"/>
                        <a:t>№</a:t>
                      </a:r>
                      <a:endParaRPr lang="ru-RU" sz="1400" dirty="0"/>
                    </a:p>
                  </a:txBody>
                  <a:tcPr anchor="ctr"/>
                </a:tc>
                <a:tc>
                  <a:txBody>
                    <a:bodyPr/>
                    <a:lstStyle/>
                    <a:p>
                      <a:pPr algn="ctr"/>
                      <a:r>
                        <a:rPr lang="ru-RU" sz="1400" dirty="0" smtClean="0"/>
                        <a:t>Документ</a:t>
                      </a:r>
                      <a:endParaRPr lang="ru-RU" sz="1400" dirty="0"/>
                    </a:p>
                  </a:txBody>
                  <a:tcPr anchor="ctr"/>
                </a:tc>
                <a:tc>
                  <a:txBody>
                    <a:bodyPr/>
                    <a:lstStyle/>
                    <a:p>
                      <a:pPr algn="ctr"/>
                      <a:r>
                        <a:rPr lang="ru-RU" sz="1400" dirty="0" smtClean="0"/>
                        <a:t>Примечание</a:t>
                      </a:r>
                      <a:endParaRPr lang="ru-RU" sz="1400" dirty="0"/>
                    </a:p>
                  </a:txBody>
                  <a:tcPr anchor="ctr"/>
                </a:tc>
              </a:tr>
              <a:tr h="1551229">
                <a:tc>
                  <a:txBody>
                    <a:bodyPr/>
                    <a:lstStyle/>
                    <a:p>
                      <a:r>
                        <a:rPr lang="ru-RU" sz="1400" dirty="0" smtClean="0">
                          <a:solidFill>
                            <a:schemeClr val="accent6"/>
                          </a:solidFill>
                        </a:rPr>
                        <a:t>4.</a:t>
                      </a:r>
                      <a:endParaRPr lang="ru-RU" sz="1400" dirty="0">
                        <a:solidFill>
                          <a:schemeClr val="accent6"/>
                        </a:solidFill>
                      </a:endParaRPr>
                    </a:p>
                  </a:txBody>
                  <a:tcPr/>
                </a:tc>
                <a:tc>
                  <a:txBody>
                    <a:bodyPr/>
                    <a:lstStyle/>
                    <a:p>
                      <a:r>
                        <a:rPr lang="ru-RU" sz="1400" dirty="0" smtClean="0">
                          <a:solidFill>
                            <a:schemeClr val="accent6"/>
                          </a:solidFill>
                        </a:rPr>
                        <a:t>Документы, выданные компетентным органом государства-члена ЕАЭС, подтверждающие отсутствие фактов привлечения к уголовной ответственности физических лиц государств-членов, являющихся акционерами заявителя, имеющими 10 и более процентов акций заявителя, его учредителями (участниками), руководителями, главными бухгалтерами</a:t>
                      </a:r>
                      <a:endParaRPr lang="ru-RU" sz="1400" dirty="0">
                        <a:solidFill>
                          <a:schemeClr val="accent6"/>
                        </a:solidFill>
                      </a:endParaRPr>
                    </a:p>
                  </a:txBody>
                  <a:tcPr/>
                </a:tc>
                <a:tc>
                  <a:txBody>
                    <a:bodyPr/>
                    <a:lstStyle/>
                    <a:p>
                      <a:r>
                        <a:rPr lang="ru-RU" sz="1400" dirty="0" smtClean="0">
                          <a:solidFill>
                            <a:schemeClr val="accent6"/>
                          </a:solidFill>
                        </a:rPr>
                        <a:t>Представляются по желанию заявителя.</a:t>
                      </a:r>
                      <a:endParaRPr lang="ru-RU" sz="1400" dirty="0">
                        <a:solidFill>
                          <a:schemeClr val="accent6"/>
                        </a:solidFill>
                      </a:endParaRPr>
                    </a:p>
                  </a:txBody>
                  <a:tcPr>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tcPr>
                </a:tc>
              </a:tr>
              <a:tr h="1199226">
                <a:tc>
                  <a:txBody>
                    <a:bodyPr/>
                    <a:lstStyle/>
                    <a:p>
                      <a:r>
                        <a:rPr lang="ru-RU" sz="1400" dirty="0" smtClean="0">
                          <a:solidFill>
                            <a:schemeClr val="accent6"/>
                          </a:solidFill>
                        </a:rPr>
                        <a:t>5.</a:t>
                      </a:r>
                      <a:endParaRPr lang="ru-RU" sz="1400" dirty="0">
                        <a:solidFill>
                          <a:schemeClr val="accent6"/>
                        </a:solidFill>
                      </a:endParaRPr>
                    </a:p>
                  </a:txBody>
                  <a:tcPr/>
                </a:tc>
                <a:tc>
                  <a:txBody>
                    <a:bodyPr/>
                    <a:lstStyle/>
                    <a:p>
                      <a:r>
                        <a:rPr lang="ru-RU" sz="1400" dirty="0" smtClean="0">
                          <a:solidFill>
                            <a:schemeClr val="accent6"/>
                          </a:solidFill>
                        </a:rPr>
                        <a:t>Документ, подтверждающий отсутствие у юридического лица задолженности (недоимки) в соответствии с законодательством о налогах и сборах РФ.</a:t>
                      </a:r>
                      <a:endParaRPr lang="ru-RU" sz="1400" dirty="0">
                        <a:solidFill>
                          <a:schemeClr val="accent6"/>
                        </a:solidFill>
                      </a:endParaRPr>
                    </a:p>
                  </a:txBody>
                  <a:tcPr>
                    <a:lnB w="12700" cap="flat" cmpd="sng" algn="ctr">
                      <a:solidFill>
                        <a:schemeClr val="tx1"/>
                      </a:solidFill>
                      <a:prstDash val="solid"/>
                      <a:round/>
                      <a:headEnd type="none" w="med" len="med"/>
                      <a:tailEnd type="none" w="med" len="med"/>
                    </a:lnB>
                  </a:tcPr>
                </a:tc>
                <a:tc>
                  <a:txBody>
                    <a:bodyPr/>
                    <a:lstStyle/>
                    <a:p>
                      <a:r>
                        <a:rPr lang="ru-RU" sz="1400" dirty="0" smtClean="0">
                          <a:solidFill>
                            <a:schemeClr val="accent6"/>
                          </a:solidFill>
                        </a:rPr>
                        <a:t>Представляется по желанию заявителя.</a:t>
                      </a:r>
                      <a:endParaRPr lang="ru-RU" sz="1400" dirty="0">
                        <a:solidFill>
                          <a:schemeClr val="accent6"/>
                        </a:solidFill>
                      </a:endParaRPr>
                    </a:p>
                  </a:txBody>
                  <a:tcPr>
                    <a:lnB w="12700"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tcPr>
                </a:tc>
              </a:tr>
              <a:tr h="994169">
                <a:tc>
                  <a:txBody>
                    <a:bodyPr/>
                    <a:lstStyle/>
                    <a:p>
                      <a:r>
                        <a:rPr lang="ru-RU" sz="1400" dirty="0" smtClean="0">
                          <a:solidFill>
                            <a:schemeClr val="accent6"/>
                          </a:solidFill>
                        </a:rPr>
                        <a:t>6.</a:t>
                      </a:r>
                      <a:endParaRPr lang="ru-RU" sz="1400" dirty="0">
                        <a:solidFill>
                          <a:schemeClr val="accent6"/>
                        </a:solidFill>
                      </a:endParaRPr>
                    </a:p>
                  </a:txBody>
                  <a:tcPr/>
                </a:tc>
                <a:tc>
                  <a:txBody>
                    <a:bodyPr/>
                    <a:lstStyle/>
                    <a:p>
                      <a:r>
                        <a:rPr lang="ru-RU" sz="1400" dirty="0" smtClean="0">
                          <a:solidFill>
                            <a:schemeClr val="accent6"/>
                          </a:solidFill>
                        </a:rPr>
                        <a:t>Иные документы.</a:t>
                      </a:r>
                      <a:endParaRPr lang="ru-RU" sz="1400" dirty="0">
                        <a:solidFill>
                          <a:schemeClr val="accent6"/>
                        </a:solidFill>
                      </a:endParaRPr>
                    </a:p>
                  </a:txBody>
                  <a:tcPr>
                    <a:lnT w="12700" cap="flat" cmpd="sng" algn="ctr">
                      <a:solidFill>
                        <a:schemeClr val="tx1"/>
                      </a:solidFill>
                      <a:prstDash val="solid"/>
                      <a:round/>
                      <a:headEnd type="none" w="med" len="med"/>
                      <a:tailEnd type="none" w="med" len="med"/>
                    </a:lnT>
                  </a:tcPr>
                </a:tc>
                <a:tc>
                  <a:txBody>
                    <a:bodyPr/>
                    <a:lstStyle/>
                    <a:p>
                      <a:r>
                        <a:rPr lang="ru-RU" sz="1400" dirty="0" smtClean="0">
                          <a:solidFill>
                            <a:schemeClr val="accent6"/>
                          </a:solidFill>
                        </a:rPr>
                        <a:t>Представляются по желанию заявителя.</a:t>
                      </a:r>
                      <a:endParaRPr lang="ru-RU" sz="1400" dirty="0">
                        <a:solidFill>
                          <a:schemeClr val="accent6"/>
                        </a:solidFill>
                      </a:endParaRPr>
                    </a:p>
                  </a:txBody>
                  <a:tcPr>
                    <a:lnT w="12700" cap="flat" cmpd="sng" algn="ctr">
                      <a:solidFill>
                        <a:schemeClr val="tx1"/>
                      </a:solidFill>
                      <a:prstDash val="solid"/>
                      <a:round/>
                      <a:headEnd type="none" w="med" len="med"/>
                      <a:tailEnd type="none" w="med" len="med"/>
                    </a:lnT>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tcPr>
                </a:tc>
              </a:tr>
            </a:tbl>
          </a:graphicData>
        </a:graphic>
      </p:graphicFrame>
      <p:sp>
        <p:nvSpPr>
          <p:cNvPr id="9" name="Rectangle 3"/>
          <p:cNvSpPr txBox="1">
            <a:spLocks noChangeArrowheads="1"/>
          </p:cNvSpPr>
          <p:nvPr/>
        </p:nvSpPr>
        <p:spPr bwMode="auto">
          <a:xfrm>
            <a:off x="203677" y="681754"/>
            <a:ext cx="5290816" cy="41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1" fontAlgn="base" hangingPunct="1">
              <a:spcBef>
                <a:spcPct val="0"/>
              </a:spcBef>
              <a:spcAft>
                <a:spcPct val="0"/>
              </a:spcAft>
              <a:defRPr sz="3200">
                <a:solidFill>
                  <a:srgbClr val="005AB4"/>
                </a:solidFill>
                <a:latin typeface="+mj-lt"/>
                <a:ea typeface="+mj-ea"/>
                <a:cs typeface="+mj-cs"/>
              </a:defRPr>
            </a:lvl1pPr>
            <a:lvl2pPr algn="l" rtl="0" eaLnBrk="1" fontAlgn="base" hangingPunct="1">
              <a:spcBef>
                <a:spcPct val="0"/>
              </a:spcBef>
              <a:spcAft>
                <a:spcPct val="0"/>
              </a:spcAft>
              <a:defRPr sz="3200">
                <a:solidFill>
                  <a:srgbClr val="005AB4"/>
                </a:solidFill>
                <a:latin typeface="Arial" pitchFamily="34" charset="0"/>
              </a:defRPr>
            </a:lvl2pPr>
            <a:lvl3pPr algn="l" rtl="0" eaLnBrk="1" fontAlgn="base" hangingPunct="1">
              <a:spcBef>
                <a:spcPct val="0"/>
              </a:spcBef>
              <a:spcAft>
                <a:spcPct val="0"/>
              </a:spcAft>
              <a:defRPr sz="3200">
                <a:solidFill>
                  <a:srgbClr val="005AB4"/>
                </a:solidFill>
                <a:latin typeface="Arial" pitchFamily="34" charset="0"/>
              </a:defRPr>
            </a:lvl3pPr>
            <a:lvl4pPr algn="l" rtl="0" eaLnBrk="1" fontAlgn="base" hangingPunct="1">
              <a:spcBef>
                <a:spcPct val="0"/>
              </a:spcBef>
              <a:spcAft>
                <a:spcPct val="0"/>
              </a:spcAft>
              <a:defRPr sz="3200">
                <a:solidFill>
                  <a:srgbClr val="005AB4"/>
                </a:solidFill>
                <a:latin typeface="Arial" pitchFamily="34" charset="0"/>
              </a:defRPr>
            </a:lvl4pPr>
            <a:lvl5pPr algn="l" rtl="0" eaLnBrk="1" fontAlgn="base" hangingPunct="1">
              <a:spcBef>
                <a:spcPct val="0"/>
              </a:spcBef>
              <a:spcAft>
                <a:spcPct val="0"/>
              </a:spcAft>
              <a:defRPr sz="3200">
                <a:solidFill>
                  <a:srgbClr val="005AB4"/>
                </a:solidFill>
                <a:latin typeface="Arial" pitchFamily="34" charset="0"/>
              </a:defRPr>
            </a:lvl5pPr>
            <a:lvl6pPr marL="457200" algn="l" rtl="0" eaLnBrk="1" fontAlgn="base" hangingPunct="1">
              <a:spcBef>
                <a:spcPct val="0"/>
              </a:spcBef>
              <a:spcAft>
                <a:spcPct val="0"/>
              </a:spcAft>
              <a:defRPr sz="3200">
                <a:solidFill>
                  <a:srgbClr val="005AB4"/>
                </a:solidFill>
                <a:latin typeface="Arial" pitchFamily="34" charset="0"/>
              </a:defRPr>
            </a:lvl6pPr>
            <a:lvl7pPr marL="914400" algn="l" rtl="0" eaLnBrk="1" fontAlgn="base" hangingPunct="1">
              <a:spcBef>
                <a:spcPct val="0"/>
              </a:spcBef>
              <a:spcAft>
                <a:spcPct val="0"/>
              </a:spcAft>
              <a:defRPr sz="3200">
                <a:solidFill>
                  <a:srgbClr val="005AB4"/>
                </a:solidFill>
                <a:latin typeface="Arial" pitchFamily="34" charset="0"/>
              </a:defRPr>
            </a:lvl7pPr>
            <a:lvl8pPr marL="1371600" algn="l" rtl="0" eaLnBrk="1" fontAlgn="base" hangingPunct="1">
              <a:spcBef>
                <a:spcPct val="0"/>
              </a:spcBef>
              <a:spcAft>
                <a:spcPct val="0"/>
              </a:spcAft>
              <a:defRPr sz="3200">
                <a:solidFill>
                  <a:srgbClr val="005AB4"/>
                </a:solidFill>
                <a:latin typeface="Arial" pitchFamily="34" charset="0"/>
              </a:defRPr>
            </a:lvl8pPr>
            <a:lvl9pPr marL="1828800" algn="l" rtl="0" eaLnBrk="1" fontAlgn="base" hangingPunct="1">
              <a:spcBef>
                <a:spcPct val="0"/>
              </a:spcBef>
              <a:spcAft>
                <a:spcPct val="0"/>
              </a:spcAft>
              <a:defRPr sz="3200">
                <a:solidFill>
                  <a:srgbClr val="005AB4"/>
                </a:solidFill>
                <a:latin typeface="Arial" pitchFamily="34" charset="0"/>
              </a:defRPr>
            </a:lvl9pPr>
          </a:lstStyle>
          <a:p>
            <a:r>
              <a:rPr lang="ru-RU" sz="2000" kern="0" dirty="0" smtClean="0">
                <a:solidFill>
                  <a:srgbClr val="FFCC00"/>
                </a:solidFill>
              </a:rPr>
              <a:t>(предполагаемый, будет определен ЕЭК).</a:t>
            </a:r>
          </a:p>
        </p:txBody>
      </p:sp>
    </p:spTree>
    <p:extLst>
      <p:ext uri="{BB962C8B-B14F-4D97-AF65-F5344CB8AC3E}">
        <p14:creationId xmlns:p14="http://schemas.microsoft.com/office/powerpoint/2010/main" val="383289415"/>
      </p:ext>
    </p:extLst>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500" fill="hold"/>
                                        <p:tgtEl>
                                          <p:spTgt spid="9"/>
                                        </p:tgtEl>
                                        <p:attrNameLst>
                                          <p:attrName>ppt_w</p:attrName>
                                        </p:attrNameLst>
                                      </p:cBhvr>
                                      <p:tavLst>
                                        <p:tav tm="0">
                                          <p:val>
                                            <p:fltVal val="0"/>
                                          </p:val>
                                        </p:tav>
                                        <p:tav tm="100000">
                                          <p:val>
                                            <p:strVal val="#ppt_w"/>
                                          </p:val>
                                        </p:tav>
                                      </p:tavLst>
                                    </p:anim>
                                    <p:anim calcmode="lin" valueType="num">
                                      <p:cBhvr>
                                        <p:cTn id="8" dur="500" fill="hold"/>
                                        <p:tgtEl>
                                          <p:spTgt spid="9"/>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bwMode="auto">
          <a:xfrm>
            <a:off x="685800" y="1084332"/>
            <a:ext cx="7772400" cy="44630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1" fontAlgn="base" hangingPunct="1">
              <a:spcBef>
                <a:spcPct val="0"/>
              </a:spcBef>
              <a:spcAft>
                <a:spcPct val="0"/>
              </a:spcAft>
              <a:defRPr sz="3200">
                <a:solidFill>
                  <a:srgbClr val="005AB4"/>
                </a:solidFill>
                <a:latin typeface="+mj-lt"/>
                <a:ea typeface="+mj-ea"/>
                <a:cs typeface="+mj-cs"/>
              </a:defRPr>
            </a:lvl1pPr>
            <a:lvl2pPr algn="l" rtl="0" eaLnBrk="1" fontAlgn="base" hangingPunct="1">
              <a:spcBef>
                <a:spcPct val="0"/>
              </a:spcBef>
              <a:spcAft>
                <a:spcPct val="0"/>
              </a:spcAft>
              <a:defRPr sz="3200">
                <a:solidFill>
                  <a:srgbClr val="005AB4"/>
                </a:solidFill>
                <a:latin typeface="Arial" pitchFamily="34" charset="0"/>
              </a:defRPr>
            </a:lvl2pPr>
            <a:lvl3pPr algn="l" rtl="0" eaLnBrk="1" fontAlgn="base" hangingPunct="1">
              <a:spcBef>
                <a:spcPct val="0"/>
              </a:spcBef>
              <a:spcAft>
                <a:spcPct val="0"/>
              </a:spcAft>
              <a:defRPr sz="3200">
                <a:solidFill>
                  <a:srgbClr val="005AB4"/>
                </a:solidFill>
                <a:latin typeface="Arial" pitchFamily="34" charset="0"/>
              </a:defRPr>
            </a:lvl3pPr>
            <a:lvl4pPr algn="l" rtl="0" eaLnBrk="1" fontAlgn="base" hangingPunct="1">
              <a:spcBef>
                <a:spcPct val="0"/>
              </a:spcBef>
              <a:spcAft>
                <a:spcPct val="0"/>
              </a:spcAft>
              <a:defRPr sz="3200">
                <a:solidFill>
                  <a:srgbClr val="005AB4"/>
                </a:solidFill>
                <a:latin typeface="Arial" pitchFamily="34" charset="0"/>
              </a:defRPr>
            </a:lvl4pPr>
            <a:lvl5pPr algn="l" rtl="0" eaLnBrk="1" fontAlgn="base" hangingPunct="1">
              <a:spcBef>
                <a:spcPct val="0"/>
              </a:spcBef>
              <a:spcAft>
                <a:spcPct val="0"/>
              </a:spcAft>
              <a:defRPr sz="3200">
                <a:solidFill>
                  <a:srgbClr val="005AB4"/>
                </a:solidFill>
                <a:latin typeface="Arial" pitchFamily="34" charset="0"/>
              </a:defRPr>
            </a:lvl5pPr>
            <a:lvl6pPr marL="457200" algn="l" rtl="0" eaLnBrk="1" fontAlgn="base" hangingPunct="1">
              <a:spcBef>
                <a:spcPct val="0"/>
              </a:spcBef>
              <a:spcAft>
                <a:spcPct val="0"/>
              </a:spcAft>
              <a:defRPr sz="3200">
                <a:solidFill>
                  <a:srgbClr val="005AB4"/>
                </a:solidFill>
                <a:latin typeface="Arial" pitchFamily="34" charset="0"/>
              </a:defRPr>
            </a:lvl6pPr>
            <a:lvl7pPr marL="914400" algn="l" rtl="0" eaLnBrk="1" fontAlgn="base" hangingPunct="1">
              <a:spcBef>
                <a:spcPct val="0"/>
              </a:spcBef>
              <a:spcAft>
                <a:spcPct val="0"/>
              </a:spcAft>
              <a:defRPr sz="3200">
                <a:solidFill>
                  <a:srgbClr val="005AB4"/>
                </a:solidFill>
                <a:latin typeface="Arial" pitchFamily="34" charset="0"/>
              </a:defRPr>
            </a:lvl7pPr>
            <a:lvl8pPr marL="1371600" algn="l" rtl="0" eaLnBrk="1" fontAlgn="base" hangingPunct="1">
              <a:spcBef>
                <a:spcPct val="0"/>
              </a:spcBef>
              <a:spcAft>
                <a:spcPct val="0"/>
              </a:spcAft>
              <a:defRPr sz="3200">
                <a:solidFill>
                  <a:srgbClr val="005AB4"/>
                </a:solidFill>
                <a:latin typeface="Arial" pitchFamily="34" charset="0"/>
              </a:defRPr>
            </a:lvl8pPr>
            <a:lvl9pPr marL="1828800" algn="l" rtl="0" eaLnBrk="1" fontAlgn="base" hangingPunct="1">
              <a:spcBef>
                <a:spcPct val="0"/>
              </a:spcBef>
              <a:spcAft>
                <a:spcPct val="0"/>
              </a:spcAft>
              <a:defRPr sz="3200">
                <a:solidFill>
                  <a:srgbClr val="005AB4"/>
                </a:solidFill>
                <a:latin typeface="Arial" pitchFamily="34" charset="0"/>
              </a:defRPr>
            </a:lvl9pPr>
          </a:lstStyle>
          <a:p>
            <a:pPr algn="ctr"/>
            <a:r>
              <a:rPr lang="ru-RU" sz="4400" kern="0" dirty="0" smtClean="0">
                <a:solidFill>
                  <a:schemeClr val="tx1"/>
                </a:solidFill>
              </a:rPr>
              <a:t>3. В </a:t>
            </a:r>
            <a:r>
              <a:rPr lang="ru-RU" sz="4400" kern="0" dirty="0">
                <a:solidFill>
                  <a:schemeClr val="tx1"/>
                </a:solidFill>
              </a:rPr>
              <a:t>каком порядке </a:t>
            </a:r>
            <a:endParaRPr lang="ru-RU" sz="4400" kern="0" dirty="0" smtClean="0">
              <a:solidFill>
                <a:schemeClr val="tx1"/>
              </a:solidFill>
            </a:endParaRPr>
          </a:p>
          <a:p>
            <a:pPr algn="ctr"/>
            <a:r>
              <a:rPr lang="ru-RU" sz="4400" kern="0" dirty="0" smtClean="0">
                <a:solidFill>
                  <a:schemeClr val="tx1"/>
                </a:solidFill>
              </a:rPr>
              <a:t>по </a:t>
            </a:r>
            <a:r>
              <a:rPr lang="ru-RU" sz="4400" kern="0" dirty="0">
                <a:solidFill>
                  <a:schemeClr val="tx1"/>
                </a:solidFill>
              </a:rPr>
              <a:t>ТК </a:t>
            </a:r>
            <a:r>
              <a:rPr lang="ru-RU" sz="4400" kern="0" dirty="0" smtClean="0">
                <a:solidFill>
                  <a:schemeClr val="tx1"/>
                </a:solidFill>
              </a:rPr>
              <a:t>ЕАЭС </a:t>
            </a:r>
          </a:p>
          <a:p>
            <a:pPr algn="ctr"/>
            <a:r>
              <a:rPr lang="ru-RU" sz="4400" kern="0" dirty="0" smtClean="0">
                <a:solidFill>
                  <a:schemeClr val="tx1"/>
                </a:solidFill>
              </a:rPr>
              <a:t>осуществляется </a:t>
            </a:r>
          </a:p>
          <a:p>
            <a:pPr algn="ctr"/>
            <a:r>
              <a:rPr lang="ru-RU" sz="4400" kern="0" dirty="0" smtClean="0">
                <a:solidFill>
                  <a:schemeClr val="tx1"/>
                </a:solidFill>
              </a:rPr>
              <a:t>включение </a:t>
            </a:r>
            <a:r>
              <a:rPr lang="ru-RU" sz="4400" kern="0" dirty="0">
                <a:solidFill>
                  <a:schemeClr val="tx1"/>
                </a:solidFill>
              </a:rPr>
              <a:t>в реестр </a:t>
            </a:r>
            <a:endParaRPr lang="ru-RU" sz="4400" kern="0" dirty="0" smtClean="0">
              <a:solidFill>
                <a:schemeClr val="tx1"/>
              </a:solidFill>
            </a:endParaRPr>
          </a:p>
          <a:p>
            <a:pPr algn="ctr"/>
            <a:r>
              <a:rPr lang="ru-RU" sz="4400" kern="0" dirty="0" smtClean="0">
                <a:solidFill>
                  <a:schemeClr val="tx1"/>
                </a:solidFill>
              </a:rPr>
              <a:t>УЭО?</a:t>
            </a:r>
          </a:p>
        </p:txBody>
      </p:sp>
    </p:spTree>
  </p:cSld>
  <p:clrMapOvr>
    <a:masterClrMapping/>
  </p:clrMapOvr>
  <p:transition spd="med">
    <p:wipe dir="d"/>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397860" y="39782"/>
            <a:ext cx="6720561" cy="609600"/>
          </a:xfrm>
        </p:spPr>
        <p:txBody>
          <a:bodyPr/>
          <a:lstStyle/>
          <a:p>
            <a:r>
              <a:rPr lang="ru-RU" dirty="0" smtClean="0"/>
              <a:t>Порядок включения в реестр УЭО</a:t>
            </a:r>
            <a:endParaRPr lang="ru-RU" dirty="0"/>
          </a:p>
        </p:txBody>
      </p:sp>
      <p:sp>
        <p:nvSpPr>
          <p:cNvPr id="5" name="Минус 4"/>
          <p:cNvSpPr/>
          <p:nvPr/>
        </p:nvSpPr>
        <p:spPr>
          <a:xfrm>
            <a:off x="392411" y="859437"/>
            <a:ext cx="161841" cy="45719"/>
          </a:xfrm>
          <a:prstGeom prst="mathMinus">
            <a:avLst/>
          </a:prstGeom>
          <a:ln>
            <a:solidFill>
              <a:schemeClr val="tx1"/>
            </a:solidFill>
          </a:ln>
        </p:spPr>
        <p:style>
          <a:lnRef idx="2">
            <a:schemeClr val="accent3"/>
          </a:lnRef>
          <a:fillRef idx="1">
            <a:schemeClr val="lt1"/>
          </a:fillRef>
          <a:effectRef idx="0">
            <a:schemeClr val="accent3"/>
          </a:effectRef>
          <a:fontRef idx="minor">
            <a:schemeClr val="dk1"/>
          </a:fontRef>
        </p:style>
        <p:txBody>
          <a:bodyPr rtlCol="0" anchor="ctr"/>
          <a:lstStyle/>
          <a:p>
            <a:pPr algn="ctr"/>
            <a:endParaRPr lang="ru-RU"/>
          </a:p>
        </p:txBody>
      </p:sp>
      <p:sp>
        <p:nvSpPr>
          <p:cNvPr id="6" name="Блок-схема: процесс 5"/>
          <p:cNvSpPr/>
          <p:nvPr/>
        </p:nvSpPr>
        <p:spPr>
          <a:xfrm>
            <a:off x="1822875" y="742909"/>
            <a:ext cx="1189529" cy="274223"/>
          </a:xfrm>
          <a:prstGeom prst="flowChartProcess">
            <a:avLst/>
          </a:prstGeom>
          <a:ln>
            <a:solidFill>
              <a:schemeClr val="accent6"/>
            </a:solidFill>
          </a:ln>
        </p:spPr>
        <p:style>
          <a:lnRef idx="2">
            <a:schemeClr val="accent2"/>
          </a:lnRef>
          <a:fillRef idx="1">
            <a:schemeClr val="lt1"/>
          </a:fillRef>
          <a:effectRef idx="0">
            <a:schemeClr val="accent2"/>
          </a:effectRef>
          <a:fontRef idx="minor">
            <a:schemeClr val="dk1"/>
          </a:fontRef>
        </p:style>
        <p:txBody>
          <a:bodyPr rtlCol="0" anchor="ctr"/>
          <a:lstStyle/>
          <a:p>
            <a:pPr algn="ctr"/>
            <a:r>
              <a:rPr lang="ru-RU" sz="1400" dirty="0" smtClean="0">
                <a:hlinkClick r:id="rId2" action="ppaction://hlinksldjump" tooltip="Для получения свидетельств первого и второго типов можно подать 1 заявление."/>
              </a:rPr>
              <a:t>Заявление</a:t>
            </a:r>
            <a:endParaRPr lang="ru-RU" sz="1400" dirty="0"/>
          </a:p>
        </p:txBody>
      </p:sp>
      <p:sp>
        <p:nvSpPr>
          <p:cNvPr id="8" name="Плюс 7"/>
          <p:cNvSpPr/>
          <p:nvPr/>
        </p:nvSpPr>
        <p:spPr>
          <a:xfrm>
            <a:off x="3196298" y="757244"/>
            <a:ext cx="246863" cy="245553"/>
          </a:xfrm>
          <a:prstGeom prst="mathPlus">
            <a:avLst>
              <a:gd name="adj1" fmla="val 19000"/>
            </a:avLst>
          </a:prstGeom>
          <a:solidFill>
            <a:schemeClr val="tx1"/>
          </a:solidFill>
          <a:ln>
            <a:solidFill>
              <a:schemeClr val="accent6"/>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lang="ru-RU"/>
          </a:p>
        </p:txBody>
      </p:sp>
      <p:sp>
        <p:nvSpPr>
          <p:cNvPr id="9" name="Блок-схема: процесс 8">
            <a:hlinkClick r:id="rId3" action="ppaction://hlinkpres?slideindex=1&amp;slidetitle=" tooltip="Документы, которые"/>
          </p:cNvPr>
          <p:cNvSpPr/>
          <p:nvPr/>
        </p:nvSpPr>
        <p:spPr>
          <a:xfrm>
            <a:off x="3580669" y="737924"/>
            <a:ext cx="1189529" cy="284192"/>
          </a:xfrm>
          <a:prstGeom prst="flowChartProcess">
            <a:avLst/>
          </a:prstGeom>
          <a:ln>
            <a:solidFill>
              <a:schemeClr val="accent6"/>
            </a:solidFill>
          </a:ln>
        </p:spPr>
        <p:style>
          <a:lnRef idx="2">
            <a:schemeClr val="accent2"/>
          </a:lnRef>
          <a:fillRef idx="1">
            <a:schemeClr val="lt1"/>
          </a:fillRef>
          <a:effectRef idx="0">
            <a:schemeClr val="accent2"/>
          </a:effectRef>
          <a:fontRef idx="minor">
            <a:schemeClr val="dk1"/>
          </a:fontRef>
        </p:style>
        <p:txBody>
          <a:bodyPr rtlCol="0" anchor="ctr"/>
          <a:lstStyle/>
          <a:p>
            <a:pPr algn="ctr"/>
            <a:r>
              <a:rPr lang="ru-RU" sz="1400" dirty="0" smtClean="0">
                <a:hlinkClick r:id="rId2" action="ppaction://hlinksldjump" tooltip="Без документов, сведения о которых могут быть получены таможенными органами из информационных систем таможенных и других госорганов"/>
              </a:rPr>
              <a:t>Документы</a:t>
            </a:r>
            <a:endParaRPr lang="ru-RU" sz="1400" dirty="0"/>
          </a:p>
        </p:txBody>
      </p:sp>
      <p:sp>
        <p:nvSpPr>
          <p:cNvPr id="12" name="Rectangle 5"/>
          <p:cNvSpPr>
            <a:spLocks noChangeArrowheads="1"/>
          </p:cNvSpPr>
          <p:nvPr/>
        </p:nvSpPr>
        <p:spPr bwMode="auto">
          <a:xfrm>
            <a:off x="72828" y="639636"/>
            <a:ext cx="1254211" cy="1725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r">
              <a:spcBef>
                <a:spcPts val="0"/>
              </a:spcBef>
              <a:spcAft>
                <a:spcPts val="0"/>
              </a:spcAft>
            </a:pPr>
            <a:r>
              <a:rPr lang="ru-RU" sz="1000" dirty="0" smtClean="0"/>
              <a:t>Дата регистрации</a:t>
            </a:r>
          </a:p>
        </p:txBody>
      </p:sp>
      <p:sp>
        <p:nvSpPr>
          <p:cNvPr id="17" name="Минус 16"/>
          <p:cNvSpPr/>
          <p:nvPr/>
        </p:nvSpPr>
        <p:spPr>
          <a:xfrm>
            <a:off x="392412" y="2917491"/>
            <a:ext cx="161841" cy="45719"/>
          </a:xfrm>
          <a:prstGeom prst="mathMinus">
            <a:avLst/>
          </a:prstGeom>
          <a:ln>
            <a:solidFill>
              <a:schemeClr val="tx1"/>
            </a:solidFill>
          </a:ln>
        </p:spPr>
        <p:style>
          <a:lnRef idx="2">
            <a:schemeClr val="accent3"/>
          </a:lnRef>
          <a:fillRef idx="1">
            <a:schemeClr val="lt1"/>
          </a:fillRef>
          <a:effectRef idx="0">
            <a:schemeClr val="accent3"/>
          </a:effectRef>
          <a:fontRef idx="minor">
            <a:schemeClr val="dk1"/>
          </a:fontRef>
        </p:style>
        <p:txBody>
          <a:bodyPr rtlCol="0" anchor="ctr"/>
          <a:lstStyle/>
          <a:p>
            <a:pPr algn="ctr"/>
            <a:endParaRPr lang="ru-RU"/>
          </a:p>
        </p:txBody>
      </p:sp>
      <p:sp>
        <p:nvSpPr>
          <p:cNvPr id="18" name="Rectangle 5"/>
          <p:cNvSpPr>
            <a:spLocks noChangeArrowheads="1"/>
          </p:cNvSpPr>
          <p:nvPr/>
        </p:nvSpPr>
        <p:spPr bwMode="auto">
          <a:xfrm>
            <a:off x="259052" y="2322499"/>
            <a:ext cx="182147" cy="61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vert270" lIns="0" tIns="0" rIns="0" bIns="0"/>
          <a:lstStyle/>
          <a:p>
            <a:pPr algn="r">
              <a:spcBef>
                <a:spcPts val="0"/>
              </a:spcBef>
              <a:spcAft>
                <a:spcPts val="0"/>
              </a:spcAft>
            </a:pPr>
            <a:r>
              <a:rPr lang="ru-RU" sz="1000" dirty="0" smtClean="0"/>
              <a:t>5 раб. </a:t>
            </a:r>
            <a:r>
              <a:rPr lang="ru-RU" sz="1000" dirty="0" err="1" smtClean="0"/>
              <a:t>дн</a:t>
            </a:r>
            <a:r>
              <a:rPr lang="ru-RU" sz="1000" dirty="0" smtClean="0"/>
              <a:t>.</a:t>
            </a:r>
          </a:p>
        </p:txBody>
      </p:sp>
      <p:sp>
        <p:nvSpPr>
          <p:cNvPr id="29" name="Блок-схема: процесс 28"/>
          <p:cNvSpPr/>
          <p:nvPr/>
        </p:nvSpPr>
        <p:spPr>
          <a:xfrm>
            <a:off x="839374" y="1207692"/>
            <a:ext cx="1367555" cy="606880"/>
          </a:xfrm>
          <a:prstGeom prst="flowChartProcess">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ru-RU" sz="1400" dirty="0" smtClean="0">
                <a:solidFill>
                  <a:schemeClr val="accent6"/>
                </a:solidFill>
              </a:rPr>
              <a:t>Таможенный орган</a:t>
            </a:r>
            <a:endParaRPr lang="ru-RU" sz="1400" dirty="0">
              <a:solidFill>
                <a:schemeClr val="accent6"/>
              </a:solidFill>
            </a:endParaRPr>
          </a:p>
        </p:txBody>
      </p:sp>
      <p:sp>
        <p:nvSpPr>
          <p:cNvPr id="39" name="Блок-схема: процесс 38"/>
          <p:cNvSpPr/>
          <p:nvPr/>
        </p:nvSpPr>
        <p:spPr>
          <a:xfrm>
            <a:off x="6799883" y="2735718"/>
            <a:ext cx="2078389" cy="434499"/>
          </a:xfrm>
          <a:prstGeom prst="flowChartProcess">
            <a:avLst/>
          </a:prstGeom>
          <a:ln>
            <a:solidFill>
              <a:srgbClr val="FF0000"/>
            </a:solidFill>
          </a:ln>
        </p:spPr>
        <p:style>
          <a:lnRef idx="2">
            <a:schemeClr val="accent2"/>
          </a:lnRef>
          <a:fillRef idx="1">
            <a:schemeClr val="lt1"/>
          </a:fillRef>
          <a:effectRef idx="0">
            <a:schemeClr val="accent2"/>
          </a:effectRef>
          <a:fontRef idx="minor">
            <a:schemeClr val="dk1"/>
          </a:fontRef>
        </p:style>
        <p:txBody>
          <a:bodyPr rtlCol="0" anchor="ctr"/>
          <a:lstStyle/>
          <a:p>
            <a:pPr algn="ctr"/>
            <a:r>
              <a:rPr lang="ru-RU" sz="900" dirty="0" smtClean="0">
                <a:solidFill>
                  <a:schemeClr val="accent6"/>
                </a:solidFill>
              </a:rPr>
              <a:t>Решение</a:t>
            </a:r>
          </a:p>
          <a:p>
            <a:pPr algn="ctr"/>
            <a:r>
              <a:rPr lang="ru-RU" sz="900" dirty="0" smtClean="0">
                <a:solidFill>
                  <a:schemeClr val="accent6"/>
                </a:solidFill>
              </a:rPr>
              <a:t>об отказе в рассмотрении заявления</a:t>
            </a:r>
            <a:endParaRPr lang="ru-RU" sz="900" dirty="0">
              <a:solidFill>
                <a:schemeClr val="accent6"/>
              </a:solidFill>
            </a:endParaRPr>
          </a:p>
        </p:txBody>
      </p:sp>
      <p:sp>
        <p:nvSpPr>
          <p:cNvPr id="41" name="Блок-схема: процесс 40"/>
          <p:cNvSpPr/>
          <p:nvPr/>
        </p:nvSpPr>
        <p:spPr>
          <a:xfrm>
            <a:off x="2532493" y="1105140"/>
            <a:ext cx="3737402" cy="488314"/>
          </a:xfrm>
          <a:prstGeom prst="flowChartProcess">
            <a:avLst/>
          </a:prstGeom>
          <a:ln>
            <a:solidFill>
              <a:srgbClr val="FF0000"/>
            </a:solidFill>
          </a:ln>
        </p:spPr>
        <p:style>
          <a:lnRef idx="2">
            <a:schemeClr val="accent2"/>
          </a:lnRef>
          <a:fillRef idx="1">
            <a:schemeClr val="lt1"/>
          </a:fillRef>
          <a:effectRef idx="0">
            <a:schemeClr val="accent2"/>
          </a:effectRef>
          <a:fontRef idx="minor">
            <a:schemeClr val="dk1"/>
          </a:fontRef>
        </p:style>
        <p:txBody>
          <a:bodyPr rtlCol="0" anchor="ctr"/>
          <a:lstStyle/>
          <a:p>
            <a:r>
              <a:rPr lang="ru-RU" sz="900" dirty="0" smtClean="0">
                <a:solidFill>
                  <a:schemeClr val="accent6"/>
                </a:solidFill>
              </a:rPr>
              <a:t>1) Заявление не соответствует форме;</a:t>
            </a:r>
          </a:p>
          <a:p>
            <a:r>
              <a:rPr lang="ru-RU" sz="900" dirty="0" smtClean="0">
                <a:solidFill>
                  <a:schemeClr val="accent6"/>
                </a:solidFill>
              </a:rPr>
              <a:t>2) Не указаны необходимые сведения;</a:t>
            </a:r>
          </a:p>
          <a:p>
            <a:r>
              <a:rPr lang="ru-RU" sz="900" dirty="0" smtClean="0">
                <a:solidFill>
                  <a:schemeClr val="accent6"/>
                </a:solidFill>
              </a:rPr>
              <a:t>3) Подано до истечения года со дня исключения УЭО из реестра</a:t>
            </a:r>
            <a:endParaRPr lang="ru-RU" sz="900" dirty="0">
              <a:solidFill>
                <a:schemeClr val="accent6"/>
              </a:solidFill>
            </a:endParaRPr>
          </a:p>
        </p:txBody>
      </p:sp>
      <p:sp>
        <p:nvSpPr>
          <p:cNvPr id="49" name="Блок-схема: процесс 48"/>
          <p:cNvSpPr/>
          <p:nvPr/>
        </p:nvSpPr>
        <p:spPr>
          <a:xfrm>
            <a:off x="5314966" y="1729523"/>
            <a:ext cx="2958554" cy="383320"/>
          </a:xfrm>
          <a:prstGeom prst="flowChartProcess">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ru-RU" sz="900" dirty="0" smtClean="0">
                <a:solidFill>
                  <a:schemeClr val="accent6"/>
                </a:solidFill>
              </a:rPr>
              <a:t>Информирование заявителя о необходимости </a:t>
            </a:r>
          </a:p>
          <a:p>
            <a:pPr algn="ctr"/>
            <a:r>
              <a:rPr lang="ru-RU" sz="900" dirty="0" smtClean="0">
                <a:solidFill>
                  <a:schemeClr val="accent6"/>
                </a:solidFill>
              </a:rPr>
              <a:t>представления документов в течение </a:t>
            </a:r>
            <a:r>
              <a:rPr lang="ru-RU" sz="900" dirty="0" smtClean="0">
                <a:solidFill>
                  <a:schemeClr val="accent6"/>
                </a:solidFill>
                <a:hlinkClick r:id="rId2" action="ppaction://hlinksldjump" tooltip="На это время течение срока рассмотрения заявления приостанавливается"/>
              </a:rPr>
              <a:t>1 мес.</a:t>
            </a:r>
            <a:endParaRPr lang="ru-RU" sz="900" dirty="0">
              <a:solidFill>
                <a:schemeClr val="accent6"/>
              </a:solidFill>
            </a:endParaRPr>
          </a:p>
        </p:txBody>
      </p:sp>
      <p:sp>
        <p:nvSpPr>
          <p:cNvPr id="52" name="Минус 51"/>
          <p:cNvSpPr/>
          <p:nvPr/>
        </p:nvSpPr>
        <p:spPr>
          <a:xfrm>
            <a:off x="392411" y="5954492"/>
            <a:ext cx="161841" cy="45719"/>
          </a:xfrm>
          <a:prstGeom prst="mathMinus">
            <a:avLst/>
          </a:prstGeom>
          <a:ln>
            <a:solidFill>
              <a:schemeClr val="tx1"/>
            </a:solidFill>
          </a:ln>
        </p:spPr>
        <p:style>
          <a:lnRef idx="2">
            <a:schemeClr val="accent3"/>
          </a:lnRef>
          <a:fillRef idx="1">
            <a:schemeClr val="lt1"/>
          </a:fillRef>
          <a:effectRef idx="0">
            <a:schemeClr val="accent3"/>
          </a:effectRef>
          <a:fontRef idx="minor">
            <a:schemeClr val="dk1"/>
          </a:fontRef>
        </p:style>
        <p:txBody>
          <a:bodyPr rtlCol="0" anchor="ctr"/>
          <a:lstStyle/>
          <a:p>
            <a:pPr algn="ctr"/>
            <a:endParaRPr lang="ru-RU"/>
          </a:p>
        </p:txBody>
      </p:sp>
      <p:sp>
        <p:nvSpPr>
          <p:cNvPr id="53" name="Rectangle 5"/>
          <p:cNvSpPr>
            <a:spLocks noChangeArrowheads="1"/>
          </p:cNvSpPr>
          <p:nvPr/>
        </p:nvSpPr>
        <p:spPr bwMode="auto">
          <a:xfrm>
            <a:off x="169563" y="5075141"/>
            <a:ext cx="216000" cy="108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vert270" lIns="0" tIns="0" rIns="0" bIns="0"/>
          <a:lstStyle/>
          <a:p>
            <a:pPr algn="r">
              <a:spcBef>
                <a:spcPts val="0"/>
              </a:spcBef>
              <a:spcAft>
                <a:spcPts val="0"/>
              </a:spcAft>
            </a:pPr>
            <a:r>
              <a:rPr lang="ru-RU" sz="1100" dirty="0" smtClean="0"/>
              <a:t> </a:t>
            </a:r>
            <a:r>
              <a:rPr lang="en-US" sz="1000" dirty="0" smtClean="0"/>
              <a:t>&lt;</a:t>
            </a:r>
            <a:r>
              <a:rPr lang="ru-RU" sz="1000" dirty="0" smtClean="0"/>
              <a:t> 120 календ. </a:t>
            </a:r>
            <a:r>
              <a:rPr lang="ru-RU" sz="1000" dirty="0" err="1" smtClean="0"/>
              <a:t>дн</a:t>
            </a:r>
            <a:r>
              <a:rPr lang="ru-RU" sz="1000" dirty="0" smtClean="0"/>
              <a:t>.</a:t>
            </a:r>
          </a:p>
        </p:txBody>
      </p:sp>
      <p:sp>
        <p:nvSpPr>
          <p:cNvPr id="54" name="Блок-схема: процесс 53"/>
          <p:cNvSpPr/>
          <p:nvPr/>
        </p:nvSpPr>
        <p:spPr>
          <a:xfrm>
            <a:off x="778712" y="2568915"/>
            <a:ext cx="1488879" cy="768105"/>
          </a:xfrm>
          <a:prstGeom prst="flowChartProcess">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ru-RU" sz="1000" dirty="0" smtClean="0">
                <a:solidFill>
                  <a:schemeClr val="accent6"/>
                </a:solidFill>
              </a:rPr>
              <a:t>Запросы в тамож. органы др. стран и госорганы РФ +</a:t>
            </a:r>
          </a:p>
          <a:p>
            <a:pPr algn="ctr"/>
            <a:r>
              <a:rPr lang="ru-RU" sz="1000" dirty="0" smtClean="0">
                <a:solidFill>
                  <a:schemeClr val="accent6"/>
                </a:solidFill>
              </a:rPr>
              <a:t>возможно назначение</a:t>
            </a:r>
          </a:p>
          <a:p>
            <a:pPr algn="ctr"/>
            <a:r>
              <a:rPr lang="ru-RU" sz="1000" dirty="0" smtClean="0">
                <a:solidFill>
                  <a:schemeClr val="accent6"/>
                </a:solidFill>
              </a:rPr>
              <a:t>таможенной проверки</a:t>
            </a:r>
          </a:p>
        </p:txBody>
      </p:sp>
      <p:sp>
        <p:nvSpPr>
          <p:cNvPr id="58" name="Блок-схема: процесс 57"/>
          <p:cNvSpPr/>
          <p:nvPr/>
        </p:nvSpPr>
        <p:spPr>
          <a:xfrm>
            <a:off x="4778794" y="2289219"/>
            <a:ext cx="1933504" cy="257493"/>
          </a:xfrm>
          <a:prstGeom prst="flowChartProcess">
            <a:avLst/>
          </a:prstGeom>
          <a:ln>
            <a:solidFill>
              <a:schemeClr val="accent6"/>
            </a:solidFill>
          </a:ln>
        </p:spPr>
        <p:style>
          <a:lnRef idx="2">
            <a:schemeClr val="accent2"/>
          </a:lnRef>
          <a:fillRef idx="1">
            <a:schemeClr val="lt1"/>
          </a:fillRef>
          <a:effectRef idx="0">
            <a:schemeClr val="accent2"/>
          </a:effectRef>
          <a:fontRef idx="minor">
            <a:schemeClr val="dk1"/>
          </a:fontRef>
        </p:style>
        <p:txBody>
          <a:bodyPr rtlCol="0" anchor="ctr"/>
          <a:lstStyle/>
          <a:p>
            <a:pPr algn="ctr"/>
            <a:r>
              <a:rPr lang="ru-RU" sz="900" dirty="0" smtClean="0">
                <a:solidFill>
                  <a:schemeClr val="accent6"/>
                </a:solidFill>
              </a:rPr>
              <a:t>Документы представлены в срок</a:t>
            </a:r>
            <a:endParaRPr lang="ru-RU" sz="900" dirty="0">
              <a:solidFill>
                <a:schemeClr val="accent6"/>
              </a:solidFill>
            </a:endParaRPr>
          </a:p>
        </p:txBody>
      </p:sp>
      <p:sp>
        <p:nvSpPr>
          <p:cNvPr id="59" name="Блок-схема: процесс 58"/>
          <p:cNvSpPr/>
          <p:nvPr/>
        </p:nvSpPr>
        <p:spPr>
          <a:xfrm>
            <a:off x="662846" y="3461559"/>
            <a:ext cx="1720610" cy="383320"/>
          </a:xfrm>
          <a:prstGeom prst="flowChartProcess">
            <a:avLst/>
          </a:prstGeom>
          <a:ln>
            <a:solidFill>
              <a:schemeClr val="accent6"/>
            </a:solidFill>
          </a:ln>
        </p:spPr>
        <p:style>
          <a:lnRef idx="2">
            <a:schemeClr val="accent2"/>
          </a:lnRef>
          <a:fillRef idx="1">
            <a:schemeClr val="lt1"/>
          </a:fillRef>
          <a:effectRef idx="0">
            <a:schemeClr val="accent2"/>
          </a:effectRef>
          <a:fontRef idx="minor">
            <a:schemeClr val="dk1"/>
          </a:fontRef>
        </p:style>
        <p:txBody>
          <a:bodyPr rtlCol="0" anchor="ctr"/>
          <a:lstStyle/>
          <a:p>
            <a:pPr algn="ctr"/>
            <a:r>
              <a:rPr lang="ru-RU" sz="1000" dirty="0" smtClean="0">
                <a:solidFill>
                  <a:schemeClr val="accent6"/>
                </a:solidFill>
              </a:rPr>
              <a:t>Ответы получены или не получены в теч.1 мес.</a:t>
            </a:r>
            <a:endParaRPr lang="ru-RU" sz="1000" dirty="0">
              <a:solidFill>
                <a:schemeClr val="accent6"/>
              </a:solidFill>
            </a:endParaRPr>
          </a:p>
        </p:txBody>
      </p:sp>
      <p:sp>
        <p:nvSpPr>
          <p:cNvPr id="73" name="Блок-схема: процесс 72"/>
          <p:cNvSpPr/>
          <p:nvPr/>
        </p:nvSpPr>
        <p:spPr>
          <a:xfrm>
            <a:off x="6785362" y="2288247"/>
            <a:ext cx="2107430" cy="246088"/>
          </a:xfrm>
          <a:prstGeom prst="flowChartProcess">
            <a:avLst/>
          </a:prstGeom>
          <a:ln>
            <a:solidFill>
              <a:srgbClr val="FF0000"/>
            </a:solidFill>
          </a:ln>
        </p:spPr>
        <p:style>
          <a:lnRef idx="2">
            <a:schemeClr val="accent2"/>
          </a:lnRef>
          <a:fillRef idx="1">
            <a:schemeClr val="lt1"/>
          </a:fillRef>
          <a:effectRef idx="0">
            <a:schemeClr val="accent2"/>
          </a:effectRef>
          <a:fontRef idx="minor">
            <a:schemeClr val="dk1"/>
          </a:fontRef>
        </p:style>
        <p:txBody>
          <a:bodyPr rtlCol="0" anchor="ctr"/>
          <a:lstStyle/>
          <a:p>
            <a:pPr algn="ctr"/>
            <a:r>
              <a:rPr lang="ru-RU" sz="900" dirty="0" smtClean="0">
                <a:solidFill>
                  <a:schemeClr val="accent6"/>
                </a:solidFill>
              </a:rPr>
              <a:t>Документы не представлены в срок</a:t>
            </a:r>
            <a:endParaRPr lang="ru-RU" sz="900" dirty="0">
              <a:solidFill>
                <a:schemeClr val="accent6"/>
              </a:solidFill>
            </a:endParaRPr>
          </a:p>
        </p:txBody>
      </p:sp>
      <p:cxnSp>
        <p:nvCxnSpPr>
          <p:cNvPr id="76" name="Соединительная линия уступом 75"/>
          <p:cNvCxnSpPr>
            <a:stCxn id="49" idx="2"/>
            <a:endCxn id="58" idx="0"/>
          </p:cNvCxnSpPr>
          <p:nvPr/>
        </p:nvCxnSpPr>
        <p:spPr>
          <a:xfrm rot="5400000">
            <a:off x="6181707" y="1676683"/>
            <a:ext cx="176376" cy="1048697"/>
          </a:xfrm>
          <a:prstGeom prst="bentConnector3">
            <a:avLst>
              <a:gd name="adj1" fmla="val 50000"/>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92" name="Прямая со стрелкой 91"/>
          <p:cNvCxnSpPr>
            <a:stCxn id="54" idx="2"/>
            <a:endCxn id="59" idx="0"/>
          </p:cNvCxnSpPr>
          <p:nvPr/>
        </p:nvCxnSpPr>
        <p:spPr>
          <a:xfrm flipH="1">
            <a:off x="1523151" y="3337020"/>
            <a:ext cx="1" cy="124539"/>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93" name="Блок-схема: процесс 92"/>
          <p:cNvSpPr/>
          <p:nvPr/>
        </p:nvSpPr>
        <p:spPr>
          <a:xfrm>
            <a:off x="2744494" y="3461559"/>
            <a:ext cx="1488879" cy="383320"/>
          </a:xfrm>
          <a:prstGeom prst="flowChartProcess">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ru-RU" sz="1000" dirty="0" smtClean="0">
                <a:solidFill>
                  <a:schemeClr val="accent6"/>
                </a:solidFill>
              </a:rPr>
              <a:t>Рассмотрение заявления</a:t>
            </a:r>
            <a:endParaRPr lang="ru-RU" sz="1000" dirty="0">
              <a:solidFill>
                <a:schemeClr val="accent6"/>
              </a:solidFill>
            </a:endParaRPr>
          </a:p>
        </p:txBody>
      </p:sp>
      <p:sp>
        <p:nvSpPr>
          <p:cNvPr id="105" name="Блок-схема: процесс 104"/>
          <p:cNvSpPr/>
          <p:nvPr/>
        </p:nvSpPr>
        <p:spPr>
          <a:xfrm>
            <a:off x="2397865" y="4692077"/>
            <a:ext cx="2182136" cy="383320"/>
          </a:xfrm>
          <a:prstGeom prst="flowChartProcess">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ru-RU" sz="1000" dirty="0" smtClean="0">
                <a:solidFill>
                  <a:schemeClr val="accent6"/>
                </a:solidFill>
              </a:rPr>
              <a:t>Обеспечение является условием включения в реестр УЭО ?</a:t>
            </a:r>
            <a:endParaRPr lang="ru-RU" sz="1000" dirty="0">
              <a:solidFill>
                <a:schemeClr val="accent6"/>
              </a:solidFill>
            </a:endParaRPr>
          </a:p>
        </p:txBody>
      </p:sp>
      <p:sp>
        <p:nvSpPr>
          <p:cNvPr id="120" name="Блок-схема: процесс 119"/>
          <p:cNvSpPr/>
          <p:nvPr/>
        </p:nvSpPr>
        <p:spPr>
          <a:xfrm>
            <a:off x="5573869" y="4245420"/>
            <a:ext cx="2036562" cy="564757"/>
          </a:xfrm>
          <a:prstGeom prst="flowChartProcess">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ru-RU" sz="1000" dirty="0" smtClean="0">
                <a:solidFill>
                  <a:schemeClr val="accent6"/>
                </a:solidFill>
              </a:rPr>
              <a:t>Уведомление о соблюдении условий + </a:t>
            </a:r>
            <a:r>
              <a:rPr lang="ru-RU" sz="1000" dirty="0" smtClean="0">
                <a:solidFill>
                  <a:schemeClr val="accent6"/>
                </a:solidFill>
                <a:hlinkClick r:id="rId2" action="ppaction://hlinksldjump" tooltip="Со дня направления уведомления до дня представления обеспечения срок рассмотрения заявления приостанавливается"/>
              </a:rPr>
              <a:t>2 мес. </a:t>
            </a:r>
            <a:r>
              <a:rPr lang="ru-RU" sz="1000" dirty="0" smtClean="0">
                <a:solidFill>
                  <a:schemeClr val="accent6"/>
                </a:solidFill>
              </a:rPr>
              <a:t>на представление обеспечения</a:t>
            </a:r>
            <a:endParaRPr lang="ru-RU" sz="1000" dirty="0">
              <a:solidFill>
                <a:schemeClr val="accent6"/>
              </a:solidFill>
            </a:endParaRPr>
          </a:p>
        </p:txBody>
      </p:sp>
      <p:cxnSp>
        <p:nvCxnSpPr>
          <p:cNvPr id="161" name="Соединительная линия уступом 160"/>
          <p:cNvCxnSpPr>
            <a:stCxn id="120" idx="2"/>
            <a:endCxn id="135" idx="0"/>
          </p:cNvCxnSpPr>
          <p:nvPr/>
        </p:nvCxnSpPr>
        <p:spPr>
          <a:xfrm rot="5400000">
            <a:off x="5949189" y="4381316"/>
            <a:ext cx="214100" cy="1071823"/>
          </a:xfrm>
          <a:prstGeom prst="bentConnector3">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68" name="Соединительная линия уступом 167"/>
          <p:cNvCxnSpPr>
            <a:stCxn id="120" idx="2"/>
            <a:endCxn id="148" idx="0"/>
          </p:cNvCxnSpPr>
          <p:nvPr/>
        </p:nvCxnSpPr>
        <p:spPr>
          <a:xfrm rot="16200000" flipH="1">
            <a:off x="7070048" y="4332279"/>
            <a:ext cx="214100" cy="1169896"/>
          </a:xfrm>
          <a:prstGeom prst="bentConnector3">
            <a:avLst>
              <a:gd name="adj1" fmla="val 50000"/>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84" name="Прямая соединительная линия 183"/>
          <p:cNvCxnSpPr/>
          <p:nvPr/>
        </p:nvCxnSpPr>
        <p:spPr>
          <a:xfrm>
            <a:off x="4770198" y="5215937"/>
            <a:ext cx="3742623" cy="0"/>
          </a:xfrm>
          <a:prstGeom prst="line">
            <a:avLst/>
          </a:prstGeom>
          <a:ln w="19050">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185" name="Прямая соединительная линия 184"/>
          <p:cNvCxnSpPr/>
          <p:nvPr/>
        </p:nvCxnSpPr>
        <p:spPr>
          <a:xfrm>
            <a:off x="4770198" y="5954492"/>
            <a:ext cx="3742623" cy="0"/>
          </a:xfrm>
          <a:prstGeom prst="line">
            <a:avLst/>
          </a:prstGeom>
          <a:ln w="19050">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194" name="Прямая со стрелкой 193"/>
          <p:cNvCxnSpPr/>
          <p:nvPr/>
        </p:nvCxnSpPr>
        <p:spPr>
          <a:xfrm flipV="1">
            <a:off x="6446265" y="5215937"/>
            <a:ext cx="0" cy="738555"/>
          </a:xfrm>
          <a:prstGeom prst="straightConnector1">
            <a:avLst/>
          </a:prstGeom>
          <a:ln w="12700">
            <a:solidFill>
              <a:schemeClr val="tx1"/>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96" name="TextBox 195"/>
          <p:cNvSpPr txBox="1"/>
          <p:nvPr/>
        </p:nvSpPr>
        <p:spPr>
          <a:xfrm>
            <a:off x="6426809" y="5514417"/>
            <a:ext cx="1102402" cy="153888"/>
          </a:xfrm>
          <a:prstGeom prst="rect">
            <a:avLst/>
          </a:prstGeom>
          <a:noFill/>
        </p:spPr>
        <p:txBody>
          <a:bodyPr vert="horz" wrap="square" lIns="0" tIns="0" rIns="0" bIns="0" rtlCol="0">
            <a:spAutoFit/>
          </a:bodyPr>
          <a:lstStyle/>
          <a:p>
            <a:pPr algn="ctr"/>
            <a:r>
              <a:rPr lang="ru-RU" sz="1000" dirty="0" smtClean="0"/>
              <a:t>10 календ. дней</a:t>
            </a:r>
            <a:endParaRPr lang="ru-RU" sz="1000" dirty="0"/>
          </a:p>
        </p:txBody>
      </p:sp>
      <p:cxnSp>
        <p:nvCxnSpPr>
          <p:cNvPr id="198" name="Прямая соединительная линия 197"/>
          <p:cNvCxnSpPr>
            <a:stCxn id="5" idx="3"/>
            <a:endCxn id="17" idx="3"/>
          </p:cNvCxnSpPr>
          <p:nvPr/>
        </p:nvCxnSpPr>
        <p:spPr>
          <a:xfrm>
            <a:off x="473332" y="876920"/>
            <a:ext cx="1" cy="2058054"/>
          </a:xfrm>
          <a:prstGeom prst="line">
            <a:avLst/>
          </a:prstGeom>
          <a:ln w="28575">
            <a:solidFill>
              <a:schemeClr val="tx1"/>
            </a:solidFill>
            <a:prstDash val="sysDash"/>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200" name="Прямая соединительная линия 199"/>
          <p:cNvCxnSpPr>
            <a:stCxn id="5" idx="3"/>
            <a:endCxn id="52" idx="1"/>
          </p:cNvCxnSpPr>
          <p:nvPr/>
        </p:nvCxnSpPr>
        <p:spPr>
          <a:xfrm>
            <a:off x="473332" y="876920"/>
            <a:ext cx="0" cy="5105808"/>
          </a:xfrm>
          <a:prstGeom prst="line">
            <a:avLst/>
          </a:prstGeom>
          <a:ln w="28575">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35" name="Блок-схема: процесс 134"/>
          <p:cNvSpPr/>
          <p:nvPr/>
        </p:nvSpPr>
        <p:spPr>
          <a:xfrm>
            <a:off x="4690893" y="5024277"/>
            <a:ext cx="1658867" cy="383320"/>
          </a:xfrm>
          <a:prstGeom prst="flowChartProcess">
            <a:avLst/>
          </a:prstGeom>
          <a:ln>
            <a:solidFill>
              <a:schemeClr val="accent6"/>
            </a:solidFill>
          </a:ln>
        </p:spPr>
        <p:style>
          <a:lnRef idx="2">
            <a:schemeClr val="accent2"/>
          </a:lnRef>
          <a:fillRef idx="1">
            <a:schemeClr val="lt1"/>
          </a:fillRef>
          <a:effectRef idx="0">
            <a:schemeClr val="accent2"/>
          </a:effectRef>
          <a:fontRef idx="minor">
            <a:schemeClr val="dk1"/>
          </a:fontRef>
        </p:style>
        <p:txBody>
          <a:bodyPr rtlCol="0" anchor="ctr"/>
          <a:lstStyle/>
          <a:p>
            <a:pPr algn="ctr"/>
            <a:r>
              <a:rPr lang="ru-RU" sz="1000" dirty="0" smtClean="0">
                <a:solidFill>
                  <a:schemeClr val="accent6"/>
                </a:solidFill>
              </a:rPr>
              <a:t>Документы представлены в срок</a:t>
            </a:r>
            <a:endParaRPr lang="ru-RU" sz="1000" dirty="0">
              <a:solidFill>
                <a:schemeClr val="accent6"/>
              </a:solidFill>
            </a:endParaRPr>
          </a:p>
        </p:txBody>
      </p:sp>
      <p:sp>
        <p:nvSpPr>
          <p:cNvPr id="148" name="Блок-схема: процесс 147"/>
          <p:cNvSpPr/>
          <p:nvPr/>
        </p:nvSpPr>
        <p:spPr>
          <a:xfrm>
            <a:off x="6963954" y="5024277"/>
            <a:ext cx="1596184" cy="383320"/>
          </a:xfrm>
          <a:prstGeom prst="flowChartProcess">
            <a:avLst/>
          </a:prstGeom>
          <a:ln>
            <a:solidFill>
              <a:srgbClr val="FF0000"/>
            </a:solidFill>
          </a:ln>
        </p:spPr>
        <p:style>
          <a:lnRef idx="2">
            <a:schemeClr val="accent2"/>
          </a:lnRef>
          <a:fillRef idx="1">
            <a:schemeClr val="lt1"/>
          </a:fillRef>
          <a:effectRef idx="0">
            <a:schemeClr val="accent2"/>
          </a:effectRef>
          <a:fontRef idx="minor">
            <a:schemeClr val="dk1"/>
          </a:fontRef>
        </p:style>
        <p:txBody>
          <a:bodyPr rtlCol="0" anchor="ctr"/>
          <a:lstStyle/>
          <a:p>
            <a:pPr algn="ctr"/>
            <a:r>
              <a:rPr lang="ru-RU" sz="1000" dirty="0" smtClean="0">
                <a:solidFill>
                  <a:schemeClr val="accent6"/>
                </a:solidFill>
              </a:rPr>
              <a:t>Документы не представлены в срок</a:t>
            </a:r>
            <a:endParaRPr lang="ru-RU" sz="1000" dirty="0">
              <a:solidFill>
                <a:schemeClr val="accent6"/>
              </a:solidFill>
            </a:endParaRPr>
          </a:p>
        </p:txBody>
      </p:sp>
      <p:sp>
        <p:nvSpPr>
          <p:cNvPr id="153" name="Блок-схема: процесс 152"/>
          <p:cNvSpPr/>
          <p:nvPr/>
        </p:nvSpPr>
        <p:spPr>
          <a:xfrm>
            <a:off x="6675930" y="5789636"/>
            <a:ext cx="2169125" cy="348410"/>
          </a:xfrm>
          <a:prstGeom prst="flowChartProcess">
            <a:avLst/>
          </a:prstGeom>
          <a:ln>
            <a:solidFill>
              <a:srgbClr val="FF0000"/>
            </a:solidFill>
          </a:ln>
        </p:spPr>
        <p:style>
          <a:lnRef idx="2">
            <a:schemeClr val="accent2"/>
          </a:lnRef>
          <a:fillRef idx="1">
            <a:schemeClr val="lt1"/>
          </a:fillRef>
          <a:effectRef idx="0">
            <a:schemeClr val="accent2"/>
          </a:effectRef>
          <a:fontRef idx="minor">
            <a:schemeClr val="dk1"/>
          </a:fontRef>
        </p:style>
        <p:txBody>
          <a:bodyPr rtlCol="0" anchor="ctr"/>
          <a:lstStyle/>
          <a:p>
            <a:pPr algn="ctr"/>
            <a:r>
              <a:rPr lang="ru-RU" sz="1000" dirty="0" smtClean="0">
                <a:solidFill>
                  <a:schemeClr val="accent6"/>
                </a:solidFill>
              </a:rPr>
              <a:t>Отказ во включении </a:t>
            </a:r>
          </a:p>
          <a:p>
            <a:pPr algn="ctr"/>
            <a:r>
              <a:rPr lang="ru-RU" sz="1000" dirty="0" smtClean="0">
                <a:solidFill>
                  <a:schemeClr val="accent6"/>
                </a:solidFill>
              </a:rPr>
              <a:t>в реестр УЭО</a:t>
            </a:r>
            <a:endParaRPr lang="ru-RU" sz="1000" dirty="0">
              <a:solidFill>
                <a:schemeClr val="accent6"/>
              </a:solidFill>
            </a:endParaRPr>
          </a:p>
        </p:txBody>
      </p:sp>
      <p:pic>
        <p:nvPicPr>
          <p:cNvPr id="10" name="Рисунок 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flipH="1">
            <a:off x="550715" y="6266123"/>
            <a:ext cx="576486" cy="480405"/>
          </a:xfrm>
          <a:prstGeom prst="rect">
            <a:avLst/>
          </a:prstGeom>
        </p:spPr>
      </p:pic>
      <p:sp>
        <p:nvSpPr>
          <p:cNvPr id="11" name="TextBox 10"/>
          <p:cNvSpPr txBox="1"/>
          <p:nvPr/>
        </p:nvSpPr>
        <p:spPr>
          <a:xfrm>
            <a:off x="1127201" y="6284863"/>
            <a:ext cx="7727124" cy="461665"/>
          </a:xfrm>
          <a:prstGeom prst="rect">
            <a:avLst/>
          </a:prstGeom>
          <a:noFill/>
        </p:spPr>
        <p:txBody>
          <a:bodyPr wrap="square" rtlCol="0">
            <a:spAutoFit/>
          </a:bodyPr>
          <a:lstStyle/>
          <a:p>
            <a:pPr algn="ctr"/>
            <a:r>
              <a:rPr lang="ru-RU" sz="1200" dirty="0" smtClean="0">
                <a:solidFill>
                  <a:schemeClr val="accent6"/>
                </a:solidFill>
              </a:rPr>
              <a:t>В соответствии со статьей 430 ТК ЕАЭС в отношении как претендента на включение в реестр УЭО, так и в отношении УЭО, могут применяться меры таможенного контроля, в том числе таможенные проверки. </a:t>
            </a:r>
            <a:endParaRPr lang="ru-RU" sz="1200" dirty="0">
              <a:solidFill>
                <a:schemeClr val="accent6"/>
              </a:solidFill>
            </a:endParaRPr>
          </a:p>
        </p:txBody>
      </p:sp>
      <p:sp>
        <p:nvSpPr>
          <p:cNvPr id="102" name="Блок-схема: процесс 101"/>
          <p:cNvSpPr/>
          <p:nvPr/>
        </p:nvSpPr>
        <p:spPr>
          <a:xfrm>
            <a:off x="2744494" y="4027873"/>
            <a:ext cx="1488879" cy="316794"/>
          </a:xfrm>
          <a:prstGeom prst="flowChartProcess">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ru-RU" sz="1000" dirty="0" smtClean="0">
                <a:solidFill>
                  <a:schemeClr val="accent6"/>
                </a:solidFill>
              </a:rPr>
              <a:t>Условия соблюдены</a:t>
            </a:r>
            <a:endParaRPr lang="ru-RU" sz="1000" dirty="0">
              <a:solidFill>
                <a:schemeClr val="accent6"/>
              </a:solidFill>
            </a:endParaRPr>
          </a:p>
        </p:txBody>
      </p:sp>
      <p:cxnSp>
        <p:nvCxnSpPr>
          <p:cNvPr id="106" name="Прямая со стрелкой 105"/>
          <p:cNvCxnSpPr>
            <a:stCxn id="102" idx="2"/>
            <a:endCxn id="105" idx="0"/>
          </p:cNvCxnSpPr>
          <p:nvPr/>
        </p:nvCxnSpPr>
        <p:spPr>
          <a:xfrm flipH="1">
            <a:off x="3488933" y="4344667"/>
            <a:ext cx="1" cy="347410"/>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12" name="TextBox 111"/>
          <p:cNvSpPr txBox="1"/>
          <p:nvPr/>
        </p:nvSpPr>
        <p:spPr>
          <a:xfrm>
            <a:off x="3297968" y="4408729"/>
            <a:ext cx="180000" cy="123111"/>
          </a:xfrm>
          <a:prstGeom prst="rect">
            <a:avLst/>
          </a:prstGeom>
          <a:noFill/>
        </p:spPr>
        <p:txBody>
          <a:bodyPr wrap="square" lIns="0" tIns="0" rIns="0" bIns="0" rtlCol="0">
            <a:spAutoFit/>
          </a:bodyPr>
          <a:lstStyle/>
          <a:p>
            <a:r>
              <a:rPr lang="ru-RU" sz="800" dirty="0" smtClean="0"/>
              <a:t>ДА</a:t>
            </a:r>
            <a:endParaRPr lang="ru-RU" sz="800" dirty="0"/>
          </a:p>
        </p:txBody>
      </p:sp>
      <p:sp>
        <p:nvSpPr>
          <p:cNvPr id="113" name="TextBox 112"/>
          <p:cNvSpPr txBox="1"/>
          <p:nvPr/>
        </p:nvSpPr>
        <p:spPr>
          <a:xfrm>
            <a:off x="4336610" y="4031179"/>
            <a:ext cx="216000" cy="123111"/>
          </a:xfrm>
          <a:prstGeom prst="rect">
            <a:avLst/>
          </a:prstGeom>
          <a:noFill/>
        </p:spPr>
        <p:txBody>
          <a:bodyPr wrap="square" lIns="0" tIns="0" rIns="0" bIns="0" rtlCol="0">
            <a:spAutoFit/>
          </a:bodyPr>
          <a:lstStyle/>
          <a:p>
            <a:r>
              <a:rPr lang="ru-RU" sz="800" dirty="0" smtClean="0"/>
              <a:t>НЕТ</a:t>
            </a:r>
            <a:endParaRPr lang="ru-RU" sz="800" dirty="0"/>
          </a:p>
        </p:txBody>
      </p:sp>
      <p:sp>
        <p:nvSpPr>
          <p:cNvPr id="71" name="TextBox 70"/>
          <p:cNvSpPr txBox="1"/>
          <p:nvPr/>
        </p:nvSpPr>
        <p:spPr>
          <a:xfrm>
            <a:off x="4649533" y="4725224"/>
            <a:ext cx="180000" cy="123111"/>
          </a:xfrm>
          <a:prstGeom prst="rect">
            <a:avLst/>
          </a:prstGeom>
          <a:noFill/>
        </p:spPr>
        <p:txBody>
          <a:bodyPr wrap="square" lIns="0" tIns="0" rIns="0" bIns="0" rtlCol="0">
            <a:spAutoFit/>
          </a:bodyPr>
          <a:lstStyle/>
          <a:p>
            <a:r>
              <a:rPr lang="ru-RU" sz="800" dirty="0" smtClean="0"/>
              <a:t>ДА</a:t>
            </a:r>
            <a:endParaRPr lang="ru-RU" sz="800" dirty="0"/>
          </a:p>
        </p:txBody>
      </p:sp>
      <p:sp>
        <p:nvSpPr>
          <p:cNvPr id="72" name="TextBox 71"/>
          <p:cNvSpPr txBox="1"/>
          <p:nvPr/>
        </p:nvSpPr>
        <p:spPr>
          <a:xfrm>
            <a:off x="3243007" y="5176436"/>
            <a:ext cx="216000" cy="123111"/>
          </a:xfrm>
          <a:prstGeom prst="rect">
            <a:avLst/>
          </a:prstGeom>
          <a:noFill/>
        </p:spPr>
        <p:txBody>
          <a:bodyPr wrap="square" lIns="0" tIns="0" rIns="0" bIns="0" rtlCol="0">
            <a:spAutoFit/>
          </a:bodyPr>
          <a:lstStyle/>
          <a:p>
            <a:r>
              <a:rPr lang="ru-RU" sz="800" dirty="0" smtClean="0"/>
              <a:t>НЕТ</a:t>
            </a:r>
            <a:endParaRPr lang="ru-RU" sz="800" dirty="0"/>
          </a:p>
        </p:txBody>
      </p:sp>
      <p:sp>
        <p:nvSpPr>
          <p:cNvPr id="82" name="Блок-схема: процесс 81"/>
          <p:cNvSpPr/>
          <p:nvPr/>
        </p:nvSpPr>
        <p:spPr>
          <a:xfrm>
            <a:off x="2532493" y="1729523"/>
            <a:ext cx="2001423" cy="383320"/>
          </a:xfrm>
          <a:prstGeom prst="flowChartProcess">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ru-RU" sz="900" dirty="0" smtClean="0">
                <a:solidFill>
                  <a:schemeClr val="accent6"/>
                </a:solidFill>
              </a:rPr>
              <a:t>Оснований для отказа нет, но отсутствуют документы</a:t>
            </a:r>
            <a:endParaRPr lang="ru-RU" sz="900" dirty="0">
              <a:solidFill>
                <a:schemeClr val="accent6"/>
              </a:solidFill>
            </a:endParaRPr>
          </a:p>
        </p:txBody>
      </p:sp>
      <p:sp>
        <p:nvSpPr>
          <p:cNvPr id="98" name="Блок-схема: процесс 97"/>
          <p:cNvSpPr/>
          <p:nvPr/>
        </p:nvSpPr>
        <p:spPr>
          <a:xfrm>
            <a:off x="2488222" y="2266061"/>
            <a:ext cx="2001423" cy="291447"/>
          </a:xfrm>
          <a:prstGeom prst="flowChartProcess">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ru-RU" sz="900" dirty="0" smtClean="0">
                <a:solidFill>
                  <a:schemeClr val="accent6"/>
                </a:solidFill>
              </a:rPr>
              <a:t>Заявление соответствует, документы в наличии</a:t>
            </a:r>
            <a:endParaRPr lang="ru-RU" sz="900" dirty="0">
              <a:solidFill>
                <a:schemeClr val="accent6"/>
              </a:solidFill>
            </a:endParaRPr>
          </a:p>
        </p:txBody>
      </p:sp>
      <p:sp>
        <p:nvSpPr>
          <p:cNvPr id="101" name="Блок-схема: процесс 100"/>
          <p:cNvSpPr/>
          <p:nvPr/>
        </p:nvSpPr>
        <p:spPr>
          <a:xfrm>
            <a:off x="2517883" y="2724169"/>
            <a:ext cx="1942100" cy="457597"/>
          </a:xfrm>
          <a:prstGeom prst="flowChartProcess">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ru-RU" sz="1000" dirty="0" smtClean="0">
                <a:solidFill>
                  <a:schemeClr val="accent6"/>
                </a:solidFill>
              </a:rPr>
              <a:t>Решение о рассмотрении заявления</a:t>
            </a:r>
            <a:endParaRPr lang="ru-RU" sz="1000" dirty="0">
              <a:solidFill>
                <a:schemeClr val="accent6"/>
              </a:solidFill>
            </a:endParaRPr>
          </a:p>
        </p:txBody>
      </p:sp>
      <p:cxnSp>
        <p:nvCxnSpPr>
          <p:cNvPr id="13" name="Соединительная линия уступом 12"/>
          <p:cNvCxnSpPr>
            <a:stCxn id="105" idx="3"/>
            <a:endCxn id="120" idx="1"/>
          </p:cNvCxnSpPr>
          <p:nvPr/>
        </p:nvCxnSpPr>
        <p:spPr>
          <a:xfrm flipV="1">
            <a:off x="4580001" y="4527799"/>
            <a:ext cx="993868" cy="355938"/>
          </a:xfrm>
          <a:prstGeom prst="bentConnector3">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08" name="Блок-схема: процесс 107"/>
          <p:cNvSpPr/>
          <p:nvPr/>
        </p:nvSpPr>
        <p:spPr>
          <a:xfrm>
            <a:off x="1020727" y="5771821"/>
            <a:ext cx="4936412" cy="383320"/>
          </a:xfrm>
          <a:prstGeom prst="flowChartProcess">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ru-RU" sz="1200" b="1" dirty="0" smtClean="0">
                <a:solidFill>
                  <a:schemeClr val="accent6"/>
                </a:solidFill>
              </a:rPr>
              <a:t>Решение о включении в реестр УЭО</a:t>
            </a:r>
            <a:endParaRPr lang="ru-RU" sz="1200" b="1" dirty="0">
              <a:solidFill>
                <a:schemeClr val="accent6"/>
              </a:solidFill>
            </a:endParaRPr>
          </a:p>
        </p:txBody>
      </p:sp>
      <p:cxnSp>
        <p:nvCxnSpPr>
          <p:cNvPr id="22" name="Соединительная линия уступом 21"/>
          <p:cNvCxnSpPr>
            <a:stCxn id="135" idx="2"/>
            <a:endCxn id="108" idx="0"/>
          </p:cNvCxnSpPr>
          <p:nvPr/>
        </p:nvCxnSpPr>
        <p:spPr>
          <a:xfrm rot="5400000">
            <a:off x="4322518" y="4574012"/>
            <a:ext cx="364224" cy="2031394"/>
          </a:xfrm>
          <a:prstGeom prst="bentConnector3">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3" name="Соединительная линия уступом 32"/>
          <p:cNvCxnSpPr>
            <a:stCxn id="102" idx="3"/>
            <a:endCxn id="153" idx="3"/>
          </p:cNvCxnSpPr>
          <p:nvPr/>
        </p:nvCxnSpPr>
        <p:spPr>
          <a:xfrm>
            <a:off x="4233373" y="4186270"/>
            <a:ext cx="4611682" cy="1777571"/>
          </a:xfrm>
          <a:prstGeom prst="bentConnector3">
            <a:avLst>
              <a:gd name="adj1" fmla="val 10369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5" name="Соединительная линия уступом 34"/>
          <p:cNvCxnSpPr>
            <a:stCxn id="148" idx="2"/>
            <a:endCxn id="153" idx="0"/>
          </p:cNvCxnSpPr>
          <p:nvPr/>
        </p:nvCxnSpPr>
        <p:spPr>
          <a:xfrm rot="5400000">
            <a:off x="7570251" y="5597840"/>
            <a:ext cx="382039" cy="1553"/>
          </a:xfrm>
          <a:prstGeom prst="bentConnector3">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7" name="Соединительная линия уступом 36"/>
          <p:cNvCxnSpPr>
            <a:stCxn id="41" idx="3"/>
            <a:endCxn id="39" idx="3"/>
          </p:cNvCxnSpPr>
          <p:nvPr/>
        </p:nvCxnSpPr>
        <p:spPr>
          <a:xfrm>
            <a:off x="6269895" y="1349297"/>
            <a:ext cx="2608377" cy="1603671"/>
          </a:xfrm>
          <a:prstGeom prst="bentConnector3">
            <a:avLst>
              <a:gd name="adj1" fmla="val 105035"/>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2" name="Соединительная линия уступом 41"/>
          <p:cNvCxnSpPr>
            <a:stCxn id="49" idx="2"/>
            <a:endCxn id="73" idx="0"/>
          </p:cNvCxnSpPr>
          <p:nvPr/>
        </p:nvCxnSpPr>
        <p:spPr>
          <a:xfrm rot="16200000" flipH="1">
            <a:off x="7228958" y="1678128"/>
            <a:ext cx="175404" cy="1044834"/>
          </a:xfrm>
          <a:prstGeom prst="bentConnector3">
            <a:avLst>
              <a:gd name="adj1" fmla="val 50000"/>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8" name="Прямая со стрелкой 47"/>
          <p:cNvCxnSpPr>
            <a:stCxn id="73" idx="2"/>
            <a:endCxn id="39" idx="0"/>
          </p:cNvCxnSpPr>
          <p:nvPr/>
        </p:nvCxnSpPr>
        <p:spPr>
          <a:xfrm>
            <a:off x="7839077" y="2534335"/>
            <a:ext cx="1" cy="201383"/>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61" name="Прямоугольник 60"/>
          <p:cNvSpPr/>
          <p:nvPr/>
        </p:nvSpPr>
        <p:spPr>
          <a:xfrm>
            <a:off x="1750914" y="723033"/>
            <a:ext cx="3096000" cy="324000"/>
          </a:xfrm>
          <a:prstGeom prst="rect">
            <a:avLst/>
          </a:prstGeom>
          <a:noFill/>
          <a:ln w="1905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cxnSp>
        <p:nvCxnSpPr>
          <p:cNvPr id="66" name="Соединительная линия уступом 65"/>
          <p:cNvCxnSpPr>
            <a:stCxn id="61" idx="1"/>
            <a:endCxn id="29" idx="0"/>
          </p:cNvCxnSpPr>
          <p:nvPr/>
        </p:nvCxnSpPr>
        <p:spPr>
          <a:xfrm rot="10800000" flipV="1">
            <a:off x="1523152" y="885032"/>
            <a:ext cx="227762" cy="322659"/>
          </a:xfrm>
          <a:prstGeom prst="bentConnector2">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9" name="Соединительная линия уступом 68"/>
          <p:cNvCxnSpPr>
            <a:stCxn id="29" idx="3"/>
            <a:endCxn id="41" idx="1"/>
          </p:cNvCxnSpPr>
          <p:nvPr/>
        </p:nvCxnSpPr>
        <p:spPr>
          <a:xfrm flipV="1">
            <a:off x="2206929" y="1349297"/>
            <a:ext cx="325564" cy="161835"/>
          </a:xfrm>
          <a:prstGeom prst="bentConnector3">
            <a:avLst>
              <a:gd name="adj1" fmla="val 48245"/>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4" name="Соединительная линия уступом 73"/>
          <p:cNvCxnSpPr>
            <a:stCxn id="29" idx="3"/>
            <a:endCxn id="82" idx="1"/>
          </p:cNvCxnSpPr>
          <p:nvPr/>
        </p:nvCxnSpPr>
        <p:spPr>
          <a:xfrm>
            <a:off x="2206929" y="1511132"/>
            <a:ext cx="325564" cy="410051"/>
          </a:xfrm>
          <a:prstGeom prst="bentConnector3">
            <a:avLst>
              <a:gd name="adj1" fmla="val 48680"/>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8" name="Соединительная линия уступом 77"/>
          <p:cNvCxnSpPr>
            <a:stCxn id="29" idx="3"/>
            <a:endCxn id="98" idx="1"/>
          </p:cNvCxnSpPr>
          <p:nvPr/>
        </p:nvCxnSpPr>
        <p:spPr>
          <a:xfrm>
            <a:off x="2206929" y="1511132"/>
            <a:ext cx="281293" cy="900653"/>
          </a:xfrm>
          <a:prstGeom prst="bentConnector3">
            <a:avLst>
              <a:gd name="adj1" fmla="val 55910"/>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80" name="Соединительная линия уступом 79"/>
          <p:cNvCxnSpPr/>
          <p:nvPr/>
        </p:nvCxnSpPr>
        <p:spPr>
          <a:xfrm rot="5400000">
            <a:off x="3431585" y="2640838"/>
            <a:ext cx="166661" cy="1"/>
          </a:xfrm>
          <a:prstGeom prst="bentConnector3">
            <a:avLst>
              <a:gd name="adj1" fmla="val 50000"/>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83" name="Прямая со стрелкой 82"/>
          <p:cNvCxnSpPr>
            <a:stCxn id="82" idx="3"/>
            <a:endCxn id="49" idx="1"/>
          </p:cNvCxnSpPr>
          <p:nvPr/>
        </p:nvCxnSpPr>
        <p:spPr>
          <a:xfrm>
            <a:off x="4533916" y="1921183"/>
            <a:ext cx="781050" cy="0"/>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22" name="Прямая со стрелкой 121"/>
          <p:cNvCxnSpPr>
            <a:stCxn id="29" idx="2"/>
            <a:endCxn id="54" idx="0"/>
          </p:cNvCxnSpPr>
          <p:nvPr/>
        </p:nvCxnSpPr>
        <p:spPr>
          <a:xfrm>
            <a:off x="1523152" y="1814572"/>
            <a:ext cx="0" cy="754343"/>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28" name="Прямая со стрелкой 127"/>
          <p:cNvCxnSpPr>
            <a:stCxn id="59" idx="3"/>
            <a:endCxn id="93" idx="1"/>
          </p:cNvCxnSpPr>
          <p:nvPr/>
        </p:nvCxnSpPr>
        <p:spPr>
          <a:xfrm>
            <a:off x="2383456" y="3653219"/>
            <a:ext cx="361038" cy="0"/>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 name="Соединительная линия уступом 3"/>
          <p:cNvCxnSpPr>
            <a:stCxn id="58" idx="2"/>
            <a:endCxn id="101" idx="3"/>
          </p:cNvCxnSpPr>
          <p:nvPr/>
        </p:nvCxnSpPr>
        <p:spPr>
          <a:xfrm rot="5400000">
            <a:off x="4899637" y="2107059"/>
            <a:ext cx="406256" cy="1285563"/>
          </a:xfrm>
          <a:prstGeom prst="bentConnector2">
            <a:avLst/>
          </a:prstGeom>
          <a:ln w="1905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34" name="Прямая со стрелкой 33"/>
          <p:cNvCxnSpPr>
            <a:stCxn id="105" idx="2"/>
            <a:endCxn id="108" idx="0"/>
          </p:cNvCxnSpPr>
          <p:nvPr/>
        </p:nvCxnSpPr>
        <p:spPr>
          <a:xfrm>
            <a:off x="3488933" y="5075397"/>
            <a:ext cx="0" cy="696424"/>
          </a:xfrm>
          <a:prstGeom prst="straightConnector1">
            <a:avLst/>
          </a:prstGeom>
          <a:ln w="1905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40" name="Прямая со стрелкой 39"/>
          <p:cNvCxnSpPr>
            <a:stCxn id="93" idx="2"/>
            <a:endCxn id="102" idx="0"/>
          </p:cNvCxnSpPr>
          <p:nvPr/>
        </p:nvCxnSpPr>
        <p:spPr>
          <a:xfrm>
            <a:off x="3488934" y="3844879"/>
            <a:ext cx="0" cy="182994"/>
          </a:xfrm>
          <a:prstGeom prst="straightConnector1">
            <a:avLst/>
          </a:prstGeom>
          <a:ln w="1905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45" name="Прямая со стрелкой 44"/>
          <p:cNvCxnSpPr>
            <a:stCxn id="101" idx="2"/>
            <a:endCxn id="93" idx="0"/>
          </p:cNvCxnSpPr>
          <p:nvPr/>
        </p:nvCxnSpPr>
        <p:spPr>
          <a:xfrm>
            <a:off x="3488933" y="3181766"/>
            <a:ext cx="1" cy="279793"/>
          </a:xfrm>
          <a:prstGeom prst="straightConnector1">
            <a:avLst/>
          </a:prstGeom>
          <a:ln w="1905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10375973"/>
      </p:ext>
    </p:extLst>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1"/>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8"/>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9"/>
                                        </p:tgtEl>
                                        <p:attrNameLst>
                                          <p:attrName>style.visibility</p:attrName>
                                        </p:attrNameLst>
                                      </p:cBhvr>
                                      <p:to>
                                        <p:strVal val="visible"/>
                                      </p:to>
                                    </p:set>
                                  </p:childTnLst>
                                </p:cTn>
                              </p:par>
                            </p:childTnLst>
                          </p:cTn>
                        </p:par>
                        <p:par>
                          <p:cTn id="13" fill="hold">
                            <p:stCondLst>
                              <p:cond delay="0"/>
                            </p:stCondLst>
                            <p:childTnLst>
                              <p:par>
                                <p:cTn id="14" presetID="2" presetClass="entr" presetSubtype="8" fill="hold" grpId="0" nodeType="afterEffect">
                                  <p:stCondLst>
                                    <p:cond delay="0"/>
                                  </p:stCondLst>
                                  <p:childTnLst>
                                    <p:set>
                                      <p:cBhvr>
                                        <p:cTn id="15" dur="1" fill="hold">
                                          <p:stCondLst>
                                            <p:cond delay="0"/>
                                          </p:stCondLst>
                                        </p:cTn>
                                        <p:tgtEl>
                                          <p:spTgt spid="5"/>
                                        </p:tgtEl>
                                        <p:attrNameLst>
                                          <p:attrName>style.visibility</p:attrName>
                                        </p:attrNameLst>
                                      </p:cBhvr>
                                      <p:to>
                                        <p:strVal val="visible"/>
                                      </p:to>
                                    </p:set>
                                    <p:anim calcmode="lin" valueType="num">
                                      <p:cBhvr additive="base">
                                        <p:cTn id="16" dur="500" fill="hold"/>
                                        <p:tgtEl>
                                          <p:spTgt spid="5"/>
                                        </p:tgtEl>
                                        <p:attrNameLst>
                                          <p:attrName>ppt_x</p:attrName>
                                        </p:attrNameLst>
                                      </p:cBhvr>
                                      <p:tavLst>
                                        <p:tav tm="0">
                                          <p:val>
                                            <p:strVal val="0-#ppt_w/2"/>
                                          </p:val>
                                        </p:tav>
                                        <p:tav tm="100000">
                                          <p:val>
                                            <p:strVal val="#ppt_x"/>
                                          </p:val>
                                        </p:tav>
                                      </p:tavLst>
                                    </p:anim>
                                    <p:anim calcmode="lin" valueType="num">
                                      <p:cBhvr additive="base">
                                        <p:cTn id="17" dur="500" fill="hold"/>
                                        <p:tgtEl>
                                          <p:spTgt spid="5"/>
                                        </p:tgtEl>
                                        <p:attrNameLst>
                                          <p:attrName>ppt_y</p:attrName>
                                        </p:attrNameLst>
                                      </p:cBhvr>
                                      <p:tavLst>
                                        <p:tav tm="0">
                                          <p:val>
                                            <p:strVal val="#ppt_y"/>
                                          </p:val>
                                        </p:tav>
                                        <p:tav tm="100000">
                                          <p:val>
                                            <p:strVal val="#ppt_y"/>
                                          </p:val>
                                        </p:tav>
                                      </p:tavLst>
                                    </p:anim>
                                  </p:childTnLst>
                                </p:cTn>
                              </p:par>
                            </p:childTnLst>
                          </p:cTn>
                        </p:par>
                        <p:par>
                          <p:cTn id="18" fill="hold">
                            <p:stCondLst>
                              <p:cond delay="500"/>
                            </p:stCondLst>
                            <p:childTnLst>
                              <p:par>
                                <p:cTn id="19" presetID="1" presetClass="entr" presetSubtype="0" fill="hold" grpId="0" nodeType="afterEffect">
                                  <p:stCondLst>
                                    <p:cond delay="0"/>
                                  </p:stCondLst>
                                  <p:childTnLst>
                                    <p:set>
                                      <p:cBhvr>
                                        <p:cTn id="20" dur="1" fill="hold">
                                          <p:stCondLst>
                                            <p:cond delay="0"/>
                                          </p:stCondLst>
                                        </p:cTn>
                                        <p:tgtEl>
                                          <p:spTgt spid="12"/>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2" presetClass="entr" presetSubtype="2" fill="hold" nodeType="clickEffect">
                                  <p:stCondLst>
                                    <p:cond delay="0"/>
                                  </p:stCondLst>
                                  <p:childTnLst>
                                    <p:set>
                                      <p:cBhvr>
                                        <p:cTn id="24" dur="1" fill="hold">
                                          <p:stCondLst>
                                            <p:cond delay="0"/>
                                          </p:stCondLst>
                                        </p:cTn>
                                        <p:tgtEl>
                                          <p:spTgt spid="66"/>
                                        </p:tgtEl>
                                        <p:attrNameLst>
                                          <p:attrName>style.visibility</p:attrName>
                                        </p:attrNameLst>
                                      </p:cBhvr>
                                      <p:to>
                                        <p:strVal val="visible"/>
                                      </p:to>
                                    </p:set>
                                    <p:anim calcmode="lin" valueType="num">
                                      <p:cBhvr additive="base">
                                        <p:cTn id="25" dur="500"/>
                                        <p:tgtEl>
                                          <p:spTgt spid="66"/>
                                        </p:tgtEl>
                                        <p:attrNameLst>
                                          <p:attrName>ppt_x</p:attrName>
                                        </p:attrNameLst>
                                      </p:cBhvr>
                                      <p:tavLst>
                                        <p:tav tm="0">
                                          <p:val>
                                            <p:strVal val="#ppt_x+#ppt_w*1.125000"/>
                                          </p:val>
                                        </p:tav>
                                        <p:tav tm="100000">
                                          <p:val>
                                            <p:strVal val="#ppt_x"/>
                                          </p:val>
                                        </p:tav>
                                      </p:tavLst>
                                    </p:anim>
                                    <p:animEffect transition="in" filter="wipe(left)">
                                      <p:cBhvr>
                                        <p:cTn id="26" dur="500"/>
                                        <p:tgtEl>
                                          <p:spTgt spid="66"/>
                                        </p:tgtEl>
                                      </p:cBhvr>
                                    </p:animEffect>
                                  </p:childTnLst>
                                </p:cTn>
                              </p:par>
                            </p:childTnLst>
                          </p:cTn>
                        </p:par>
                        <p:par>
                          <p:cTn id="27" fill="hold">
                            <p:stCondLst>
                              <p:cond delay="500"/>
                            </p:stCondLst>
                            <p:childTnLst>
                              <p:par>
                                <p:cTn id="28" presetID="1" presetClass="entr" presetSubtype="0" fill="hold" grpId="0" nodeType="afterEffect">
                                  <p:stCondLst>
                                    <p:cond delay="0"/>
                                  </p:stCondLst>
                                  <p:childTnLst>
                                    <p:set>
                                      <p:cBhvr>
                                        <p:cTn id="29" dur="1" fill="hold">
                                          <p:stCondLst>
                                            <p:cond delay="0"/>
                                          </p:stCondLst>
                                        </p:cTn>
                                        <p:tgtEl>
                                          <p:spTgt spid="29"/>
                                        </p:tgtEl>
                                        <p:attrNameLst>
                                          <p:attrName>style.visibility</p:attrName>
                                        </p:attrNameLst>
                                      </p:cBhvr>
                                      <p:to>
                                        <p:strVal val="visible"/>
                                      </p:to>
                                    </p:set>
                                  </p:childTnLst>
                                </p:cTn>
                              </p:par>
                            </p:childTnLst>
                          </p:cTn>
                        </p:par>
                      </p:childTnLst>
                    </p:cTn>
                  </p:par>
                  <p:par>
                    <p:cTn id="30" fill="hold">
                      <p:stCondLst>
                        <p:cond delay="indefinite"/>
                      </p:stCondLst>
                      <p:childTnLst>
                        <p:par>
                          <p:cTn id="31" fill="hold">
                            <p:stCondLst>
                              <p:cond delay="0"/>
                            </p:stCondLst>
                            <p:childTnLst>
                              <p:par>
                                <p:cTn id="32" presetID="12" presetClass="entr" presetSubtype="8" fill="hold" grpId="0" nodeType="clickEffect">
                                  <p:stCondLst>
                                    <p:cond delay="0"/>
                                  </p:stCondLst>
                                  <p:childTnLst>
                                    <p:set>
                                      <p:cBhvr>
                                        <p:cTn id="33" dur="1" fill="hold">
                                          <p:stCondLst>
                                            <p:cond delay="0"/>
                                          </p:stCondLst>
                                        </p:cTn>
                                        <p:tgtEl>
                                          <p:spTgt spid="17"/>
                                        </p:tgtEl>
                                        <p:attrNameLst>
                                          <p:attrName>style.visibility</p:attrName>
                                        </p:attrNameLst>
                                      </p:cBhvr>
                                      <p:to>
                                        <p:strVal val="visible"/>
                                      </p:to>
                                    </p:set>
                                    <p:anim calcmode="lin" valueType="num">
                                      <p:cBhvr additive="base">
                                        <p:cTn id="34" dur="500"/>
                                        <p:tgtEl>
                                          <p:spTgt spid="17"/>
                                        </p:tgtEl>
                                        <p:attrNameLst>
                                          <p:attrName>ppt_x</p:attrName>
                                        </p:attrNameLst>
                                      </p:cBhvr>
                                      <p:tavLst>
                                        <p:tav tm="0">
                                          <p:val>
                                            <p:strVal val="#ppt_x-#ppt_w*1.125000"/>
                                          </p:val>
                                        </p:tav>
                                        <p:tav tm="100000">
                                          <p:val>
                                            <p:strVal val="#ppt_x"/>
                                          </p:val>
                                        </p:tav>
                                      </p:tavLst>
                                    </p:anim>
                                    <p:animEffect transition="in" filter="wipe(right)">
                                      <p:cBhvr>
                                        <p:cTn id="35" dur="500"/>
                                        <p:tgtEl>
                                          <p:spTgt spid="17"/>
                                        </p:tgtEl>
                                      </p:cBhvr>
                                    </p:animEffect>
                                  </p:childTnLst>
                                </p:cTn>
                              </p:par>
                            </p:childTnLst>
                          </p:cTn>
                        </p:par>
                        <p:par>
                          <p:cTn id="36" fill="hold">
                            <p:stCondLst>
                              <p:cond delay="500"/>
                            </p:stCondLst>
                            <p:childTnLst>
                              <p:par>
                                <p:cTn id="37" presetID="1" presetClass="entr" presetSubtype="0" fill="hold" grpId="0" nodeType="afterEffect">
                                  <p:stCondLst>
                                    <p:cond delay="0"/>
                                  </p:stCondLst>
                                  <p:childTnLst>
                                    <p:set>
                                      <p:cBhvr>
                                        <p:cTn id="38" dur="1" fill="hold">
                                          <p:stCondLst>
                                            <p:cond delay="0"/>
                                          </p:stCondLst>
                                        </p:cTn>
                                        <p:tgtEl>
                                          <p:spTgt spid="18"/>
                                        </p:tgtEl>
                                        <p:attrNameLst>
                                          <p:attrName>style.visibility</p:attrName>
                                        </p:attrNameLst>
                                      </p:cBhvr>
                                      <p:to>
                                        <p:strVal val="visible"/>
                                      </p:to>
                                    </p:set>
                                  </p:childTnLst>
                                </p:cTn>
                              </p:par>
                            </p:childTnLst>
                          </p:cTn>
                        </p:par>
                        <p:par>
                          <p:cTn id="39" fill="hold">
                            <p:stCondLst>
                              <p:cond delay="500"/>
                            </p:stCondLst>
                            <p:childTnLst>
                              <p:par>
                                <p:cTn id="40" presetID="12" presetClass="entr" presetSubtype="1" fill="hold" nodeType="afterEffect">
                                  <p:stCondLst>
                                    <p:cond delay="0"/>
                                  </p:stCondLst>
                                  <p:childTnLst>
                                    <p:set>
                                      <p:cBhvr>
                                        <p:cTn id="41" dur="1" fill="hold">
                                          <p:stCondLst>
                                            <p:cond delay="0"/>
                                          </p:stCondLst>
                                        </p:cTn>
                                        <p:tgtEl>
                                          <p:spTgt spid="198"/>
                                        </p:tgtEl>
                                        <p:attrNameLst>
                                          <p:attrName>style.visibility</p:attrName>
                                        </p:attrNameLst>
                                      </p:cBhvr>
                                      <p:to>
                                        <p:strVal val="visible"/>
                                      </p:to>
                                    </p:set>
                                    <p:anim calcmode="lin" valueType="num">
                                      <p:cBhvr additive="base">
                                        <p:cTn id="42" dur="500"/>
                                        <p:tgtEl>
                                          <p:spTgt spid="198"/>
                                        </p:tgtEl>
                                        <p:attrNameLst>
                                          <p:attrName>ppt_y</p:attrName>
                                        </p:attrNameLst>
                                      </p:cBhvr>
                                      <p:tavLst>
                                        <p:tav tm="0">
                                          <p:val>
                                            <p:strVal val="#ppt_y-#ppt_h*1.125000"/>
                                          </p:val>
                                        </p:tav>
                                        <p:tav tm="100000">
                                          <p:val>
                                            <p:strVal val="#ppt_y"/>
                                          </p:val>
                                        </p:tav>
                                      </p:tavLst>
                                    </p:anim>
                                    <p:animEffect transition="in" filter="wipe(down)">
                                      <p:cBhvr>
                                        <p:cTn id="43" dur="500"/>
                                        <p:tgtEl>
                                          <p:spTgt spid="198"/>
                                        </p:tgtEl>
                                      </p:cBhvr>
                                    </p:animEffect>
                                  </p:childTnLst>
                                </p:cTn>
                              </p:par>
                            </p:childTnLst>
                          </p:cTn>
                        </p:par>
                      </p:childTnLst>
                    </p:cTn>
                  </p:par>
                  <p:par>
                    <p:cTn id="44" fill="hold">
                      <p:stCondLst>
                        <p:cond delay="indefinite"/>
                      </p:stCondLst>
                      <p:childTnLst>
                        <p:par>
                          <p:cTn id="45" fill="hold">
                            <p:stCondLst>
                              <p:cond delay="0"/>
                            </p:stCondLst>
                            <p:childTnLst>
                              <p:par>
                                <p:cTn id="46" presetID="12" presetClass="entr" presetSubtype="8" fill="hold" nodeType="clickEffect">
                                  <p:stCondLst>
                                    <p:cond delay="0"/>
                                  </p:stCondLst>
                                  <p:childTnLst>
                                    <p:set>
                                      <p:cBhvr>
                                        <p:cTn id="47" dur="1" fill="hold">
                                          <p:stCondLst>
                                            <p:cond delay="0"/>
                                          </p:stCondLst>
                                        </p:cTn>
                                        <p:tgtEl>
                                          <p:spTgt spid="69"/>
                                        </p:tgtEl>
                                        <p:attrNameLst>
                                          <p:attrName>style.visibility</p:attrName>
                                        </p:attrNameLst>
                                      </p:cBhvr>
                                      <p:to>
                                        <p:strVal val="visible"/>
                                      </p:to>
                                    </p:set>
                                    <p:anim calcmode="lin" valueType="num">
                                      <p:cBhvr additive="base">
                                        <p:cTn id="48" dur="500"/>
                                        <p:tgtEl>
                                          <p:spTgt spid="69"/>
                                        </p:tgtEl>
                                        <p:attrNameLst>
                                          <p:attrName>ppt_x</p:attrName>
                                        </p:attrNameLst>
                                      </p:cBhvr>
                                      <p:tavLst>
                                        <p:tav tm="0">
                                          <p:val>
                                            <p:strVal val="#ppt_x-#ppt_w*1.125000"/>
                                          </p:val>
                                        </p:tav>
                                        <p:tav tm="100000">
                                          <p:val>
                                            <p:strVal val="#ppt_x"/>
                                          </p:val>
                                        </p:tav>
                                      </p:tavLst>
                                    </p:anim>
                                    <p:animEffect transition="in" filter="wipe(right)">
                                      <p:cBhvr>
                                        <p:cTn id="49" dur="500"/>
                                        <p:tgtEl>
                                          <p:spTgt spid="69"/>
                                        </p:tgtEl>
                                      </p:cBhvr>
                                    </p:animEffect>
                                  </p:childTnLst>
                                </p:cTn>
                              </p:par>
                            </p:childTnLst>
                          </p:cTn>
                        </p:par>
                        <p:par>
                          <p:cTn id="50" fill="hold">
                            <p:stCondLst>
                              <p:cond delay="500"/>
                            </p:stCondLst>
                            <p:childTnLst>
                              <p:par>
                                <p:cTn id="51" presetID="1" presetClass="entr" presetSubtype="0" fill="hold" grpId="0" nodeType="afterEffect">
                                  <p:stCondLst>
                                    <p:cond delay="0"/>
                                  </p:stCondLst>
                                  <p:childTnLst>
                                    <p:set>
                                      <p:cBhvr>
                                        <p:cTn id="52" dur="1" fill="hold">
                                          <p:stCondLst>
                                            <p:cond delay="0"/>
                                          </p:stCondLst>
                                        </p:cTn>
                                        <p:tgtEl>
                                          <p:spTgt spid="41"/>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2" presetClass="entr" presetSubtype="8" fill="hold" nodeType="clickEffect">
                                  <p:stCondLst>
                                    <p:cond delay="0"/>
                                  </p:stCondLst>
                                  <p:childTnLst>
                                    <p:set>
                                      <p:cBhvr>
                                        <p:cTn id="56" dur="1" fill="hold">
                                          <p:stCondLst>
                                            <p:cond delay="0"/>
                                          </p:stCondLst>
                                        </p:cTn>
                                        <p:tgtEl>
                                          <p:spTgt spid="37"/>
                                        </p:tgtEl>
                                        <p:attrNameLst>
                                          <p:attrName>style.visibility</p:attrName>
                                        </p:attrNameLst>
                                      </p:cBhvr>
                                      <p:to>
                                        <p:strVal val="visible"/>
                                      </p:to>
                                    </p:set>
                                    <p:anim calcmode="lin" valueType="num">
                                      <p:cBhvr additive="base">
                                        <p:cTn id="57" dur="500"/>
                                        <p:tgtEl>
                                          <p:spTgt spid="37"/>
                                        </p:tgtEl>
                                        <p:attrNameLst>
                                          <p:attrName>ppt_x</p:attrName>
                                        </p:attrNameLst>
                                      </p:cBhvr>
                                      <p:tavLst>
                                        <p:tav tm="0">
                                          <p:val>
                                            <p:strVal val="#ppt_x-#ppt_w*1.125000"/>
                                          </p:val>
                                        </p:tav>
                                        <p:tav tm="100000">
                                          <p:val>
                                            <p:strVal val="#ppt_x"/>
                                          </p:val>
                                        </p:tav>
                                      </p:tavLst>
                                    </p:anim>
                                    <p:animEffect transition="in" filter="wipe(right)">
                                      <p:cBhvr>
                                        <p:cTn id="58" dur="500"/>
                                        <p:tgtEl>
                                          <p:spTgt spid="37"/>
                                        </p:tgtEl>
                                      </p:cBhvr>
                                    </p:animEffect>
                                  </p:childTnLst>
                                </p:cTn>
                              </p:par>
                            </p:childTnLst>
                          </p:cTn>
                        </p:par>
                        <p:par>
                          <p:cTn id="59" fill="hold">
                            <p:stCondLst>
                              <p:cond delay="500"/>
                            </p:stCondLst>
                            <p:childTnLst>
                              <p:par>
                                <p:cTn id="60" presetID="1" presetClass="entr" presetSubtype="0" fill="hold" grpId="0" nodeType="afterEffect">
                                  <p:stCondLst>
                                    <p:cond delay="0"/>
                                  </p:stCondLst>
                                  <p:childTnLst>
                                    <p:set>
                                      <p:cBhvr>
                                        <p:cTn id="61" dur="1" fill="hold">
                                          <p:stCondLst>
                                            <p:cond delay="0"/>
                                          </p:stCondLst>
                                        </p:cTn>
                                        <p:tgtEl>
                                          <p:spTgt spid="39"/>
                                        </p:tgtEl>
                                        <p:attrNameLst>
                                          <p:attrName>style.visibility</p:attrName>
                                        </p:attrNameLst>
                                      </p:cBhvr>
                                      <p:to>
                                        <p:strVal val="visible"/>
                                      </p:to>
                                    </p:set>
                                  </p:childTnLst>
                                </p:cTn>
                              </p:par>
                            </p:childTnLst>
                          </p:cTn>
                        </p:par>
                      </p:childTnLst>
                    </p:cTn>
                  </p:par>
                  <p:par>
                    <p:cTn id="62" fill="hold">
                      <p:stCondLst>
                        <p:cond delay="indefinite"/>
                      </p:stCondLst>
                      <p:childTnLst>
                        <p:par>
                          <p:cTn id="63" fill="hold">
                            <p:stCondLst>
                              <p:cond delay="0"/>
                            </p:stCondLst>
                            <p:childTnLst>
                              <p:par>
                                <p:cTn id="64" presetID="12" presetClass="entr" presetSubtype="8" fill="hold" nodeType="clickEffect">
                                  <p:stCondLst>
                                    <p:cond delay="0"/>
                                  </p:stCondLst>
                                  <p:childTnLst>
                                    <p:set>
                                      <p:cBhvr>
                                        <p:cTn id="65" dur="1" fill="hold">
                                          <p:stCondLst>
                                            <p:cond delay="0"/>
                                          </p:stCondLst>
                                        </p:cTn>
                                        <p:tgtEl>
                                          <p:spTgt spid="74"/>
                                        </p:tgtEl>
                                        <p:attrNameLst>
                                          <p:attrName>style.visibility</p:attrName>
                                        </p:attrNameLst>
                                      </p:cBhvr>
                                      <p:to>
                                        <p:strVal val="visible"/>
                                      </p:to>
                                    </p:set>
                                    <p:anim calcmode="lin" valueType="num">
                                      <p:cBhvr additive="base">
                                        <p:cTn id="66" dur="500"/>
                                        <p:tgtEl>
                                          <p:spTgt spid="74"/>
                                        </p:tgtEl>
                                        <p:attrNameLst>
                                          <p:attrName>ppt_x</p:attrName>
                                        </p:attrNameLst>
                                      </p:cBhvr>
                                      <p:tavLst>
                                        <p:tav tm="0">
                                          <p:val>
                                            <p:strVal val="#ppt_x-#ppt_w*1.125000"/>
                                          </p:val>
                                        </p:tav>
                                        <p:tav tm="100000">
                                          <p:val>
                                            <p:strVal val="#ppt_x"/>
                                          </p:val>
                                        </p:tav>
                                      </p:tavLst>
                                    </p:anim>
                                    <p:animEffect transition="in" filter="wipe(right)">
                                      <p:cBhvr>
                                        <p:cTn id="67" dur="500"/>
                                        <p:tgtEl>
                                          <p:spTgt spid="74"/>
                                        </p:tgtEl>
                                      </p:cBhvr>
                                    </p:animEffect>
                                  </p:childTnLst>
                                </p:cTn>
                              </p:par>
                            </p:childTnLst>
                          </p:cTn>
                        </p:par>
                        <p:par>
                          <p:cTn id="68" fill="hold">
                            <p:stCondLst>
                              <p:cond delay="500"/>
                            </p:stCondLst>
                            <p:childTnLst>
                              <p:par>
                                <p:cTn id="69" presetID="1" presetClass="entr" presetSubtype="0" fill="hold" grpId="0" nodeType="afterEffect">
                                  <p:stCondLst>
                                    <p:cond delay="0"/>
                                  </p:stCondLst>
                                  <p:childTnLst>
                                    <p:set>
                                      <p:cBhvr>
                                        <p:cTn id="70" dur="1" fill="hold">
                                          <p:stCondLst>
                                            <p:cond delay="0"/>
                                          </p:stCondLst>
                                        </p:cTn>
                                        <p:tgtEl>
                                          <p:spTgt spid="82"/>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2" presetClass="entr" presetSubtype="8" fill="hold" nodeType="clickEffect">
                                  <p:stCondLst>
                                    <p:cond delay="0"/>
                                  </p:stCondLst>
                                  <p:childTnLst>
                                    <p:set>
                                      <p:cBhvr>
                                        <p:cTn id="74" dur="1" fill="hold">
                                          <p:stCondLst>
                                            <p:cond delay="0"/>
                                          </p:stCondLst>
                                        </p:cTn>
                                        <p:tgtEl>
                                          <p:spTgt spid="83"/>
                                        </p:tgtEl>
                                        <p:attrNameLst>
                                          <p:attrName>style.visibility</p:attrName>
                                        </p:attrNameLst>
                                      </p:cBhvr>
                                      <p:to>
                                        <p:strVal val="visible"/>
                                      </p:to>
                                    </p:set>
                                    <p:anim calcmode="lin" valueType="num">
                                      <p:cBhvr additive="base">
                                        <p:cTn id="75" dur="500"/>
                                        <p:tgtEl>
                                          <p:spTgt spid="83"/>
                                        </p:tgtEl>
                                        <p:attrNameLst>
                                          <p:attrName>ppt_x</p:attrName>
                                        </p:attrNameLst>
                                      </p:cBhvr>
                                      <p:tavLst>
                                        <p:tav tm="0">
                                          <p:val>
                                            <p:strVal val="#ppt_x-#ppt_w*1.125000"/>
                                          </p:val>
                                        </p:tav>
                                        <p:tav tm="100000">
                                          <p:val>
                                            <p:strVal val="#ppt_x"/>
                                          </p:val>
                                        </p:tav>
                                      </p:tavLst>
                                    </p:anim>
                                    <p:animEffect transition="in" filter="wipe(right)">
                                      <p:cBhvr>
                                        <p:cTn id="76" dur="500"/>
                                        <p:tgtEl>
                                          <p:spTgt spid="83"/>
                                        </p:tgtEl>
                                      </p:cBhvr>
                                    </p:animEffect>
                                  </p:childTnLst>
                                </p:cTn>
                              </p:par>
                            </p:childTnLst>
                          </p:cTn>
                        </p:par>
                        <p:par>
                          <p:cTn id="77" fill="hold">
                            <p:stCondLst>
                              <p:cond delay="500"/>
                            </p:stCondLst>
                            <p:childTnLst>
                              <p:par>
                                <p:cTn id="78" presetID="1" presetClass="entr" presetSubtype="0" fill="hold" grpId="0" nodeType="afterEffect">
                                  <p:stCondLst>
                                    <p:cond delay="0"/>
                                  </p:stCondLst>
                                  <p:childTnLst>
                                    <p:set>
                                      <p:cBhvr>
                                        <p:cTn id="79" dur="1" fill="hold">
                                          <p:stCondLst>
                                            <p:cond delay="0"/>
                                          </p:stCondLst>
                                        </p:cTn>
                                        <p:tgtEl>
                                          <p:spTgt spid="49"/>
                                        </p:tgtEl>
                                        <p:attrNameLst>
                                          <p:attrName>style.visibility</p:attrName>
                                        </p:attrNameLst>
                                      </p:cBhvr>
                                      <p:to>
                                        <p:strVal val="visible"/>
                                      </p:to>
                                    </p:set>
                                  </p:childTnLst>
                                </p:cTn>
                              </p:par>
                            </p:childTnLst>
                          </p:cTn>
                        </p:par>
                      </p:childTnLst>
                    </p:cTn>
                  </p:par>
                  <p:par>
                    <p:cTn id="80" fill="hold">
                      <p:stCondLst>
                        <p:cond delay="indefinite"/>
                      </p:stCondLst>
                      <p:childTnLst>
                        <p:par>
                          <p:cTn id="81" fill="hold">
                            <p:stCondLst>
                              <p:cond delay="0"/>
                            </p:stCondLst>
                            <p:childTnLst>
                              <p:par>
                                <p:cTn id="82" presetID="12" presetClass="entr" presetSubtype="1" fill="hold" nodeType="clickEffect">
                                  <p:stCondLst>
                                    <p:cond delay="0"/>
                                  </p:stCondLst>
                                  <p:childTnLst>
                                    <p:set>
                                      <p:cBhvr>
                                        <p:cTn id="83" dur="1" fill="hold">
                                          <p:stCondLst>
                                            <p:cond delay="0"/>
                                          </p:stCondLst>
                                        </p:cTn>
                                        <p:tgtEl>
                                          <p:spTgt spid="42"/>
                                        </p:tgtEl>
                                        <p:attrNameLst>
                                          <p:attrName>style.visibility</p:attrName>
                                        </p:attrNameLst>
                                      </p:cBhvr>
                                      <p:to>
                                        <p:strVal val="visible"/>
                                      </p:to>
                                    </p:set>
                                    <p:anim calcmode="lin" valueType="num">
                                      <p:cBhvr additive="base">
                                        <p:cTn id="84" dur="500"/>
                                        <p:tgtEl>
                                          <p:spTgt spid="42"/>
                                        </p:tgtEl>
                                        <p:attrNameLst>
                                          <p:attrName>ppt_y</p:attrName>
                                        </p:attrNameLst>
                                      </p:cBhvr>
                                      <p:tavLst>
                                        <p:tav tm="0">
                                          <p:val>
                                            <p:strVal val="#ppt_y-#ppt_h*1.125000"/>
                                          </p:val>
                                        </p:tav>
                                        <p:tav tm="100000">
                                          <p:val>
                                            <p:strVal val="#ppt_y"/>
                                          </p:val>
                                        </p:tav>
                                      </p:tavLst>
                                    </p:anim>
                                    <p:animEffect transition="in" filter="wipe(down)">
                                      <p:cBhvr>
                                        <p:cTn id="85" dur="500"/>
                                        <p:tgtEl>
                                          <p:spTgt spid="42"/>
                                        </p:tgtEl>
                                      </p:cBhvr>
                                    </p:animEffect>
                                  </p:childTnLst>
                                </p:cTn>
                              </p:par>
                            </p:childTnLst>
                          </p:cTn>
                        </p:par>
                        <p:par>
                          <p:cTn id="86" fill="hold">
                            <p:stCondLst>
                              <p:cond delay="500"/>
                            </p:stCondLst>
                            <p:childTnLst>
                              <p:par>
                                <p:cTn id="87" presetID="1" presetClass="entr" presetSubtype="0" fill="hold" grpId="0" nodeType="afterEffect">
                                  <p:stCondLst>
                                    <p:cond delay="0"/>
                                  </p:stCondLst>
                                  <p:childTnLst>
                                    <p:set>
                                      <p:cBhvr>
                                        <p:cTn id="88" dur="1" fill="hold">
                                          <p:stCondLst>
                                            <p:cond delay="0"/>
                                          </p:stCondLst>
                                        </p:cTn>
                                        <p:tgtEl>
                                          <p:spTgt spid="73"/>
                                        </p:tgtEl>
                                        <p:attrNameLst>
                                          <p:attrName>style.visibility</p:attrName>
                                        </p:attrNameLst>
                                      </p:cBhvr>
                                      <p:to>
                                        <p:strVal val="visible"/>
                                      </p:to>
                                    </p:set>
                                  </p:childTnLst>
                                </p:cTn>
                              </p:par>
                            </p:childTnLst>
                          </p:cTn>
                        </p:par>
                        <p:par>
                          <p:cTn id="89" fill="hold">
                            <p:stCondLst>
                              <p:cond delay="500"/>
                            </p:stCondLst>
                            <p:childTnLst>
                              <p:par>
                                <p:cTn id="90" presetID="12" presetClass="entr" presetSubtype="1" fill="hold" nodeType="afterEffect">
                                  <p:stCondLst>
                                    <p:cond delay="0"/>
                                  </p:stCondLst>
                                  <p:childTnLst>
                                    <p:set>
                                      <p:cBhvr>
                                        <p:cTn id="91" dur="1" fill="hold">
                                          <p:stCondLst>
                                            <p:cond delay="0"/>
                                          </p:stCondLst>
                                        </p:cTn>
                                        <p:tgtEl>
                                          <p:spTgt spid="48"/>
                                        </p:tgtEl>
                                        <p:attrNameLst>
                                          <p:attrName>style.visibility</p:attrName>
                                        </p:attrNameLst>
                                      </p:cBhvr>
                                      <p:to>
                                        <p:strVal val="visible"/>
                                      </p:to>
                                    </p:set>
                                    <p:anim calcmode="lin" valueType="num">
                                      <p:cBhvr additive="base">
                                        <p:cTn id="92" dur="500"/>
                                        <p:tgtEl>
                                          <p:spTgt spid="48"/>
                                        </p:tgtEl>
                                        <p:attrNameLst>
                                          <p:attrName>ppt_y</p:attrName>
                                        </p:attrNameLst>
                                      </p:cBhvr>
                                      <p:tavLst>
                                        <p:tav tm="0">
                                          <p:val>
                                            <p:strVal val="#ppt_y-#ppt_h*1.125000"/>
                                          </p:val>
                                        </p:tav>
                                        <p:tav tm="100000">
                                          <p:val>
                                            <p:strVal val="#ppt_y"/>
                                          </p:val>
                                        </p:tav>
                                      </p:tavLst>
                                    </p:anim>
                                    <p:animEffect transition="in" filter="wipe(down)">
                                      <p:cBhvr>
                                        <p:cTn id="93" dur="500"/>
                                        <p:tgtEl>
                                          <p:spTgt spid="48"/>
                                        </p:tgtEl>
                                      </p:cBhvr>
                                    </p:animEffect>
                                  </p:childTnLst>
                                </p:cTn>
                              </p:par>
                            </p:childTnLst>
                          </p:cTn>
                        </p:par>
                      </p:childTnLst>
                    </p:cTn>
                  </p:par>
                  <p:par>
                    <p:cTn id="94" fill="hold">
                      <p:stCondLst>
                        <p:cond delay="indefinite"/>
                      </p:stCondLst>
                      <p:childTnLst>
                        <p:par>
                          <p:cTn id="95" fill="hold">
                            <p:stCondLst>
                              <p:cond delay="0"/>
                            </p:stCondLst>
                            <p:childTnLst>
                              <p:par>
                                <p:cTn id="96" presetID="12" presetClass="entr" presetSubtype="1" fill="hold" nodeType="clickEffect">
                                  <p:stCondLst>
                                    <p:cond delay="0"/>
                                  </p:stCondLst>
                                  <p:childTnLst>
                                    <p:set>
                                      <p:cBhvr>
                                        <p:cTn id="97" dur="1" fill="hold">
                                          <p:stCondLst>
                                            <p:cond delay="0"/>
                                          </p:stCondLst>
                                        </p:cTn>
                                        <p:tgtEl>
                                          <p:spTgt spid="76"/>
                                        </p:tgtEl>
                                        <p:attrNameLst>
                                          <p:attrName>style.visibility</p:attrName>
                                        </p:attrNameLst>
                                      </p:cBhvr>
                                      <p:to>
                                        <p:strVal val="visible"/>
                                      </p:to>
                                    </p:set>
                                    <p:anim calcmode="lin" valueType="num">
                                      <p:cBhvr additive="base">
                                        <p:cTn id="98" dur="500"/>
                                        <p:tgtEl>
                                          <p:spTgt spid="76"/>
                                        </p:tgtEl>
                                        <p:attrNameLst>
                                          <p:attrName>ppt_y</p:attrName>
                                        </p:attrNameLst>
                                      </p:cBhvr>
                                      <p:tavLst>
                                        <p:tav tm="0">
                                          <p:val>
                                            <p:strVal val="#ppt_y-#ppt_h*1.125000"/>
                                          </p:val>
                                        </p:tav>
                                        <p:tav tm="100000">
                                          <p:val>
                                            <p:strVal val="#ppt_y"/>
                                          </p:val>
                                        </p:tav>
                                      </p:tavLst>
                                    </p:anim>
                                    <p:animEffect transition="in" filter="wipe(down)">
                                      <p:cBhvr>
                                        <p:cTn id="99" dur="500"/>
                                        <p:tgtEl>
                                          <p:spTgt spid="76"/>
                                        </p:tgtEl>
                                      </p:cBhvr>
                                    </p:animEffect>
                                  </p:childTnLst>
                                </p:cTn>
                              </p:par>
                            </p:childTnLst>
                          </p:cTn>
                        </p:par>
                        <p:par>
                          <p:cTn id="100" fill="hold">
                            <p:stCondLst>
                              <p:cond delay="500"/>
                            </p:stCondLst>
                            <p:childTnLst>
                              <p:par>
                                <p:cTn id="101" presetID="1" presetClass="entr" presetSubtype="0" fill="hold" grpId="0" nodeType="afterEffect">
                                  <p:stCondLst>
                                    <p:cond delay="0"/>
                                  </p:stCondLst>
                                  <p:childTnLst>
                                    <p:set>
                                      <p:cBhvr>
                                        <p:cTn id="102" dur="1" fill="hold">
                                          <p:stCondLst>
                                            <p:cond delay="0"/>
                                          </p:stCondLst>
                                        </p:cTn>
                                        <p:tgtEl>
                                          <p:spTgt spid="58"/>
                                        </p:tgtEl>
                                        <p:attrNameLst>
                                          <p:attrName>style.visibility</p:attrName>
                                        </p:attrNameLst>
                                      </p:cBhvr>
                                      <p:to>
                                        <p:strVal val="visible"/>
                                      </p:to>
                                    </p:set>
                                  </p:childTnLst>
                                </p:cTn>
                              </p:par>
                            </p:childTnLst>
                          </p:cTn>
                        </p:par>
                        <p:par>
                          <p:cTn id="103" fill="hold">
                            <p:stCondLst>
                              <p:cond delay="500"/>
                            </p:stCondLst>
                            <p:childTnLst>
                              <p:par>
                                <p:cTn id="104" presetID="12" presetClass="entr" presetSubtype="1" fill="hold" nodeType="afterEffect">
                                  <p:stCondLst>
                                    <p:cond delay="0"/>
                                  </p:stCondLst>
                                  <p:childTnLst>
                                    <p:set>
                                      <p:cBhvr>
                                        <p:cTn id="105" dur="1" fill="hold">
                                          <p:stCondLst>
                                            <p:cond delay="0"/>
                                          </p:stCondLst>
                                        </p:cTn>
                                        <p:tgtEl>
                                          <p:spTgt spid="4"/>
                                        </p:tgtEl>
                                        <p:attrNameLst>
                                          <p:attrName>style.visibility</p:attrName>
                                        </p:attrNameLst>
                                      </p:cBhvr>
                                      <p:to>
                                        <p:strVal val="visible"/>
                                      </p:to>
                                    </p:set>
                                    <p:anim calcmode="lin" valueType="num">
                                      <p:cBhvr additive="base">
                                        <p:cTn id="106" dur="500"/>
                                        <p:tgtEl>
                                          <p:spTgt spid="4"/>
                                        </p:tgtEl>
                                        <p:attrNameLst>
                                          <p:attrName>ppt_y</p:attrName>
                                        </p:attrNameLst>
                                      </p:cBhvr>
                                      <p:tavLst>
                                        <p:tav tm="0">
                                          <p:val>
                                            <p:strVal val="#ppt_y-#ppt_h*1.125000"/>
                                          </p:val>
                                        </p:tav>
                                        <p:tav tm="100000">
                                          <p:val>
                                            <p:strVal val="#ppt_y"/>
                                          </p:val>
                                        </p:tav>
                                      </p:tavLst>
                                    </p:anim>
                                    <p:animEffect transition="in" filter="wipe(down)">
                                      <p:cBhvr>
                                        <p:cTn id="107" dur="500"/>
                                        <p:tgtEl>
                                          <p:spTgt spid="4"/>
                                        </p:tgtEl>
                                      </p:cBhvr>
                                    </p:animEffect>
                                  </p:childTnLst>
                                </p:cTn>
                              </p:par>
                            </p:childTnLst>
                          </p:cTn>
                        </p:par>
                        <p:par>
                          <p:cTn id="108" fill="hold">
                            <p:stCondLst>
                              <p:cond delay="1000"/>
                            </p:stCondLst>
                            <p:childTnLst>
                              <p:par>
                                <p:cTn id="109" presetID="1" presetClass="entr" presetSubtype="0" fill="hold" grpId="0" nodeType="afterEffect">
                                  <p:stCondLst>
                                    <p:cond delay="0"/>
                                  </p:stCondLst>
                                  <p:childTnLst>
                                    <p:set>
                                      <p:cBhvr>
                                        <p:cTn id="110" dur="1" fill="hold">
                                          <p:stCondLst>
                                            <p:cond delay="0"/>
                                          </p:stCondLst>
                                        </p:cTn>
                                        <p:tgtEl>
                                          <p:spTgt spid="101"/>
                                        </p:tgtEl>
                                        <p:attrNameLst>
                                          <p:attrName>style.visibility</p:attrName>
                                        </p:attrNameLst>
                                      </p:cBhvr>
                                      <p:to>
                                        <p:strVal val="visible"/>
                                      </p:to>
                                    </p:set>
                                  </p:childTnLst>
                                </p:cTn>
                              </p:par>
                            </p:childTnLst>
                          </p:cTn>
                        </p:par>
                      </p:childTnLst>
                    </p:cTn>
                  </p:par>
                  <p:par>
                    <p:cTn id="111" fill="hold">
                      <p:stCondLst>
                        <p:cond delay="indefinite"/>
                      </p:stCondLst>
                      <p:childTnLst>
                        <p:par>
                          <p:cTn id="112" fill="hold">
                            <p:stCondLst>
                              <p:cond delay="0"/>
                            </p:stCondLst>
                            <p:childTnLst>
                              <p:par>
                                <p:cTn id="113" presetID="12" presetClass="entr" presetSubtype="8" fill="hold" nodeType="clickEffect">
                                  <p:stCondLst>
                                    <p:cond delay="0"/>
                                  </p:stCondLst>
                                  <p:childTnLst>
                                    <p:set>
                                      <p:cBhvr>
                                        <p:cTn id="114" dur="1" fill="hold">
                                          <p:stCondLst>
                                            <p:cond delay="0"/>
                                          </p:stCondLst>
                                        </p:cTn>
                                        <p:tgtEl>
                                          <p:spTgt spid="78"/>
                                        </p:tgtEl>
                                        <p:attrNameLst>
                                          <p:attrName>style.visibility</p:attrName>
                                        </p:attrNameLst>
                                      </p:cBhvr>
                                      <p:to>
                                        <p:strVal val="visible"/>
                                      </p:to>
                                    </p:set>
                                    <p:anim calcmode="lin" valueType="num">
                                      <p:cBhvr additive="base">
                                        <p:cTn id="115" dur="500"/>
                                        <p:tgtEl>
                                          <p:spTgt spid="78"/>
                                        </p:tgtEl>
                                        <p:attrNameLst>
                                          <p:attrName>ppt_x</p:attrName>
                                        </p:attrNameLst>
                                      </p:cBhvr>
                                      <p:tavLst>
                                        <p:tav tm="0">
                                          <p:val>
                                            <p:strVal val="#ppt_x-#ppt_w*1.125000"/>
                                          </p:val>
                                        </p:tav>
                                        <p:tav tm="100000">
                                          <p:val>
                                            <p:strVal val="#ppt_x"/>
                                          </p:val>
                                        </p:tav>
                                      </p:tavLst>
                                    </p:anim>
                                    <p:animEffect transition="in" filter="wipe(right)">
                                      <p:cBhvr>
                                        <p:cTn id="116" dur="500"/>
                                        <p:tgtEl>
                                          <p:spTgt spid="78"/>
                                        </p:tgtEl>
                                      </p:cBhvr>
                                    </p:animEffect>
                                  </p:childTnLst>
                                </p:cTn>
                              </p:par>
                            </p:childTnLst>
                          </p:cTn>
                        </p:par>
                        <p:par>
                          <p:cTn id="117" fill="hold">
                            <p:stCondLst>
                              <p:cond delay="500"/>
                            </p:stCondLst>
                            <p:childTnLst>
                              <p:par>
                                <p:cTn id="118" presetID="1" presetClass="entr" presetSubtype="0" fill="hold" grpId="0" nodeType="afterEffect">
                                  <p:stCondLst>
                                    <p:cond delay="0"/>
                                  </p:stCondLst>
                                  <p:childTnLst>
                                    <p:set>
                                      <p:cBhvr>
                                        <p:cTn id="119" dur="1" fill="hold">
                                          <p:stCondLst>
                                            <p:cond delay="0"/>
                                          </p:stCondLst>
                                        </p:cTn>
                                        <p:tgtEl>
                                          <p:spTgt spid="98"/>
                                        </p:tgtEl>
                                        <p:attrNameLst>
                                          <p:attrName>style.visibility</p:attrName>
                                        </p:attrNameLst>
                                      </p:cBhvr>
                                      <p:to>
                                        <p:strVal val="visible"/>
                                      </p:to>
                                    </p:set>
                                  </p:childTnLst>
                                </p:cTn>
                              </p:par>
                            </p:childTnLst>
                          </p:cTn>
                        </p:par>
                        <p:par>
                          <p:cTn id="120" fill="hold">
                            <p:stCondLst>
                              <p:cond delay="500"/>
                            </p:stCondLst>
                            <p:childTnLst>
                              <p:par>
                                <p:cTn id="121" presetID="12" presetClass="entr" presetSubtype="1" fill="hold" nodeType="afterEffect">
                                  <p:stCondLst>
                                    <p:cond delay="0"/>
                                  </p:stCondLst>
                                  <p:childTnLst>
                                    <p:set>
                                      <p:cBhvr>
                                        <p:cTn id="122" dur="1" fill="hold">
                                          <p:stCondLst>
                                            <p:cond delay="0"/>
                                          </p:stCondLst>
                                        </p:cTn>
                                        <p:tgtEl>
                                          <p:spTgt spid="80"/>
                                        </p:tgtEl>
                                        <p:attrNameLst>
                                          <p:attrName>style.visibility</p:attrName>
                                        </p:attrNameLst>
                                      </p:cBhvr>
                                      <p:to>
                                        <p:strVal val="visible"/>
                                      </p:to>
                                    </p:set>
                                    <p:anim calcmode="lin" valueType="num">
                                      <p:cBhvr additive="base">
                                        <p:cTn id="123" dur="500"/>
                                        <p:tgtEl>
                                          <p:spTgt spid="80"/>
                                        </p:tgtEl>
                                        <p:attrNameLst>
                                          <p:attrName>ppt_y</p:attrName>
                                        </p:attrNameLst>
                                      </p:cBhvr>
                                      <p:tavLst>
                                        <p:tav tm="0">
                                          <p:val>
                                            <p:strVal val="#ppt_y-#ppt_h*1.125000"/>
                                          </p:val>
                                        </p:tav>
                                        <p:tav tm="100000">
                                          <p:val>
                                            <p:strVal val="#ppt_y"/>
                                          </p:val>
                                        </p:tav>
                                      </p:tavLst>
                                    </p:anim>
                                    <p:animEffect transition="in" filter="wipe(down)">
                                      <p:cBhvr>
                                        <p:cTn id="124" dur="500"/>
                                        <p:tgtEl>
                                          <p:spTgt spid="80"/>
                                        </p:tgtEl>
                                      </p:cBhvr>
                                    </p:animEffect>
                                  </p:childTnLst>
                                </p:cTn>
                              </p:par>
                            </p:childTnLst>
                          </p:cTn>
                        </p:par>
                      </p:childTnLst>
                    </p:cTn>
                  </p:par>
                  <p:par>
                    <p:cTn id="125" fill="hold">
                      <p:stCondLst>
                        <p:cond delay="indefinite"/>
                      </p:stCondLst>
                      <p:childTnLst>
                        <p:par>
                          <p:cTn id="126" fill="hold">
                            <p:stCondLst>
                              <p:cond delay="0"/>
                            </p:stCondLst>
                            <p:childTnLst>
                              <p:par>
                                <p:cTn id="127" presetID="12" presetClass="entr" presetSubtype="1" fill="hold" nodeType="clickEffect">
                                  <p:stCondLst>
                                    <p:cond delay="0"/>
                                  </p:stCondLst>
                                  <p:childTnLst>
                                    <p:set>
                                      <p:cBhvr>
                                        <p:cTn id="128" dur="1" fill="hold">
                                          <p:stCondLst>
                                            <p:cond delay="0"/>
                                          </p:stCondLst>
                                        </p:cTn>
                                        <p:tgtEl>
                                          <p:spTgt spid="122"/>
                                        </p:tgtEl>
                                        <p:attrNameLst>
                                          <p:attrName>style.visibility</p:attrName>
                                        </p:attrNameLst>
                                      </p:cBhvr>
                                      <p:to>
                                        <p:strVal val="visible"/>
                                      </p:to>
                                    </p:set>
                                    <p:anim calcmode="lin" valueType="num">
                                      <p:cBhvr additive="base">
                                        <p:cTn id="129" dur="500"/>
                                        <p:tgtEl>
                                          <p:spTgt spid="122"/>
                                        </p:tgtEl>
                                        <p:attrNameLst>
                                          <p:attrName>ppt_y</p:attrName>
                                        </p:attrNameLst>
                                      </p:cBhvr>
                                      <p:tavLst>
                                        <p:tav tm="0">
                                          <p:val>
                                            <p:strVal val="#ppt_y-#ppt_h*1.125000"/>
                                          </p:val>
                                        </p:tav>
                                        <p:tav tm="100000">
                                          <p:val>
                                            <p:strVal val="#ppt_y"/>
                                          </p:val>
                                        </p:tav>
                                      </p:tavLst>
                                    </p:anim>
                                    <p:animEffect transition="in" filter="wipe(down)">
                                      <p:cBhvr>
                                        <p:cTn id="130" dur="500"/>
                                        <p:tgtEl>
                                          <p:spTgt spid="122"/>
                                        </p:tgtEl>
                                      </p:cBhvr>
                                    </p:animEffect>
                                  </p:childTnLst>
                                </p:cTn>
                              </p:par>
                            </p:childTnLst>
                          </p:cTn>
                        </p:par>
                        <p:par>
                          <p:cTn id="131" fill="hold">
                            <p:stCondLst>
                              <p:cond delay="500"/>
                            </p:stCondLst>
                            <p:childTnLst>
                              <p:par>
                                <p:cTn id="132" presetID="1" presetClass="entr" presetSubtype="0" fill="hold" grpId="0" nodeType="afterEffect">
                                  <p:stCondLst>
                                    <p:cond delay="0"/>
                                  </p:stCondLst>
                                  <p:childTnLst>
                                    <p:set>
                                      <p:cBhvr>
                                        <p:cTn id="133" dur="1" fill="hold">
                                          <p:stCondLst>
                                            <p:cond delay="0"/>
                                          </p:stCondLst>
                                        </p:cTn>
                                        <p:tgtEl>
                                          <p:spTgt spid="54"/>
                                        </p:tgtEl>
                                        <p:attrNameLst>
                                          <p:attrName>style.visibility</p:attrName>
                                        </p:attrNameLst>
                                      </p:cBhvr>
                                      <p:to>
                                        <p:strVal val="visible"/>
                                      </p:to>
                                    </p:set>
                                  </p:childTnLst>
                                </p:cTn>
                              </p:par>
                            </p:childTnLst>
                          </p:cTn>
                        </p:par>
                      </p:childTnLst>
                    </p:cTn>
                  </p:par>
                  <p:par>
                    <p:cTn id="134" fill="hold">
                      <p:stCondLst>
                        <p:cond delay="indefinite"/>
                      </p:stCondLst>
                      <p:childTnLst>
                        <p:par>
                          <p:cTn id="135" fill="hold">
                            <p:stCondLst>
                              <p:cond delay="0"/>
                            </p:stCondLst>
                            <p:childTnLst>
                              <p:par>
                                <p:cTn id="136" presetID="12" presetClass="entr" presetSubtype="8" fill="hold" grpId="0" nodeType="clickEffect">
                                  <p:stCondLst>
                                    <p:cond delay="0"/>
                                  </p:stCondLst>
                                  <p:childTnLst>
                                    <p:set>
                                      <p:cBhvr>
                                        <p:cTn id="137" dur="1" fill="hold">
                                          <p:stCondLst>
                                            <p:cond delay="0"/>
                                          </p:stCondLst>
                                        </p:cTn>
                                        <p:tgtEl>
                                          <p:spTgt spid="52"/>
                                        </p:tgtEl>
                                        <p:attrNameLst>
                                          <p:attrName>style.visibility</p:attrName>
                                        </p:attrNameLst>
                                      </p:cBhvr>
                                      <p:to>
                                        <p:strVal val="visible"/>
                                      </p:to>
                                    </p:set>
                                    <p:anim calcmode="lin" valueType="num">
                                      <p:cBhvr additive="base">
                                        <p:cTn id="138" dur="500"/>
                                        <p:tgtEl>
                                          <p:spTgt spid="52"/>
                                        </p:tgtEl>
                                        <p:attrNameLst>
                                          <p:attrName>ppt_x</p:attrName>
                                        </p:attrNameLst>
                                      </p:cBhvr>
                                      <p:tavLst>
                                        <p:tav tm="0">
                                          <p:val>
                                            <p:strVal val="#ppt_x-#ppt_w*1.125000"/>
                                          </p:val>
                                        </p:tav>
                                        <p:tav tm="100000">
                                          <p:val>
                                            <p:strVal val="#ppt_x"/>
                                          </p:val>
                                        </p:tav>
                                      </p:tavLst>
                                    </p:anim>
                                    <p:animEffect transition="in" filter="wipe(right)">
                                      <p:cBhvr>
                                        <p:cTn id="139" dur="500"/>
                                        <p:tgtEl>
                                          <p:spTgt spid="52"/>
                                        </p:tgtEl>
                                      </p:cBhvr>
                                    </p:animEffect>
                                  </p:childTnLst>
                                </p:cTn>
                              </p:par>
                            </p:childTnLst>
                          </p:cTn>
                        </p:par>
                        <p:par>
                          <p:cTn id="140" fill="hold">
                            <p:stCondLst>
                              <p:cond delay="500"/>
                            </p:stCondLst>
                            <p:childTnLst>
                              <p:par>
                                <p:cTn id="141" presetID="1" presetClass="entr" presetSubtype="0" fill="hold" grpId="0" nodeType="afterEffect">
                                  <p:stCondLst>
                                    <p:cond delay="0"/>
                                  </p:stCondLst>
                                  <p:childTnLst>
                                    <p:set>
                                      <p:cBhvr>
                                        <p:cTn id="142" dur="1" fill="hold">
                                          <p:stCondLst>
                                            <p:cond delay="0"/>
                                          </p:stCondLst>
                                        </p:cTn>
                                        <p:tgtEl>
                                          <p:spTgt spid="53"/>
                                        </p:tgtEl>
                                        <p:attrNameLst>
                                          <p:attrName>style.visibility</p:attrName>
                                        </p:attrNameLst>
                                      </p:cBhvr>
                                      <p:to>
                                        <p:strVal val="visible"/>
                                      </p:to>
                                    </p:set>
                                  </p:childTnLst>
                                </p:cTn>
                              </p:par>
                            </p:childTnLst>
                          </p:cTn>
                        </p:par>
                        <p:par>
                          <p:cTn id="143" fill="hold">
                            <p:stCondLst>
                              <p:cond delay="500"/>
                            </p:stCondLst>
                            <p:childTnLst>
                              <p:par>
                                <p:cTn id="144" presetID="12" presetClass="entr" presetSubtype="1" fill="hold" nodeType="afterEffect">
                                  <p:stCondLst>
                                    <p:cond delay="0"/>
                                  </p:stCondLst>
                                  <p:childTnLst>
                                    <p:set>
                                      <p:cBhvr>
                                        <p:cTn id="145" dur="1" fill="hold">
                                          <p:stCondLst>
                                            <p:cond delay="0"/>
                                          </p:stCondLst>
                                        </p:cTn>
                                        <p:tgtEl>
                                          <p:spTgt spid="200"/>
                                        </p:tgtEl>
                                        <p:attrNameLst>
                                          <p:attrName>style.visibility</p:attrName>
                                        </p:attrNameLst>
                                      </p:cBhvr>
                                      <p:to>
                                        <p:strVal val="visible"/>
                                      </p:to>
                                    </p:set>
                                    <p:anim calcmode="lin" valueType="num">
                                      <p:cBhvr additive="base">
                                        <p:cTn id="146" dur="500"/>
                                        <p:tgtEl>
                                          <p:spTgt spid="200"/>
                                        </p:tgtEl>
                                        <p:attrNameLst>
                                          <p:attrName>ppt_y</p:attrName>
                                        </p:attrNameLst>
                                      </p:cBhvr>
                                      <p:tavLst>
                                        <p:tav tm="0">
                                          <p:val>
                                            <p:strVal val="#ppt_y-#ppt_h*1.125000"/>
                                          </p:val>
                                        </p:tav>
                                        <p:tav tm="100000">
                                          <p:val>
                                            <p:strVal val="#ppt_y"/>
                                          </p:val>
                                        </p:tav>
                                      </p:tavLst>
                                    </p:anim>
                                    <p:animEffect transition="in" filter="wipe(down)">
                                      <p:cBhvr>
                                        <p:cTn id="147" dur="500"/>
                                        <p:tgtEl>
                                          <p:spTgt spid="200"/>
                                        </p:tgtEl>
                                      </p:cBhvr>
                                    </p:animEffect>
                                  </p:childTnLst>
                                </p:cTn>
                              </p:par>
                            </p:childTnLst>
                          </p:cTn>
                        </p:par>
                      </p:childTnLst>
                    </p:cTn>
                  </p:par>
                  <p:par>
                    <p:cTn id="148" fill="hold">
                      <p:stCondLst>
                        <p:cond delay="indefinite"/>
                      </p:stCondLst>
                      <p:childTnLst>
                        <p:par>
                          <p:cTn id="149" fill="hold">
                            <p:stCondLst>
                              <p:cond delay="0"/>
                            </p:stCondLst>
                            <p:childTnLst>
                              <p:par>
                                <p:cTn id="150" presetID="12" presetClass="entr" presetSubtype="1" fill="hold" nodeType="clickEffect">
                                  <p:stCondLst>
                                    <p:cond delay="0"/>
                                  </p:stCondLst>
                                  <p:childTnLst>
                                    <p:set>
                                      <p:cBhvr>
                                        <p:cTn id="151" dur="1" fill="hold">
                                          <p:stCondLst>
                                            <p:cond delay="0"/>
                                          </p:stCondLst>
                                        </p:cTn>
                                        <p:tgtEl>
                                          <p:spTgt spid="92"/>
                                        </p:tgtEl>
                                        <p:attrNameLst>
                                          <p:attrName>style.visibility</p:attrName>
                                        </p:attrNameLst>
                                      </p:cBhvr>
                                      <p:to>
                                        <p:strVal val="visible"/>
                                      </p:to>
                                    </p:set>
                                    <p:anim calcmode="lin" valueType="num">
                                      <p:cBhvr additive="base">
                                        <p:cTn id="152" dur="500"/>
                                        <p:tgtEl>
                                          <p:spTgt spid="92"/>
                                        </p:tgtEl>
                                        <p:attrNameLst>
                                          <p:attrName>ppt_y</p:attrName>
                                        </p:attrNameLst>
                                      </p:cBhvr>
                                      <p:tavLst>
                                        <p:tav tm="0">
                                          <p:val>
                                            <p:strVal val="#ppt_y-#ppt_h*1.125000"/>
                                          </p:val>
                                        </p:tav>
                                        <p:tav tm="100000">
                                          <p:val>
                                            <p:strVal val="#ppt_y"/>
                                          </p:val>
                                        </p:tav>
                                      </p:tavLst>
                                    </p:anim>
                                    <p:animEffect transition="in" filter="wipe(down)">
                                      <p:cBhvr>
                                        <p:cTn id="153" dur="500"/>
                                        <p:tgtEl>
                                          <p:spTgt spid="92"/>
                                        </p:tgtEl>
                                      </p:cBhvr>
                                    </p:animEffect>
                                  </p:childTnLst>
                                </p:cTn>
                              </p:par>
                            </p:childTnLst>
                          </p:cTn>
                        </p:par>
                        <p:par>
                          <p:cTn id="154" fill="hold">
                            <p:stCondLst>
                              <p:cond delay="500"/>
                            </p:stCondLst>
                            <p:childTnLst>
                              <p:par>
                                <p:cTn id="155" presetID="1" presetClass="entr" presetSubtype="0" fill="hold" grpId="0" nodeType="afterEffect">
                                  <p:stCondLst>
                                    <p:cond delay="0"/>
                                  </p:stCondLst>
                                  <p:childTnLst>
                                    <p:set>
                                      <p:cBhvr>
                                        <p:cTn id="156" dur="1" fill="hold">
                                          <p:stCondLst>
                                            <p:cond delay="0"/>
                                          </p:stCondLst>
                                        </p:cTn>
                                        <p:tgtEl>
                                          <p:spTgt spid="59"/>
                                        </p:tgtEl>
                                        <p:attrNameLst>
                                          <p:attrName>style.visibility</p:attrName>
                                        </p:attrNameLst>
                                      </p:cBhvr>
                                      <p:to>
                                        <p:strVal val="visible"/>
                                      </p:to>
                                    </p:set>
                                  </p:childTnLst>
                                </p:cTn>
                              </p:par>
                            </p:childTnLst>
                          </p:cTn>
                        </p:par>
                      </p:childTnLst>
                    </p:cTn>
                  </p:par>
                  <p:par>
                    <p:cTn id="157" fill="hold">
                      <p:stCondLst>
                        <p:cond delay="indefinite"/>
                      </p:stCondLst>
                      <p:childTnLst>
                        <p:par>
                          <p:cTn id="158" fill="hold">
                            <p:stCondLst>
                              <p:cond delay="0"/>
                            </p:stCondLst>
                            <p:childTnLst>
                              <p:par>
                                <p:cTn id="159" presetID="12" presetClass="entr" presetSubtype="8" fill="hold" nodeType="clickEffect">
                                  <p:stCondLst>
                                    <p:cond delay="0"/>
                                  </p:stCondLst>
                                  <p:childTnLst>
                                    <p:set>
                                      <p:cBhvr>
                                        <p:cTn id="160" dur="1" fill="hold">
                                          <p:stCondLst>
                                            <p:cond delay="0"/>
                                          </p:stCondLst>
                                        </p:cTn>
                                        <p:tgtEl>
                                          <p:spTgt spid="128"/>
                                        </p:tgtEl>
                                        <p:attrNameLst>
                                          <p:attrName>style.visibility</p:attrName>
                                        </p:attrNameLst>
                                      </p:cBhvr>
                                      <p:to>
                                        <p:strVal val="visible"/>
                                      </p:to>
                                    </p:set>
                                    <p:anim calcmode="lin" valueType="num">
                                      <p:cBhvr additive="base">
                                        <p:cTn id="161" dur="500"/>
                                        <p:tgtEl>
                                          <p:spTgt spid="128"/>
                                        </p:tgtEl>
                                        <p:attrNameLst>
                                          <p:attrName>ppt_x</p:attrName>
                                        </p:attrNameLst>
                                      </p:cBhvr>
                                      <p:tavLst>
                                        <p:tav tm="0">
                                          <p:val>
                                            <p:strVal val="#ppt_x-#ppt_w*1.125000"/>
                                          </p:val>
                                        </p:tav>
                                        <p:tav tm="100000">
                                          <p:val>
                                            <p:strVal val="#ppt_x"/>
                                          </p:val>
                                        </p:tav>
                                      </p:tavLst>
                                    </p:anim>
                                    <p:animEffect transition="in" filter="wipe(right)">
                                      <p:cBhvr>
                                        <p:cTn id="162" dur="500"/>
                                        <p:tgtEl>
                                          <p:spTgt spid="128"/>
                                        </p:tgtEl>
                                      </p:cBhvr>
                                    </p:animEffect>
                                  </p:childTnLst>
                                </p:cTn>
                              </p:par>
                              <p:par>
                                <p:cTn id="163" presetID="12" presetClass="entr" presetSubtype="1" fill="hold" nodeType="withEffect">
                                  <p:stCondLst>
                                    <p:cond delay="0"/>
                                  </p:stCondLst>
                                  <p:childTnLst>
                                    <p:set>
                                      <p:cBhvr>
                                        <p:cTn id="164" dur="1" fill="hold">
                                          <p:stCondLst>
                                            <p:cond delay="0"/>
                                          </p:stCondLst>
                                        </p:cTn>
                                        <p:tgtEl>
                                          <p:spTgt spid="45"/>
                                        </p:tgtEl>
                                        <p:attrNameLst>
                                          <p:attrName>style.visibility</p:attrName>
                                        </p:attrNameLst>
                                      </p:cBhvr>
                                      <p:to>
                                        <p:strVal val="visible"/>
                                      </p:to>
                                    </p:set>
                                    <p:anim calcmode="lin" valueType="num">
                                      <p:cBhvr additive="base">
                                        <p:cTn id="165" dur="500"/>
                                        <p:tgtEl>
                                          <p:spTgt spid="45"/>
                                        </p:tgtEl>
                                        <p:attrNameLst>
                                          <p:attrName>ppt_y</p:attrName>
                                        </p:attrNameLst>
                                      </p:cBhvr>
                                      <p:tavLst>
                                        <p:tav tm="0">
                                          <p:val>
                                            <p:strVal val="#ppt_y-#ppt_h*1.125000"/>
                                          </p:val>
                                        </p:tav>
                                        <p:tav tm="100000">
                                          <p:val>
                                            <p:strVal val="#ppt_y"/>
                                          </p:val>
                                        </p:tav>
                                      </p:tavLst>
                                    </p:anim>
                                    <p:animEffect transition="in" filter="wipe(down)">
                                      <p:cBhvr>
                                        <p:cTn id="166" dur="500"/>
                                        <p:tgtEl>
                                          <p:spTgt spid="45"/>
                                        </p:tgtEl>
                                      </p:cBhvr>
                                    </p:animEffect>
                                  </p:childTnLst>
                                </p:cTn>
                              </p:par>
                            </p:childTnLst>
                          </p:cTn>
                        </p:par>
                        <p:par>
                          <p:cTn id="167" fill="hold">
                            <p:stCondLst>
                              <p:cond delay="500"/>
                            </p:stCondLst>
                            <p:childTnLst>
                              <p:par>
                                <p:cTn id="168" presetID="1" presetClass="entr" presetSubtype="0" fill="hold" grpId="0" nodeType="afterEffect">
                                  <p:stCondLst>
                                    <p:cond delay="0"/>
                                  </p:stCondLst>
                                  <p:childTnLst>
                                    <p:set>
                                      <p:cBhvr>
                                        <p:cTn id="169" dur="1" fill="hold">
                                          <p:stCondLst>
                                            <p:cond delay="0"/>
                                          </p:stCondLst>
                                        </p:cTn>
                                        <p:tgtEl>
                                          <p:spTgt spid="93"/>
                                        </p:tgtEl>
                                        <p:attrNameLst>
                                          <p:attrName>style.visibility</p:attrName>
                                        </p:attrNameLst>
                                      </p:cBhvr>
                                      <p:to>
                                        <p:strVal val="visible"/>
                                      </p:to>
                                    </p:set>
                                  </p:childTnLst>
                                </p:cTn>
                              </p:par>
                            </p:childTnLst>
                          </p:cTn>
                        </p:par>
                      </p:childTnLst>
                    </p:cTn>
                  </p:par>
                  <p:par>
                    <p:cTn id="170" fill="hold">
                      <p:stCondLst>
                        <p:cond delay="indefinite"/>
                      </p:stCondLst>
                      <p:childTnLst>
                        <p:par>
                          <p:cTn id="171" fill="hold">
                            <p:stCondLst>
                              <p:cond delay="0"/>
                            </p:stCondLst>
                            <p:childTnLst>
                              <p:par>
                                <p:cTn id="172" presetID="12" presetClass="entr" presetSubtype="1" fill="hold" nodeType="clickEffect">
                                  <p:stCondLst>
                                    <p:cond delay="0"/>
                                  </p:stCondLst>
                                  <p:childTnLst>
                                    <p:set>
                                      <p:cBhvr>
                                        <p:cTn id="173" dur="1" fill="hold">
                                          <p:stCondLst>
                                            <p:cond delay="0"/>
                                          </p:stCondLst>
                                        </p:cTn>
                                        <p:tgtEl>
                                          <p:spTgt spid="40"/>
                                        </p:tgtEl>
                                        <p:attrNameLst>
                                          <p:attrName>style.visibility</p:attrName>
                                        </p:attrNameLst>
                                      </p:cBhvr>
                                      <p:to>
                                        <p:strVal val="visible"/>
                                      </p:to>
                                    </p:set>
                                    <p:anim calcmode="lin" valueType="num">
                                      <p:cBhvr additive="base">
                                        <p:cTn id="174" dur="500"/>
                                        <p:tgtEl>
                                          <p:spTgt spid="40"/>
                                        </p:tgtEl>
                                        <p:attrNameLst>
                                          <p:attrName>ppt_y</p:attrName>
                                        </p:attrNameLst>
                                      </p:cBhvr>
                                      <p:tavLst>
                                        <p:tav tm="0">
                                          <p:val>
                                            <p:strVal val="#ppt_y-#ppt_h*1.125000"/>
                                          </p:val>
                                        </p:tav>
                                        <p:tav tm="100000">
                                          <p:val>
                                            <p:strVal val="#ppt_y"/>
                                          </p:val>
                                        </p:tav>
                                      </p:tavLst>
                                    </p:anim>
                                    <p:animEffect transition="in" filter="wipe(down)">
                                      <p:cBhvr>
                                        <p:cTn id="175" dur="500"/>
                                        <p:tgtEl>
                                          <p:spTgt spid="40"/>
                                        </p:tgtEl>
                                      </p:cBhvr>
                                    </p:animEffect>
                                  </p:childTnLst>
                                </p:cTn>
                              </p:par>
                            </p:childTnLst>
                          </p:cTn>
                        </p:par>
                        <p:par>
                          <p:cTn id="176" fill="hold">
                            <p:stCondLst>
                              <p:cond delay="500"/>
                            </p:stCondLst>
                            <p:childTnLst>
                              <p:par>
                                <p:cTn id="177" presetID="1" presetClass="entr" presetSubtype="0" fill="hold" grpId="0" nodeType="afterEffect">
                                  <p:stCondLst>
                                    <p:cond delay="0"/>
                                  </p:stCondLst>
                                  <p:childTnLst>
                                    <p:set>
                                      <p:cBhvr>
                                        <p:cTn id="178" dur="1" fill="hold">
                                          <p:stCondLst>
                                            <p:cond delay="0"/>
                                          </p:stCondLst>
                                        </p:cTn>
                                        <p:tgtEl>
                                          <p:spTgt spid="102"/>
                                        </p:tgtEl>
                                        <p:attrNameLst>
                                          <p:attrName>style.visibility</p:attrName>
                                        </p:attrNameLst>
                                      </p:cBhvr>
                                      <p:to>
                                        <p:strVal val="visible"/>
                                      </p:to>
                                    </p:set>
                                  </p:childTnLst>
                                </p:cTn>
                              </p:par>
                            </p:childTnLst>
                          </p:cTn>
                        </p:par>
                        <p:par>
                          <p:cTn id="179" fill="hold">
                            <p:stCondLst>
                              <p:cond delay="500"/>
                            </p:stCondLst>
                            <p:childTnLst>
                              <p:par>
                                <p:cTn id="180" presetID="1" presetClass="entr" presetSubtype="0" fill="hold" grpId="0" nodeType="afterEffect">
                                  <p:stCondLst>
                                    <p:cond delay="0"/>
                                  </p:stCondLst>
                                  <p:childTnLst>
                                    <p:set>
                                      <p:cBhvr>
                                        <p:cTn id="181" dur="1" fill="hold">
                                          <p:stCondLst>
                                            <p:cond delay="0"/>
                                          </p:stCondLst>
                                        </p:cTn>
                                        <p:tgtEl>
                                          <p:spTgt spid="113"/>
                                        </p:tgtEl>
                                        <p:attrNameLst>
                                          <p:attrName>style.visibility</p:attrName>
                                        </p:attrNameLst>
                                      </p:cBhvr>
                                      <p:to>
                                        <p:strVal val="visible"/>
                                      </p:to>
                                    </p:set>
                                  </p:childTnLst>
                                </p:cTn>
                              </p:par>
                            </p:childTnLst>
                          </p:cTn>
                        </p:par>
                      </p:childTnLst>
                    </p:cTn>
                  </p:par>
                  <p:par>
                    <p:cTn id="182" fill="hold">
                      <p:stCondLst>
                        <p:cond delay="indefinite"/>
                      </p:stCondLst>
                      <p:childTnLst>
                        <p:par>
                          <p:cTn id="183" fill="hold">
                            <p:stCondLst>
                              <p:cond delay="0"/>
                            </p:stCondLst>
                            <p:childTnLst>
                              <p:par>
                                <p:cTn id="184" presetID="12" presetClass="entr" presetSubtype="8" fill="hold" nodeType="clickEffect">
                                  <p:stCondLst>
                                    <p:cond delay="0"/>
                                  </p:stCondLst>
                                  <p:childTnLst>
                                    <p:set>
                                      <p:cBhvr>
                                        <p:cTn id="185" dur="1" fill="hold">
                                          <p:stCondLst>
                                            <p:cond delay="0"/>
                                          </p:stCondLst>
                                        </p:cTn>
                                        <p:tgtEl>
                                          <p:spTgt spid="33"/>
                                        </p:tgtEl>
                                        <p:attrNameLst>
                                          <p:attrName>style.visibility</p:attrName>
                                        </p:attrNameLst>
                                      </p:cBhvr>
                                      <p:to>
                                        <p:strVal val="visible"/>
                                      </p:to>
                                    </p:set>
                                    <p:anim calcmode="lin" valueType="num">
                                      <p:cBhvr additive="base">
                                        <p:cTn id="186" dur="500"/>
                                        <p:tgtEl>
                                          <p:spTgt spid="33"/>
                                        </p:tgtEl>
                                        <p:attrNameLst>
                                          <p:attrName>ppt_x</p:attrName>
                                        </p:attrNameLst>
                                      </p:cBhvr>
                                      <p:tavLst>
                                        <p:tav tm="0">
                                          <p:val>
                                            <p:strVal val="#ppt_x-#ppt_w*1.125000"/>
                                          </p:val>
                                        </p:tav>
                                        <p:tav tm="100000">
                                          <p:val>
                                            <p:strVal val="#ppt_x"/>
                                          </p:val>
                                        </p:tav>
                                      </p:tavLst>
                                    </p:anim>
                                    <p:animEffect transition="in" filter="wipe(right)">
                                      <p:cBhvr>
                                        <p:cTn id="187" dur="500"/>
                                        <p:tgtEl>
                                          <p:spTgt spid="33"/>
                                        </p:tgtEl>
                                      </p:cBhvr>
                                    </p:animEffect>
                                  </p:childTnLst>
                                </p:cTn>
                              </p:par>
                            </p:childTnLst>
                          </p:cTn>
                        </p:par>
                        <p:par>
                          <p:cTn id="188" fill="hold">
                            <p:stCondLst>
                              <p:cond delay="500"/>
                            </p:stCondLst>
                            <p:childTnLst>
                              <p:par>
                                <p:cTn id="189" presetID="1" presetClass="entr" presetSubtype="0" fill="hold" grpId="0" nodeType="afterEffect">
                                  <p:stCondLst>
                                    <p:cond delay="0"/>
                                  </p:stCondLst>
                                  <p:childTnLst>
                                    <p:set>
                                      <p:cBhvr>
                                        <p:cTn id="190" dur="1" fill="hold">
                                          <p:stCondLst>
                                            <p:cond delay="0"/>
                                          </p:stCondLst>
                                        </p:cTn>
                                        <p:tgtEl>
                                          <p:spTgt spid="153"/>
                                        </p:tgtEl>
                                        <p:attrNameLst>
                                          <p:attrName>style.visibility</p:attrName>
                                        </p:attrNameLst>
                                      </p:cBhvr>
                                      <p:to>
                                        <p:strVal val="visible"/>
                                      </p:to>
                                    </p:set>
                                  </p:childTnLst>
                                </p:cTn>
                              </p:par>
                            </p:childTnLst>
                          </p:cTn>
                        </p:par>
                      </p:childTnLst>
                    </p:cTn>
                  </p:par>
                  <p:par>
                    <p:cTn id="191" fill="hold">
                      <p:stCondLst>
                        <p:cond delay="indefinite"/>
                      </p:stCondLst>
                      <p:childTnLst>
                        <p:par>
                          <p:cTn id="192" fill="hold">
                            <p:stCondLst>
                              <p:cond delay="0"/>
                            </p:stCondLst>
                            <p:childTnLst>
                              <p:par>
                                <p:cTn id="193" presetID="1" presetClass="entr" presetSubtype="0" fill="hold" grpId="0" nodeType="clickEffect">
                                  <p:stCondLst>
                                    <p:cond delay="0"/>
                                  </p:stCondLst>
                                  <p:childTnLst>
                                    <p:set>
                                      <p:cBhvr>
                                        <p:cTn id="194" dur="1" fill="hold">
                                          <p:stCondLst>
                                            <p:cond delay="0"/>
                                          </p:stCondLst>
                                        </p:cTn>
                                        <p:tgtEl>
                                          <p:spTgt spid="112"/>
                                        </p:tgtEl>
                                        <p:attrNameLst>
                                          <p:attrName>style.visibility</p:attrName>
                                        </p:attrNameLst>
                                      </p:cBhvr>
                                      <p:to>
                                        <p:strVal val="visible"/>
                                      </p:to>
                                    </p:set>
                                  </p:childTnLst>
                                </p:cTn>
                              </p:par>
                            </p:childTnLst>
                          </p:cTn>
                        </p:par>
                        <p:par>
                          <p:cTn id="195" fill="hold">
                            <p:stCondLst>
                              <p:cond delay="0"/>
                            </p:stCondLst>
                            <p:childTnLst>
                              <p:par>
                                <p:cTn id="196" presetID="12" presetClass="entr" presetSubtype="1" fill="hold" nodeType="afterEffect">
                                  <p:stCondLst>
                                    <p:cond delay="0"/>
                                  </p:stCondLst>
                                  <p:childTnLst>
                                    <p:set>
                                      <p:cBhvr>
                                        <p:cTn id="197" dur="1" fill="hold">
                                          <p:stCondLst>
                                            <p:cond delay="0"/>
                                          </p:stCondLst>
                                        </p:cTn>
                                        <p:tgtEl>
                                          <p:spTgt spid="106"/>
                                        </p:tgtEl>
                                        <p:attrNameLst>
                                          <p:attrName>style.visibility</p:attrName>
                                        </p:attrNameLst>
                                      </p:cBhvr>
                                      <p:to>
                                        <p:strVal val="visible"/>
                                      </p:to>
                                    </p:set>
                                    <p:anim calcmode="lin" valueType="num">
                                      <p:cBhvr additive="base">
                                        <p:cTn id="198" dur="500"/>
                                        <p:tgtEl>
                                          <p:spTgt spid="106"/>
                                        </p:tgtEl>
                                        <p:attrNameLst>
                                          <p:attrName>ppt_y</p:attrName>
                                        </p:attrNameLst>
                                      </p:cBhvr>
                                      <p:tavLst>
                                        <p:tav tm="0">
                                          <p:val>
                                            <p:strVal val="#ppt_y-#ppt_h*1.125000"/>
                                          </p:val>
                                        </p:tav>
                                        <p:tav tm="100000">
                                          <p:val>
                                            <p:strVal val="#ppt_y"/>
                                          </p:val>
                                        </p:tav>
                                      </p:tavLst>
                                    </p:anim>
                                    <p:animEffect transition="in" filter="wipe(down)">
                                      <p:cBhvr>
                                        <p:cTn id="199" dur="500"/>
                                        <p:tgtEl>
                                          <p:spTgt spid="106"/>
                                        </p:tgtEl>
                                      </p:cBhvr>
                                    </p:animEffect>
                                  </p:childTnLst>
                                </p:cTn>
                              </p:par>
                            </p:childTnLst>
                          </p:cTn>
                        </p:par>
                        <p:par>
                          <p:cTn id="200" fill="hold">
                            <p:stCondLst>
                              <p:cond delay="500"/>
                            </p:stCondLst>
                            <p:childTnLst>
                              <p:par>
                                <p:cTn id="201" presetID="1" presetClass="entr" presetSubtype="0" fill="hold" grpId="0" nodeType="afterEffect">
                                  <p:stCondLst>
                                    <p:cond delay="0"/>
                                  </p:stCondLst>
                                  <p:childTnLst>
                                    <p:set>
                                      <p:cBhvr>
                                        <p:cTn id="202" dur="1" fill="hold">
                                          <p:stCondLst>
                                            <p:cond delay="0"/>
                                          </p:stCondLst>
                                        </p:cTn>
                                        <p:tgtEl>
                                          <p:spTgt spid="105"/>
                                        </p:tgtEl>
                                        <p:attrNameLst>
                                          <p:attrName>style.visibility</p:attrName>
                                        </p:attrNameLst>
                                      </p:cBhvr>
                                      <p:to>
                                        <p:strVal val="visible"/>
                                      </p:to>
                                    </p:set>
                                  </p:childTnLst>
                                </p:cTn>
                              </p:par>
                            </p:childTnLst>
                          </p:cTn>
                        </p:par>
                      </p:childTnLst>
                    </p:cTn>
                  </p:par>
                  <p:par>
                    <p:cTn id="203" fill="hold">
                      <p:stCondLst>
                        <p:cond delay="indefinite"/>
                      </p:stCondLst>
                      <p:childTnLst>
                        <p:par>
                          <p:cTn id="204" fill="hold">
                            <p:stCondLst>
                              <p:cond delay="0"/>
                            </p:stCondLst>
                            <p:childTnLst>
                              <p:par>
                                <p:cTn id="205" presetID="1" presetClass="entr" presetSubtype="0" fill="hold" grpId="0" nodeType="clickEffect">
                                  <p:stCondLst>
                                    <p:cond delay="0"/>
                                  </p:stCondLst>
                                  <p:childTnLst>
                                    <p:set>
                                      <p:cBhvr>
                                        <p:cTn id="206" dur="1" fill="hold">
                                          <p:stCondLst>
                                            <p:cond delay="0"/>
                                          </p:stCondLst>
                                        </p:cTn>
                                        <p:tgtEl>
                                          <p:spTgt spid="72"/>
                                        </p:tgtEl>
                                        <p:attrNameLst>
                                          <p:attrName>style.visibility</p:attrName>
                                        </p:attrNameLst>
                                      </p:cBhvr>
                                      <p:to>
                                        <p:strVal val="visible"/>
                                      </p:to>
                                    </p:set>
                                  </p:childTnLst>
                                </p:cTn>
                              </p:par>
                            </p:childTnLst>
                          </p:cTn>
                        </p:par>
                        <p:par>
                          <p:cTn id="207" fill="hold">
                            <p:stCondLst>
                              <p:cond delay="0"/>
                            </p:stCondLst>
                            <p:childTnLst>
                              <p:par>
                                <p:cTn id="208" presetID="12" presetClass="entr" presetSubtype="1" fill="hold" nodeType="afterEffect">
                                  <p:stCondLst>
                                    <p:cond delay="0"/>
                                  </p:stCondLst>
                                  <p:childTnLst>
                                    <p:set>
                                      <p:cBhvr>
                                        <p:cTn id="209" dur="1" fill="hold">
                                          <p:stCondLst>
                                            <p:cond delay="0"/>
                                          </p:stCondLst>
                                        </p:cTn>
                                        <p:tgtEl>
                                          <p:spTgt spid="34"/>
                                        </p:tgtEl>
                                        <p:attrNameLst>
                                          <p:attrName>style.visibility</p:attrName>
                                        </p:attrNameLst>
                                      </p:cBhvr>
                                      <p:to>
                                        <p:strVal val="visible"/>
                                      </p:to>
                                    </p:set>
                                    <p:anim calcmode="lin" valueType="num">
                                      <p:cBhvr additive="base">
                                        <p:cTn id="210" dur="500"/>
                                        <p:tgtEl>
                                          <p:spTgt spid="34"/>
                                        </p:tgtEl>
                                        <p:attrNameLst>
                                          <p:attrName>ppt_y</p:attrName>
                                        </p:attrNameLst>
                                      </p:cBhvr>
                                      <p:tavLst>
                                        <p:tav tm="0">
                                          <p:val>
                                            <p:strVal val="#ppt_y-#ppt_h*1.125000"/>
                                          </p:val>
                                        </p:tav>
                                        <p:tav tm="100000">
                                          <p:val>
                                            <p:strVal val="#ppt_y"/>
                                          </p:val>
                                        </p:tav>
                                      </p:tavLst>
                                    </p:anim>
                                    <p:animEffect transition="in" filter="wipe(down)">
                                      <p:cBhvr>
                                        <p:cTn id="211" dur="500"/>
                                        <p:tgtEl>
                                          <p:spTgt spid="34"/>
                                        </p:tgtEl>
                                      </p:cBhvr>
                                    </p:animEffect>
                                  </p:childTnLst>
                                </p:cTn>
                              </p:par>
                            </p:childTnLst>
                          </p:cTn>
                        </p:par>
                        <p:par>
                          <p:cTn id="212" fill="hold">
                            <p:stCondLst>
                              <p:cond delay="500"/>
                            </p:stCondLst>
                            <p:childTnLst>
                              <p:par>
                                <p:cTn id="213" presetID="1" presetClass="entr" presetSubtype="0" fill="hold" grpId="0" nodeType="afterEffect">
                                  <p:stCondLst>
                                    <p:cond delay="0"/>
                                  </p:stCondLst>
                                  <p:childTnLst>
                                    <p:set>
                                      <p:cBhvr>
                                        <p:cTn id="214" dur="1" fill="hold">
                                          <p:stCondLst>
                                            <p:cond delay="0"/>
                                          </p:stCondLst>
                                        </p:cTn>
                                        <p:tgtEl>
                                          <p:spTgt spid="108"/>
                                        </p:tgtEl>
                                        <p:attrNameLst>
                                          <p:attrName>style.visibility</p:attrName>
                                        </p:attrNameLst>
                                      </p:cBhvr>
                                      <p:to>
                                        <p:strVal val="visible"/>
                                      </p:to>
                                    </p:set>
                                  </p:childTnLst>
                                </p:cTn>
                              </p:par>
                            </p:childTnLst>
                          </p:cTn>
                        </p:par>
                      </p:childTnLst>
                    </p:cTn>
                  </p:par>
                  <p:par>
                    <p:cTn id="215" fill="hold">
                      <p:stCondLst>
                        <p:cond delay="indefinite"/>
                      </p:stCondLst>
                      <p:childTnLst>
                        <p:par>
                          <p:cTn id="216" fill="hold">
                            <p:stCondLst>
                              <p:cond delay="0"/>
                            </p:stCondLst>
                            <p:childTnLst>
                              <p:par>
                                <p:cTn id="217" presetID="1" presetClass="entr" presetSubtype="0" fill="hold" grpId="0" nodeType="clickEffect">
                                  <p:stCondLst>
                                    <p:cond delay="0"/>
                                  </p:stCondLst>
                                  <p:childTnLst>
                                    <p:set>
                                      <p:cBhvr>
                                        <p:cTn id="218" dur="1" fill="hold">
                                          <p:stCondLst>
                                            <p:cond delay="0"/>
                                          </p:stCondLst>
                                        </p:cTn>
                                        <p:tgtEl>
                                          <p:spTgt spid="71"/>
                                        </p:tgtEl>
                                        <p:attrNameLst>
                                          <p:attrName>style.visibility</p:attrName>
                                        </p:attrNameLst>
                                      </p:cBhvr>
                                      <p:to>
                                        <p:strVal val="visible"/>
                                      </p:to>
                                    </p:set>
                                  </p:childTnLst>
                                </p:cTn>
                              </p:par>
                            </p:childTnLst>
                          </p:cTn>
                        </p:par>
                        <p:par>
                          <p:cTn id="219" fill="hold">
                            <p:stCondLst>
                              <p:cond delay="0"/>
                            </p:stCondLst>
                            <p:childTnLst>
                              <p:par>
                                <p:cTn id="220" presetID="12" presetClass="entr" presetSubtype="8" fill="hold" nodeType="afterEffect">
                                  <p:stCondLst>
                                    <p:cond delay="0"/>
                                  </p:stCondLst>
                                  <p:childTnLst>
                                    <p:set>
                                      <p:cBhvr>
                                        <p:cTn id="221" dur="1" fill="hold">
                                          <p:stCondLst>
                                            <p:cond delay="0"/>
                                          </p:stCondLst>
                                        </p:cTn>
                                        <p:tgtEl>
                                          <p:spTgt spid="13"/>
                                        </p:tgtEl>
                                        <p:attrNameLst>
                                          <p:attrName>style.visibility</p:attrName>
                                        </p:attrNameLst>
                                      </p:cBhvr>
                                      <p:to>
                                        <p:strVal val="visible"/>
                                      </p:to>
                                    </p:set>
                                    <p:anim calcmode="lin" valueType="num">
                                      <p:cBhvr additive="base">
                                        <p:cTn id="222" dur="500"/>
                                        <p:tgtEl>
                                          <p:spTgt spid="13"/>
                                        </p:tgtEl>
                                        <p:attrNameLst>
                                          <p:attrName>ppt_x</p:attrName>
                                        </p:attrNameLst>
                                      </p:cBhvr>
                                      <p:tavLst>
                                        <p:tav tm="0">
                                          <p:val>
                                            <p:strVal val="#ppt_x-#ppt_w*1.125000"/>
                                          </p:val>
                                        </p:tav>
                                        <p:tav tm="100000">
                                          <p:val>
                                            <p:strVal val="#ppt_x"/>
                                          </p:val>
                                        </p:tav>
                                      </p:tavLst>
                                    </p:anim>
                                    <p:animEffect transition="in" filter="wipe(right)">
                                      <p:cBhvr>
                                        <p:cTn id="223" dur="500"/>
                                        <p:tgtEl>
                                          <p:spTgt spid="13"/>
                                        </p:tgtEl>
                                      </p:cBhvr>
                                    </p:animEffect>
                                  </p:childTnLst>
                                </p:cTn>
                              </p:par>
                            </p:childTnLst>
                          </p:cTn>
                        </p:par>
                        <p:par>
                          <p:cTn id="224" fill="hold">
                            <p:stCondLst>
                              <p:cond delay="500"/>
                            </p:stCondLst>
                            <p:childTnLst>
                              <p:par>
                                <p:cTn id="225" presetID="1" presetClass="entr" presetSubtype="0" fill="hold" grpId="0" nodeType="afterEffect">
                                  <p:stCondLst>
                                    <p:cond delay="0"/>
                                  </p:stCondLst>
                                  <p:childTnLst>
                                    <p:set>
                                      <p:cBhvr>
                                        <p:cTn id="226" dur="1" fill="hold">
                                          <p:stCondLst>
                                            <p:cond delay="0"/>
                                          </p:stCondLst>
                                        </p:cTn>
                                        <p:tgtEl>
                                          <p:spTgt spid="120"/>
                                        </p:tgtEl>
                                        <p:attrNameLst>
                                          <p:attrName>style.visibility</p:attrName>
                                        </p:attrNameLst>
                                      </p:cBhvr>
                                      <p:to>
                                        <p:strVal val="visible"/>
                                      </p:to>
                                    </p:set>
                                  </p:childTnLst>
                                </p:cTn>
                              </p:par>
                            </p:childTnLst>
                          </p:cTn>
                        </p:par>
                      </p:childTnLst>
                    </p:cTn>
                  </p:par>
                  <p:par>
                    <p:cTn id="227" fill="hold">
                      <p:stCondLst>
                        <p:cond delay="indefinite"/>
                      </p:stCondLst>
                      <p:childTnLst>
                        <p:par>
                          <p:cTn id="228" fill="hold">
                            <p:stCondLst>
                              <p:cond delay="0"/>
                            </p:stCondLst>
                            <p:childTnLst>
                              <p:par>
                                <p:cTn id="229" presetID="12" presetClass="entr" presetSubtype="1" fill="hold" nodeType="clickEffect">
                                  <p:stCondLst>
                                    <p:cond delay="0"/>
                                  </p:stCondLst>
                                  <p:childTnLst>
                                    <p:set>
                                      <p:cBhvr>
                                        <p:cTn id="230" dur="1" fill="hold">
                                          <p:stCondLst>
                                            <p:cond delay="0"/>
                                          </p:stCondLst>
                                        </p:cTn>
                                        <p:tgtEl>
                                          <p:spTgt spid="161"/>
                                        </p:tgtEl>
                                        <p:attrNameLst>
                                          <p:attrName>style.visibility</p:attrName>
                                        </p:attrNameLst>
                                      </p:cBhvr>
                                      <p:to>
                                        <p:strVal val="visible"/>
                                      </p:to>
                                    </p:set>
                                    <p:anim calcmode="lin" valueType="num">
                                      <p:cBhvr additive="base">
                                        <p:cTn id="231" dur="500"/>
                                        <p:tgtEl>
                                          <p:spTgt spid="161"/>
                                        </p:tgtEl>
                                        <p:attrNameLst>
                                          <p:attrName>ppt_y</p:attrName>
                                        </p:attrNameLst>
                                      </p:cBhvr>
                                      <p:tavLst>
                                        <p:tav tm="0">
                                          <p:val>
                                            <p:strVal val="#ppt_y-#ppt_h*1.125000"/>
                                          </p:val>
                                        </p:tav>
                                        <p:tav tm="100000">
                                          <p:val>
                                            <p:strVal val="#ppt_y"/>
                                          </p:val>
                                        </p:tav>
                                      </p:tavLst>
                                    </p:anim>
                                    <p:animEffect transition="in" filter="wipe(down)">
                                      <p:cBhvr>
                                        <p:cTn id="232" dur="500"/>
                                        <p:tgtEl>
                                          <p:spTgt spid="161"/>
                                        </p:tgtEl>
                                      </p:cBhvr>
                                    </p:animEffect>
                                  </p:childTnLst>
                                </p:cTn>
                              </p:par>
                            </p:childTnLst>
                          </p:cTn>
                        </p:par>
                        <p:par>
                          <p:cTn id="233" fill="hold">
                            <p:stCondLst>
                              <p:cond delay="500"/>
                            </p:stCondLst>
                            <p:childTnLst>
                              <p:par>
                                <p:cTn id="234" presetID="1" presetClass="entr" presetSubtype="0" fill="hold" grpId="0" nodeType="afterEffect">
                                  <p:stCondLst>
                                    <p:cond delay="0"/>
                                  </p:stCondLst>
                                  <p:childTnLst>
                                    <p:set>
                                      <p:cBhvr>
                                        <p:cTn id="235" dur="1" fill="hold">
                                          <p:stCondLst>
                                            <p:cond delay="0"/>
                                          </p:stCondLst>
                                        </p:cTn>
                                        <p:tgtEl>
                                          <p:spTgt spid="135"/>
                                        </p:tgtEl>
                                        <p:attrNameLst>
                                          <p:attrName>style.visibility</p:attrName>
                                        </p:attrNameLst>
                                      </p:cBhvr>
                                      <p:to>
                                        <p:strVal val="visible"/>
                                      </p:to>
                                    </p:set>
                                  </p:childTnLst>
                                </p:cTn>
                              </p:par>
                            </p:childTnLst>
                          </p:cTn>
                        </p:par>
                      </p:childTnLst>
                    </p:cTn>
                  </p:par>
                  <p:par>
                    <p:cTn id="236" fill="hold">
                      <p:stCondLst>
                        <p:cond delay="indefinite"/>
                      </p:stCondLst>
                      <p:childTnLst>
                        <p:par>
                          <p:cTn id="237" fill="hold">
                            <p:stCondLst>
                              <p:cond delay="0"/>
                            </p:stCondLst>
                            <p:childTnLst>
                              <p:par>
                                <p:cTn id="238" presetID="12" presetClass="entr" presetSubtype="2" fill="hold" nodeType="clickEffect">
                                  <p:stCondLst>
                                    <p:cond delay="0"/>
                                  </p:stCondLst>
                                  <p:childTnLst>
                                    <p:set>
                                      <p:cBhvr>
                                        <p:cTn id="239" dur="1" fill="hold">
                                          <p:stCondLst>
                                            <p:cond delay="0"/>
                                          </p:stCondLst>
                                        </p:cTn>
                                        <p:tgtEl>
                                          <p:spTgt spid="184"/>
                                        </p:tgtEl>
                                        <p:attrNameLst>
                                          <p:attrName>style.visibility</p:attrName>
                                        </p:attrNameLst>
                                      </p:cBhvr>
                                      <p:to>
                                        <p:strVal val="visible"/>
                                      </p:to>
                                    </p:set>
                                    <p:anim calcmode="lin" valueType="num">
                                      <p:cBhvr additive="base">
                                        <p:cTn id="240" dur="500"/>
                                        <p:tgtEl>
                                          <p:spTgt spid="184"/>
                                        </p:tgtEl>
                                        <p:attrNameLst>
                                          <p:attrName>ppt_x</p:attrName>
                                        </p:attrNameLst>
                                      </p:cBhvr>
                                      <p:tavLst>
                                        <p:tav tm="0">
                                          <p:val>
                                            <p:strVal val="#ppt_x+#ppt_w*1.125000"/>
                                          </p:val>
                                        </p:tav>
                                        <p:tav tm="100000">
                                          <p:val>
                                            <p:strVal val="#ppt_x"/>
                                          </p:val>
                                        </p:tav>
                                      </p:tavLst>
                                    </p:anim>
                                    <p:animEffect transition="in" filter="wipe(left)">
                                      <p:cBhvr>
                                        <p:cTn id="241" dur="500"/>
                                        <p:tgtEl>
                                          <p:spTgt spid="184"/>
                                        </p:tgtEl>
                                      </p:cBhvr>
                                    </p:animEffect>
                                  </p:childTnLst>
                                </p:cTn>
                              </p:par>
                              <p:par>
                                <p:cTn id="242" presetID="12" presetClass="entr" presetSubtype="2" fill="hold" nodeType="withEffect">
                                  <p:stCondLst>
                                    <p:cond delay="0"/>
                                  </p:stCondLst>
                                  <p:childTnLst>
                                    <p:set>
                                      <p:cBhvr>
                                        <p:cTn id="243" dur="1" fill="hold">
                                          <p:stCondLst>
                                            <p:cond delay="0"/>
                                          </p:stCondLst>
                                        </p:cTn>
                                        <p:tgtEl>
                                          <p:spTgt spid="185"/>
                                        </p:tgtEl>
                                        <p:attrNameLst>
                                          <p:attrName>style.visibility</p:attrName>
                                        </p:attrNameLst>
                                      </p:cBhvr>
                                      <p:to>
                                        <p:strVal val="visible"/>
                                      </p:to>
                                    </p:set>
                                    <p:anim calcmode="lin" valueType="num">
                                      <p:cBhvr additive="base">
                                        <p:cTn id="244" dur="500"/>
                                        <p:tgtEl>
                                          <p:spTgt spid="185"/>
                                        </p:tgtEl>
                                        <p:attrNameLst>
                                          <p:attrName>ppt_x</p:attrName>
                                        </p:attrNameLst>
                                      </p:cBhvr>
                                      <p:tavLst>
                                        <p:tav tm="0">
                                          <p:val>
                                            <p:strVal val="#ppt_x+#ppt_w*1.125000"/>
                                          </p:val>
                                        </p:tav>
                                        <p:tav tm="100000">
                                          <p:val>
                                            <p:strVal val="#ppt_x"/>
                                          </p:val>
                                        </p:tav>
                                      </p:tavLst>
                                    </p:anim>
                                    <p:animEffect transition="in" filter="wipe(left)">
                                      <p:cBhvr>
                                        <p:cTn id="245" dur="500"/>
                                        <p:tgtEl>
                                          <p:spTgt spid="185"/>
                                        </p:tgtEl>
                                      </p:cBhvr>
                                    </p:animEffect>
                                  </p:childTnLst>
                                </p:cTn>
                              </p:par>
                            </p:childTnLst>
                          </p:cTn>
                        </p:par>
                        <p:par>
                          <p:cTn id="246" fill="hold">
                            <p:stCondLst>
                              <p:cond delay="500"/>
                            </p:stCondLst>
                            <p:childTnLst>
                              <p:par>
                                <p:cTn id="247" presetID="12" presetClass="entr" presetSubtype="2" fill="hold" nodeType="afterEffect">
                                  <p:stCondLst>
                                    <p:cond delay="0"/>
                                  </p:stCondLst>
                                  <p:childTnLst>
                                    <p:set>
                                      <p:cBhvr>
                                        <p:cTn id="248" dur="1" fill="hold">
                                          <p:stCondLst>
                                            <p:cond delay="0"/>
                                          </p:stCondLst>
                                        </p:cTn>
                                        <p:tgtEl>
                                          <p:spTgt spid="194"/>
                                        </p:tgtEl>
                                        <p:attrNameLst>
                                          <p:attrName>style.visibility</p:attrName>
                                        </p:attrNameLst>
                                      </p:cBhvr>
                                      <p:to>
                                        <p:strVal val="visible"/>
                                      </p:to>
                                    </p:set>
                                    <p:anim calcmode="lin" valueType="num">
                                      <p:cBhvr additive="base">
                                        <p:cTn id="249" dur="500"/>
                                        <p:tgtEl>
                                          <p:spTgt spid="194"/>
                                        </p:tgtEl>
                                        <p:attrNameLst>
                                          <p:attrName>ppt_x</p:attrName>
                                        </p:attrNameLst>
                                      </p:cBhvr>
                                      <p:tavLst>
                                        <p:tav tm="0">
                                          <p:val>
                                            <p:strVal val="#ppt_x+#ppt_w*1.125000"/>
                                          </p:val>
                                        </p:tav>
                                        <p:tav tm="100000">
                                          <p:val>
                                            <p:strVal val="#ppt_x"/>
                                          </p:val>
                                        </p:tav>
                                      </p:tavLst>
                                    </p:anim>
                                    <p:animEffect transition="in" filter="wipe(left)">
                                      <p:cBhvr>
                                        <p:cTn id="250" dur="500"/>
                                        <p:tgtEl>
                                          <p:spTgt spid="194"/>
                                        </p:tgtEl>
                                      </p:cBhvr>
                                    </p:animEffect>
                                  </p:childTnLst>
                                </p:cTn>
                              </p:par>
                            </p:childTnLst>
                          </p:cTn>
                        </p:par>
                        <p:par>
                          <p:cTn id="251" fill="hold">
                            <p:stCondLst>
                              <p:cond delay="1000"/>
                            </p:stCondLst>
                            <p:childTnLst>
                              <p:par>
                                <p:cTn id="252" presetID="1" presetClass="entr" presetSubtype="0" fill="hold" grpId="0" nodeType="afterEffect">
                                  <p:stCondLst>
                                    <p:cond delay="0"/>
                                  </p:stCondLst>
                                  <p:childTnLst>
                                    <p:set>
                                      <p:cBhvr>
                                        <p:cTn id="253" dur="1" fill="hold">
                                          <p:stCondLst>
                                            <p:cond delay="0"/>
                                          </p:stCondLst>
                                        </p:cTn>
                                        <p:tgtEl>
                                          <p:spTgt spid="196"/>
                                        </p:tgtEl>
                                        <p:attrNameLst>
                                          <p:attrName>style.visibility</p:attrName>
                                        </p:attrNameLst>
                                      </p:cBhvr>
                                      <p:to>
                                        <p:strVal val="visible"/>
                                      </p:to>
                                    </p:set>
                                  </p:childTnLst>
                                </p:cTn>
                              </p:par>
                            </p:childTnLst>
                          </p:cTn>
                        </p:par>
                        <p:par>
                          <p:cTn id="254" fill="hold">
                            <p:stCondLst>
                              <p:cond delay="1000"/>
                            </p:stCondLst>
                            <p:childTnLst>
                              <p:par>
                                <p:cTn id="255" presetID="12" presetClass="entr" presetSubtype="1" fill="hold" nodeType="afterEffect">
                                  <p:stCondLst>
                                    <p:cond delay="0"/>
                                  </p:stCondLst>
                                  <p:childTnLst>
                                    <p:set>
                                      <p:cBhvr>
                                        <p:cTn id="256" dur="1" fill="hold">
                                          <p:stCondLst>
                                            <p:cond delay="0"/>
                                          </p:stCondLst>
                                        </p:cTn>
                                        <p:tgtEl>
                                          <p:spTgt spid="22"/>
                                        </p:tgtEl>
                                        <p:attrNameLst>
                                          <p:attrName>style.visibility</p:attrName>
                                        </p:attrNameLst>
                                      </p:cBhvr>
                                      <p:to>
                                        <p:strVal val="visible"/>
                                      </p:to>
                                    </p:set>
                                    <p:anim calcmode="lin" valueType="num">
                                      <p:cBhvr additive="base">
                                        <p:cTn id="257" dur="500"/>
                                        <p:tgtEl>
                                          <p:spTgt spid="22"/>
                                        </p:tgtEl>
                                        <p:attrNameLst>
                                          <p:attrName>ppt_y</p:attrName>
                                        </p:attrNameLst>
                                      </p:cBhvr>
                                      <p:tavLst>
                                        <p:tav tm="0">
                                          <p:val>
                                            <p:strVal val="#ppt_y-#ppt_h*1.125000"/>
                                          </p:val>
                                        </p:tav>
                                        <p:tav tm="100000">
                                          <p:val>
                                            <p:strVal val="#ppt_y"/>
                                          </p:val>
                                        </p:tav>
                                      </p:tavLst>
                                    </p:anim>
                                    <p:animEffect transition="in" filter="wipe(down)">
                                      <p:cBhvr>
                                        <p:cTn id="258" dur="500"/>
                                        <p:tgtEl>
                                          <p:spTgt spid="22"/>
                                        </p:tgtEl>
                                      </p:cBhvr>
                                    </p:animEffect>
                                  </p:childTnLst>
                                </p:cTn>
                              </p:par>
                            </p:childTnLst>
                          </p:cTn>
                        </p:par>
                      </p:childTnLst>
                    </p:cTn>
                  </p:par>
                  <p:par>
                    <p:cTn id="259" fill="hold">
                      <p:stCondLst>
                        <p:cond delay="indefinite"/>
                      </p:stCondLst>
                      <p:childTnLst>
                        <p:par>
                          <p:cTn id="260" fill="hold">
                            <p:stCondLst>
                              <p:cond delay="0"/>
                            </p:stCondLst>
                            <p:childTnLst>
                              <p:par>
                                <p:cTn id="261" presetID="12" presetClass="entr" presetSubtype="1" fill="hold" nodeType="clickEffect">
                                  <p:stCondLst>
                                    <p:cond delay="0"/>
                                  </p:stCondLst>
                                  <p:childTnLst>
                                    <p:set>
                                      <p:cBhvr>
                                        <p:cTn id="262" dur="1" fill="hold">
                                          <p:stCondLst>
                                            <p:cond delay="0"/>
                                          </p:stCondLst>
                                        </p:cTn>
                                        <p:tgtEl>
                                          <p:spTgt spid="168"/>
                                        </p:tgtEl>
                                        <p:attrNameLst>
                                          <p:attrName>style.visibility</p:attrName>
                                        </p:attrNameLst>
                                      </p:cBhvr>
                                      <p:to>
                                        <p:strVal val="visible"/>
                                      </p:to>
                                    </p:set>
                                    <p:anim calcmode="lin" valueType="num">
                                      <p:cBhvr additive="base">
                                        <p:cTn id="263" dur="500"/>
                                        <p:tgtEl>
                                          <p:spTgt spid="168"/>
                                        </p:tgtEl>
                                        <p:attrNameLst>
                                          <p:attrName>ppt_y</p:attrName>
                                        </p:attrNameLst>
                                      </p:cBhvr>
                                      <p:tavLst>
                                        <p:tav tm="0">
                                          <p:val>
                                            <p:strVal val="#ppt_y-#ppt_h*1.125000"/>
                                          </p:val>
                                        </p:tav>
                                        <p:tav tm="100000">
                                          <p:val>
                                            <p:strVal val="#ppt_y"/>
                                          </p:val>
                                        </p:tav>
                                      </p:tavLst>
                                    </p:anim>
                                    <p:animEffect transition="in" filter="wipe(down)">
                                      <p:cBhvr>
                                        <p:cTn id="264" dur="500"/>
                                        <p:tgtEl>
                                          <p:spTgt spid="168"/>
                                        </p:tgtEl>
                                      </p:cBhvr>
                                    </p:animEffect>
                                  </p:childTnLst>
                                </p:cTn>
                              </p:par>
                            </p:childTnLst>
                          </p:cTn>
                        </p:par>
                        <p:par>
                          <p:cTn id="265" fill="hold">
                            <p:stCondLst>
                              <p:cond delay="500"/>
                            </p:stCondLst>
                            <p:childTnLst>
                              <p:par>
                                <p:cTn id="266" presetID="1" presetClass="entr" presetSubtype="0" fill="hold" grpId="0" nodeType="afterEffect">
                                  <p:stCondLst>
                                    <p:cond delay="0"/>
                                  </p:stCondLst>
                                  <p:childTnLst>
                                    <p:set>
                                      <p:cBhvr>
                                        <p:cTn id="267" dur="1" fill="hold">
                                          <p:stCondLst>
                                            <p:cond delay="0"/>
                                          </p:stCondLst>
                                        </p:cTn>
                                        <p:tgtEl>
                                          <p:spTgt spid="148"/>
                                        </p:tgtEl>
                                        <p:attrNameLst>
                                          <p:attrName>style.visibility</p:attrName>
                                        </p:attrNameLst>
                                      </p:cBhvr>
                                      <p:to>
                                        <p:strVal val="visible"/>
                                      </p:to>
                                    </p:set>
                                  </p:childTnLst>
                                </p:cTn>
                              </p:par>
                            </p:childTnLst>
                          </p:cTn>
                        </p:par>
                        <p:par>
                          <p:cTn id="268" fill="hold">
                            <p:stCondLst>
                              <p:cond delay="500"/>
                            </p:stCondLst>
                            <p:childTnLst>
                              <p:par>
                                <p:cTn id="269" presetID="12" presetClass="entr" presetSubtype="1" fill="hold" nodeType="afterEffect">
                                  <p:stCondLst>
                                    <p:cond delay="0"/>
                                  </p:stCondLst>
                                  <p:childTnLst>
                                    <p:set>
                                      <p:cBhvr>
                                        <p:cTn id="270" dur="1" fill="hold">
                                          <p:stCondLst>
                                            <p:cond delay="0"/>
                                          </p:stCondLst>
                                        </p:cTn>
                                        <p:tgtEl>
                                          <p:spTgt spid="35"/>
                                        </p:tgtEl>
                                        <p:attrNameLst>
                                          <p:attrName>style.visibility</p:attrName>
                                        </p:attrNameLst>
                                      </p:cBhvr>
                                      <p:to>
                                        <p:strVal val="visible"/>
                                      </p:to>
                                    </p:set>
                                    <p:anim calcmode="lin" valueType="num">
                                      <p:cBhvr additive="base">
                                        <p:cTn id="271" dur="500"/>
                                        <p:tgtEl>
                                          <p:spTgt spid="35"/>
                                        </p:tgtEl>
                                        <p:attrNameLst>
                                          <p:attrName>ppt_y</p:attrName>
                                        </p:attrNameLst>
                                      </p:cBhvr>
                                      <p:tavLst>
                                        <p:tav tm="0">
                                          <p:val>
                                            <p:strVal val="#ppt_y-#ppt_h*1.125000"/>
                                          </p:val>
                                        </p:tav>
                                        <p:tav tm="100000">
                                          <p:val>
                                            <p:strVal val="#ppt_y"/>
                                          </p:val>
                                        </p:tav>
                                      </p:tavLst>
                                    </p:anim>
                                    <p:animEffect transition="in" filter="wipe(down)">
                                      <p:cBhvr>
                                        <p:cTn id="272" dur="500"/>
                                        <p:tgtEl>
                                          <p:spTgt spid="35"/>
                                        </p:tgtEl>
                                      </p:cBhvr>
                                    </p:animEffect>
                                  </p:childTnLst>
                                </p:cTn>
                              </p:par>
                            </p:childTnLst>
                          </p:cTn>
                        </p:par>
                      </p:childTnLst>
                    </p:cTn>
                  </p:par>
                  <p:par>
                    <p:cTn id="273" fill="hold">
                      <p:stCondLst>
                        <p:cond delay="indefinite"/>
                      </p:stCondLst>
                      <p:childTnLst>
                        <p:par>
                          <p:cTn id="274" fill="hold">
                            <p:stCondLst>
                              <p:cond delay="0"/>
                            </p:stCondLst>
                            <p:childTnLst>
                              <p:par>
                                <p:cTn id="275" presetID="42" presetClass="entr" presetSubtype="0" fill="hold" nodeType="clickEffect">
                                  <p:stCondLst>
                                    <p:cond delay="0"/>
                                  </p:stCondLst>
                                  <p:childTnLst>
                                    <p:set>
                                      <p:cBhvr>
                                        <p:cTn id="276" dur="1" fill="hold">
                                          <p:stCondLst>
                                            <p:cond delay="0"/>
                                          </p:stCondLst>
                                        </p:cTn>
                                        <p:tgtEl>
                                          <p:spTgt spid="10"/>
                                        </p:tgtEl>
                                        <p:attrNameLst>
                                          <p:attrName>style.visibility</p:attrName>
                                        </p:attrNameLst>
                                      </p:cBhvr>
                                      <p:to>
                                        <p:strVal val="visible"/>
                                      </p:to>
                                    </p:set>
                                    <p:animEffect transition="in" filter="fade">
                                      <p:cBhvr>
                                        <p:cTn id="277" dur="1000"/>
                                        <p:tgtEl>
                                          <p:spTgt spid="10"/>
                                        </p:tgtEl>
                                      </p:cBhvr>
                                    </p:animEffect>
                                    <p:anim calcmode="lin" valueType="num">
                                      <p:cBhvr>
                                        <p:cTn id="278" dur="1000" fill="hold"/>
                                        <p:tgtEl>
                                          <p:spTgt spid="10"/>
                                        </p:tgtEl>
                                        <p:attrNameLst>
                                          <p:attrName>ppt_x</p:attrName>
                                        </p:attrNameLst>
                                      </p:cBhvr>
                                      <p:tavLst>
                                        <p:tav tm="0">
                                          <p:val>
                                            <p:strVal val="#ppt_x"/>
                                          </p:val>
                                        </p:tav>
                                        <p:tav tm="100000">
                                          <p:val>
                                            <p:strVal val="#ppt_x"/>
                                          </p:val>
                                        </p:tav>
                                      </p:tavLst>
                                    </p:anim>
                                    <p:anim calcmode="lin" valueType="num">
                                      <p:cBhvr>
                                        <p:cTn id="279" dur="1000" fill="hold"/>
                                        <p:tgtEl>
                                          <p:spTgt spid="10"/>
                                        </p:tgtEl>
                                        <p:attrNameLst>
                                          <p:attrName>ppt_y</p:attrName>
                                        </p:attrNameLst>
                                      </p:cBhvr>
                                      <p:tavLst>
                                        <p:tav tm="0">
                                          <p:val>
                                            <p:strVal val="#ppt_y+.1"/>
                                          </p:val>
                                        </p:tav>
                                        <p:tav tm="100000">
                                          <p:val>
                                            <p:strVal val="#ppt_y"/>
                                          </p:val>
                                        </p:tav>
                                      </p:tavLst>
                                    </p:anim>
                                  </p:childTnLst>
                                </p:cTn>
                              </p:par>
                              <p:par>
                                <p:cTn id="280" presetID="42" presetClass="entr" presetSubtype="0" fill="hold" grpId="0" nodeType="withEffect">
                                  <p:stCondLst>
                                    <p:cond delay="0"/>
                                  </p:stCondLst>
                                  <p:childTnLst>
                                    <p:set>
                                      <p:cBhvr>
                                        <p:cTn id="281" dur="1" fill="hold">
                                          <p:stCondLst>
                                            <p:cond delay="0"/>
                                          </p:stCondLst>
                                        </p:cTn>
                                        <p:tgtEl>
                                          <p:spTgt spid="11"/>
                                        </p:tgtEl>
                                        <p:attrNameLst>
                                          <p:attrName>style.visibility</p:attrName>
                                        </p:attrNameLst>
                                      </p:cBhvr>
                                      <p:to>
                                        <p:strVal val="visible"/>
                                      </p:to>
                                    </p:set>
                                    <p:animEffect transition="in" filter="fade">
                                      <p:cBhvr>
                                        <p:cTn id="282" dur="1000"/>
                                        <p:tgtEl>
                                          <p:spTgt spid="11"/>
                                        </p:tgtEl>
                                      </p:cBhvr>
                                    </p:animEffect>
                                    <p:anim calcmode="lin" valueType="num">
                                      <p:cBhvr>
                                        <p:cTn id="283" dur="1000" fill="hold"/>
                                        <p:tgtEl>
                                          <p:spTgt spid="11"/>
                                        </p:tgtEl>
                                        <p:attrNameLst>
                                          <p:attrName>ppt_x</p:attrName>
                                        </p:attrNameLst>
                                      </p:cBhvr>
                                      <p:tavLst>
                                        <p:tav tm="0">
                                          <p:val>
                                            <p:strVal val="#ppt_x"/>
                                          </p:val>
                                        </p:tav>
                                        <p:tav tm="100000">
                                          <p:val>
                                            <p:strVal val="#ppt_x"/>
                                          </p:val>
                                        </p:tav>
                                      </p:tavLst>
                                    </p:anim>
                                    <p:anim calcmode="lin" valueType="num">
                                      <p:cBhvr>
                                        <p:cTn id="284"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8" grpId="0" animBg="1"/>
      <p:bldP spid="9" grpId="0" animBg="1"/>
      <p:bldP spid="12" grpId="0"/>
      <p:bldP spid="17" grpId="0" animBg="1"/>
      <p:bldP spid="18" grpId="0"/>
      <p:bldP spid="29" grpId="0" animBg="1"/>
      <p:bldP spid="39" grpId="0" animBg="1"/>
      <p:bldP spid="41" grpId="0" animBg="1"/>
      <p:bldP spid="49" grpId="0" animBg="1"/>
      <p:bldP spid="52" grpId="0" animBg="1"/>
      <p:bldP spid="53" grpId="0"/>
      <p:bldP spid="54" grpId="0" animBg="1"/>
      <p:bldP spid="58" grpId="0" animBg="1"/>
      <p:bldP spid="59" grpId="0" animBg="1"/>
      <p:bldP spid="73" grpId="0" animBg="1"/>
      <p:bldP spid="93" grpId="0" animBg="1"/>
      <p:bldP spid="105" grpId="0" animBg="1"/>
      <p:bldP spid="120" grpId="0" animBg="1"/>
      <p:bldP spid="196" grpId="0"/>
      <p:bldP spid="135" grpId="0" animBg="1"/>
      <p:bldP spid="148" grpId="0" animBg="1"/>
      <p:bldP spid="153" grpId="0" animBg="1"/>
      <p:bldP spid="11" grpId="0"/>
      <p:bldP spid="102" grpId="0" animBg="1"/>
      <p:bldP spid="112" grpId="0"/>
      <p:bldP spid="113" grpId="0"/>
      <p:bldP spid="71" grpId="0"/>
      <p:bldP spid="72" grpId="0"/>
      <p:bldP spid="82" grpId="0" animBg="1"/>
      <p:bldP spid="98" grpId="0" animBg="1"/>
      <p:bldP spid="101" grpId="0" animBg="1"/>
      <p:bldP spid="108" grpId="0" animBg="1"/>
      <p:bldP spid="61"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38497" y="1536192"/>
            <a:ext cx="7772400" cy="3755136"/>
          </a:xfrm>
        </p:spPr>
        <p:txBody>
          <a:bodyPr/>
          <a:lstStyle/>
          <a:p>
            <a:pPr algn="ctr"/>
            <a:r>
              <a:rPr lang="ru-RU" sz="3600" cap="none" dirty="0" smtClean="0">
                <a:solidFill>
                  <a:schemeClr val="tx1"/>
                </a:solidFill>
              </a:rPr>
              <a:t>Особенности совершения таможенных операций и выпуска товаров до подачи декларации на товары для декларантов </a:t>
            </a:r>
            <a:r>
              <a:rPr lang="ru-RU" sz="3600" dirty="0" smtClean="0">
                <a:solidFill>
                  <a:schemeClr val="tx1"/>
                </a:solidFill>
              </a:rPr>
              <a:t>– УЭО</a:t>
            </a:r>
            <a:br>
              <a:rPr lang="ru-RU" sz="3600" dirty="0" smtClean="0">
                <a:solidFill>
                  <a:schemeClr val="tx1"/>
                </a:solidFill>
              </a:rPr>
            </a:br>
            <a:r>
              <a:rPr lang="ru-RU" sz="3600" cap="none" dirty="0" smtClean="0">
                <a:solidFill>
                  <a:schemeClr val="tx1"/>
                </a:solidFill>
              </a:rPr>
              <a:t>по</a:t>
            </a:r>
            <a:r>
              <a:rPr lang="ru-RU" sz="3600" dirty="0" smtClean="0">
                <a:solidFill>
                  <a:schemeClr val="tx1"/>
                </a:solidFill>
              </a:rPr>
              <a:t> ТК ЕАЭС.</a:t>
            </a:r>
            <a:endParaRPr lang="ru-RU" sz="3600" dirty="0">
              <a:solidFill>
                <a:schemeClr val="tx1"/>
              </a:solidFill>
            </a:endParaRPr>
          </a:p>
        </p:txBody>
      </p:sp>
    </p:spTree>
    <p:extLst>
      <p:ext uri="{BB962C8B-B14F-4D97-AF65-F5344CB8AC3E}">
        <p14:creationId xmlns:p14="http://schemas.microsoft.com/office/powerpoint/2010/main" val="369207446"/>
      </p:ext>
    </p:extLst>
  </p:cSld>
  <p:clrMapOvr>
    <a:masterClrMapping/>
  </p:clrMapOvr>
  <p:transition spd="med">
    <p:wipe dir="d"/>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14312" y="73025"/>
            <a:ext cx="8661463" cy="609600"/>
          </a:xfrm>
        </p:spPr>
        <p:txBody>
          <a:bodyPr/>
          <a:lstStyle/>
          <a:p>
            <a:r>
              <a:rPr lang="ru-RU" dirty="0" smtClean="0"/>
              <a:t>Таможенные процедуры </a:t>
            </a:r>
            <a:r>
              <a:rPr lang="ru-RU" sz="2800" dirty="0" smtClean="0"/>
              <a:t>(п.1 ст. 441 ТК ЕАЭС)</a:t>
            </a:r>
            <a:endParaRPr lang="ru-RU" sz="2800" dirty="0"/>
          </a:p>
        </p:txBody>
      </p:sp>
      <p:sp>
        <p:nvSpPr>
          <p:cNvPr id="4" name="Rectangle 4"/>
          <p:cNvSpPr>
            <a:spLocks noChangeArrowheads="1"/>
          </p:cNvSpPr>
          <p:nvPr/>
        </p:nvSpPr>
        <p:spPr bwMode="auto">
          <a:xfrm>
            <a:off x="214312" y="804672"/>
            <a:ext cx="8929687" cy="9265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1"/>
          <a:lstStyle/>
          <a:p>
            <a:pPr>
              <a:spcBef>
                <a:spcPct val="20000"/>
              </a:spcBef>
            </a:pPr>
            <a:r>
              <a:rPr lang="ru-RU" sz="2200" dirty="0" smtClean="0">
                <a:solidFill>
                  <a:srgbClr val="FFC000"/>
                </a:solidFill>
              </a:rPr>
              <a:t>Товары, </a:t>
            </a:r>
            <a:r>
              <a:rPr lang="ru-RU" sz="2200" b="1" u="sng" dirty="0" smtClean="0">
                <a:solidFill>
                  <a:srgbClr val="FFC000"/>
                </a:solidFill>
              </a:rPr>
              <a:t>декларантом которых выступает УЭО</a:t>
            </a:r>
            <a:r>
              <a:rPr lang="ru-RU" sz="2200" dirty="0" smtClean="0">
                <a:solidFill>
                  <a:srgbClr val="FFC000"/>
                </a:solidFill>
              </a:rPr>
              <a:t>, могут быть заявлены к выпуску в соответствии со следующими процедурами:</a:t>
            </a:r>
            <a:endParaRPr lang="ru-RU" sz="2200" dirty="0">
              <a:solidFill>
                <a:srgbClr val="FFC000"/>
              </a:solidFill>
            </a:endParaRPr>
          </a:p>
        </p:txBody>
      </p:sp>
      <p:sp>
        <p:nvSpPr>
          <p:cNvPr id="5" name="Rectangle 3"/>
          <p:cNvSpPr txBox="1">
            <a:spLocks noChangeArrowheads="1"/>
          </p:cNvSpPr>
          <p:nvPr/>
        </p:nvSpPr>
        <p:spPr>
          <a:xfrm>
            <a:off x="622044" y="1853311"/>
            <a:ext cx="8431213" cy="4084320"/>
          </a:xfrm>
          <a:prstGeom prst="rect">
            <a:avLst/>
          </a:prstGeom>
          <a:noFill/>
        </p:spPr>
        <p:txBody>
          <a:bodyPr/>
          <a:lstStyle>
            <a:lvl1pPr marL="342900" indent="-342900" algn="l" rtl="0" eaLnBrk="1" fontAlgn="base" hangingPunct="1">
              <a:spcBef>
                <a:spcPct val="20000"/>
              </a:spcBef>
              <a:spcAft>
                <a:spcPct val="0"/>
              </a:spcAft>
              <a:defRPr sz="2000">
                <a:solidFill>
                  <a:schemeClr val="tx1"/>
                </a:solidFill>
                <a:latin typeface="+mn-lt"/>
                <a:ea typeface="+mn-ea"/>
                <a:cs typeface="+mn-cs"/>
              </a:defRPr>
            </a:lvl1pPr>
            <a:lvl2pPr marL="742950" indent="-285750" algn="l" rtl="0" eaLnBrk="1" fontAlgn="base" hangingPunct="1">
              <a:spcBef>
                <a:spcPct val="20000"/>
              </a:spcBef>
              <a:spcAft>
                <a:spcPct val="0"/>
              </a:spcAft>
              <a:defRPr sz="2000">
                <a:solidFill>
                  <a:schemeClr val="tx1"/>
                </a:solidFill>
                <a:latin typeface="+mn-lt"/>
              </a:defRPr>
            </a:lvl2pPr>
            <a:lvl3pPr marL="1143000" indent="-228600" algn="l" rtl="0" eaLnBrk="1" fontAlgn="base" hangingPunct="1">
              <a:spcBef>
                <a:spcPct val="20000"/>
              </a:spcBef>
              <a:spcAft>
                <a:spcPct val="0"/>
              </a:spcAft>
              <a:defRPr>
                <a:solidFill>
                  <a:schemeClr val="tx1"/>
                </a:solidFill>
                <a:latin typeface="+mn-lt"/>
              </a:defRPr>
            </a:lvl3pPr>
            <a:lvl4pPr marL="1600200" indent="-228600" algn="l" rtl="0" eaLnBrk="1" fontAlgn="base" hangingPunct="1">
              <a:spcBef>
                <a:spcPct val="20000"/>
              </a:spcBef>
              <a:spcAft>
                <a:spcPct val="0"/>
              </a:spcAft>
              <a:defRPr sz="1600">
                <a:solidFill>
                  <a:schemeClr val="tx1"/>
                </a:solidFill>
                <a:latin typeface="+mn-lt"/>
              </a:defRPr>
            </a:lvl4pPr>
            <a:lvl5pPr marL="2057400" indent="-228600" algn="l" rtl="0" eaLnBrk="1" fontAlgn="base" hangingPunct="1">
              <a:spcBef>
                <a:spcPct val="20000"/>
              </a:spcBef>
              <a:spcAft>
                <a:spcPct val="0"/>
              </a:spcAft>
              <a:defRPr sz="1400">
                <a:solidFill>
                  <a:schemeClr val="tx1"/>
                </a:solidFill>
                <a:latin typeface="+mn-lt"/>
              </a:defRPr>
            </a:lvl5pPr>
            <a:lvl6pPr marL="2514600" indent="-228600" algn="l" rtl="0" eaLnBrk="1" fontAlgn="base" hangingPunct="1">
              <a:spcBef>
                <a:spcPct val="20000"/>
              </a:spcBef>
              <a:spcAft>
                <a:spcPct val="0"/>
              </a:spcAft>
              <a:defRPr sz="1400">
                <a:solidFill>
                  <a:schemeClr val="tx1"/>
                </a:solidFill>
                <a:latin typeface="+mn-lt"/>
              </a:defRPr>
            </a:lvl6pPr>
            <a:lvl7pPr marL="2971800" indent="-228600" algn="l" rtl="0" eaLnBrk="1" fontAlgn="base" hangingPunct="1">
              <a:spcBef>
                <a:spcPct val="20000"/>
              </a:spcBef>
              <a:spcAft>
                <a:spcPct val="0"/>
              </a:spcAft>
              <a:defRPr sz="1400">
                <a:solidFill>
                  <a:schemeClr val="tx1"/>
                </a:solidFill>
                <a:latin typeface="+mn-lt"/>
              </a:defRPr>
            </a:lvl7pPr>
            <a:lvl8pPr marL="3429000" indent="-228600" algn="l" rtl="0" eaLnBrk="1" fontAlgn="base" hangingPunct="1">
              <a:spcBef>
                <a:spcPct val="20000"/>
              </a:spcBef>
              <a:spcAft>
                <a:spcPct val="0"/>
              </a:spcAft>
              <a:defRPr sz="1400">
                <a:solidFill>
                  <a:schemeClr val="tx1"/>
                </a:solidFill>
                <a:latin typeface="+mn-lt"/>
              </a:defRPr>
            </a:lvl8pPr>
            <a:lvl9pPr marL="3886200" indent="-228600" algn="l" rtl="0" eaLnBrk="1" fontAlgn="base" hangingPunct="1">
              <a:spcBef>
                <a:spcPct val="20000"/>
              </a:spcBef>
              <a:spcAft>
                <a:spcPct val="0"/>
              </a:spcAft>
              <a:defRPr sz="1400">
                <a:solidFill>
                  <a:schemeClr val="tx1"/>
                </a:solidFill>
                <a:latin typeface="+mn-lt"/>
              </a:defRPr>
            </a:lvl9pPr>
          </a:lstStyle>
          <a:p>
            <a:pPr marL="276225" indent="-276225">
              <a:spcAft>
                <a:spcPct val="75000"/>
              </a:spcAft>
              <a:buClr>
                <a:srgbClr val="FF9900"/>
              </a:buClr>
              <a:buFontTx/>
              <a:buChar char="•"/>
            </a:pPr>
            <a:r>
              <a:rPr lang="ru-RU" kern="0" dirty="0" smtClean="0"/>
              <a:t>выпуск </a:t>
            </a:r>
            <a:r>
              <a:rPr lang="ru-RU" kern="0" dirty="0"/>
              <a:t>для внутреннего </a:t>
            </a:r>
            <a:r>
              <a:rPr lang="ru-RU" kern="0" dirty="0" smtClean="0"/>
              <a:t>потребления;</a:t>
            </a:r>
          </a:p>
          <a:p>
            <a:pPr marL="276225" indent="-276225">
              <a:spcAft>
                <a:spcPct val="75000"/>
              </a:spcAft>
              <a:buClr>
                <a:srgbClr val="FF9900"/>
              </a:buClr>
              <a:buFontTx/>
              <a:buChar char="•"/>
            </a:pPr>
            <a:r>
              <a:rPr lang="ru-RU" kern="0" dirty="0"/>
              <a:t>переработка на таможенной </a:t>
            </a:r>
            <a:r>
              <a:rPr lang="ru-RU" kern="0" dirty="0" smtClean="0"/>
              <a:t>территории;</a:t>
            </a:r>
          </a:p>
          <a:p>
            <a:pPr marL="276225" indent="-276225">
              <a:spcAft>
                <a:spcPct val="75000"/>
              </a:spcAft>
              <a:buClr>
                <a:srgbClr val="FF9900"/>
              </a:buClr>
              <a:buFontTx/>
              <a:buChar char="•"/>
            </a:pPr>
            <a:r>
              <a:rPr lang="ru-RU" kern="0" dirty="0"/>
              <a:t>переработка для внутреннего </a:t>
            </a:r>
            <a:r>
              <a:rPr lang="ru-RU" kern="0" dirty="0" smtClean="0"/>
              <a:t>потребления;</a:t>
            </a:r>
          </a:p>
          <a:p>
            <a:pPr marL="276225" indent="-276225">
              <a:spcAft>
                <a:spcPct val="75000"/>
              </a:spcAft>
              <a:buClr>
                <a:srgbClr val="FF9900"/>
              </a:buClr>
              <a:buFontTx/>
              <a:buChar char="•"/>
            </a:pPr>
            <a:r>
              <a:rPr lang="ru-RU" kern="0" dirty="0"/>
              <a:t>свободная таможенная </a:t>
            </a:r>
            <a:r>
              <a:rPr lang="ru-RU" kern="0" dirty="0" smtClean="0"/>
              <a:t>зона;</a:t>
            </a:r>
          </a:p>
          <a:p>
            <a:pPr marL="276225" indent="-276225">
              <a:spcAft>
                <a:spcPct val="75000"/>
              </a:spcAft>
              <a:buClr>
                <a:srgbClr val="FF9900"/>
              </a:buClr>
              <a:buFontTx/>
              <a:buChar char="•"/>
            </a:pPr>
            <a:r>
              <a:rPr lang="ru-RU" kern="0" dirty="0"/>
              <a:t>свободный </a:t>
            </a:r>
            <a:r>
              <a:rPr lang="ru-RU" kern="0" dirty="0" smtClean="0"/>
              <a:t>склад;</a:t>
            </a:r>
          </a:p>
          <a:p>
            <a:pPr marL="276225" indent="-276225">
              <a:spcAft>
                <a:spcPct val="75000"/>
              </a:spcAft>
              <a:buClr>
                <a:srgbClr val="FF9900"/>
              </a:buClr>
              <a:buFontTx/>
              <a:buChar char="•"/>
            </a:pPr>
            <a:r>
              <a:rPr lang="ru-RU" kern="0" dirty="0"/>
              <a:t>временный ввоз (допуск) без уплаты ввозных таможенных пошлин, налогов и без уплаты специальных, антидемпинговых, компенсационных </a:t>
            </a:r>
            <a:r>
              <a:rPr lang="ru-RU" kern="0" dirty="0" smtClean="0"/>
              <a:t>пошлин.</a:t>
            </a:r>
          </a:p>
        </p:txBody>
      </p:sp>
    </p:spTree>
    <p:extLst>
      <p:ext uri="{BB962C8B-B14F-4D97-AF65-F5344CB8AC3E}">
        <p14:creationId xmlns:p14="http://schemas.microsoft.com/office/powerpoint/2010/main" val="3665498174"/>
      </p:ext>
    </p:extLst>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12" presetClass="entr" presetSubtype="1" fill="hold" grpId="0" nodeType="after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slide(fromTop)">
                                      <p:cBhvr>
                                        <p:cTn id="12" dur="500"/>
                                        <p:tgtEl>
                                          <p:spTgt spid="5">
                                            <p:txEl>
                                              <p:pRg st="0" end="0"/>
                                            </p:txEl>
                                          </p:spTgt>
                                        </p:tgtEl>
                                      </p:cBhvr>
                                    </p:animEffect>
                                  </p:childTnLst>
                                </p:cTn>
                              </p:par>
                            </p:childTnLst>
                          </p:cTn>
                        </p:par>
                        <p:par>
                          <p:cTn id="13" fill="hold">
                            <p:stCondLst>
                              <p:cond delay="1000"/>
                            </p:stCondLst>
                            <p:childTnLst>
                              <p:par>
                                <p:cTn id="14" presetID="12" presetClass="entr" presetSubtype="1" fill="hold" grpId="0" nodeType="afterEffect">
                                  <p:stCondLst>
                                    <p:cond delay="0"/>
                                  </p:stCondLst>
                                  <p:childTnLst>
                                    <p:set>
                                      <p:cBhvr>
                                        <p:cTn id="15" dur="1" fill="hold">
                                          <p:stCondLst>
                                            <p:cond delay="0"/>
                                          </p:stCondLst>
                                        </p:cTn>
                                        <p:tgtEl>
                                          <p:spTgt spid="5">
                                            <p:txEl>
                                              <p:pRg st="1" end="1"/>
                                            </p:txEl>
                                          </p:spTgt>
                                        </p:tgtEl>
                                        <p:attrNameLst>
                                          <p:attrName>style.visibility</p:attrName>
                                        </p:attrNameLst>
                                      </p:cBhvr>
                                      <p:to>
                                        <p:strVal val="visible"/>
                                      </p:to>
                                    </p:set>
                                    <p:animEffect transition="in" filter="slide(fromTop)">
                                      <p:cBhvr>
                                        <p:cTn id="16" dur="500"/>
                                        <p:tgtEl>
                                          <p:spTgt spid="5">
                                            <p:txEl>
                                              <p:pRg st="1" end="1"/>
                                            </p:txEl>
                                          </p:spTgt>
                                        </p:tgtEl>
                                      </p:cBhvr>
                                    </p:animEffect>
                                  </p:childTnLst>
                                </p:cTn>
                              </p:par>
                            </p:childTnLst>
                          </p:cTn>
                        </p:par>
                        <p:par>
                          <p:cTn id="17" fill="hold">
                            <p:stCondLst>
                              <p:cond delay="1500"/>
                            </p:stCondLst>
                            <p:childTnLst>
                              <p:par>
                                <p:cTn id="18" presetID="12" presetClass="entr" presetSubtype="1" fill="hold" grpId="0" nodeType="afterEffect">
                                  <p:stCondLst>
                                    <p:cond delay="0"/>
                                  </p:stCondLst>
                                  <p:childTnLst>
                                    <p:set>
                                      <p:cBhvr>
                                        <p:cTn id="19" dur="1" fill="hold">
                                          <p:stCondLst>
                                            <p:cond delay="0"/>
                                          </p:stCondLst>
                                        </p:cTn>
                                        <p:tgtEl>
                                          <p:spTgt spid="5">
                                            <p:txEl>
                                              <p:pRg st="2" end="2"/>
                                            </p:txEl>
                                          </p:spTgt>
                                        </p:tgtEl>
                                        <p:attrNameLst>
                                          <p:attrName>style.visibility</p:attrName>
                                        </p:attrNameLst>
                                      </p:cBhvr>
                                      <p:to>
                                        <p:strVal val="visible"/>
                                      </p:to>
                                    </p:set>
                                    <p:animEffect transition="in" filter="slide(fromTop)">
                                      <p:cBhvr>
                                        <p:cTn id="20" dur="500"/>
                                        <p:tgtEl>
                                          <p:spTgt spid="5">
                                            <p:txEl>
                                              <p:pRg st="2" end="2"/>
                                            </p:txEl>
                                          </p:spTgt>
                                        </p:tgtEl>
                                      </p:cBhvr>
                                    </p:animEffect>
                                  </p:childTnLst>
                                </p:cTn>
                              </p:par>
                            </p:childTnLst>
                          </p:cTn>
                        </p:par>
                        <p:par>
                          <p:cTn id="21" fill="hold">
                            <p:stCondLst>
                              <p:cond delay="2000"/>
                            </p:stCondLst>
                            <p:childTnLst>
                              <p:par>
                                <p:cTn id="22" presetID="12" presetClass="entr" presetSubtype="1" fill="hold" grpId="0" nodeType="afterEffect">
                                  <p:stCondLst>
                                    <p:cond delay="0"/>
                                  </p:stCondLst>
                                  <p:childTnLst>
                                    <p:set>
                                      <p:cBhvr>
                                        <p:cTn id="23" dur="1" fill="hold">
                                          <p:stCondLst>
                                            <p:cond delay="0"/>
                                          </p:stCondLst>
                                        </p:cTn>
                                        <p:tgtEl>
                                          <p:spTgt spid="5">
                                            <p:txEl>
                                              <p:pRg st="3" end="3"/>
                                            </p:txEl>
                                          </p:spTgt>
                                        </p:tgtEl>
                                        <p:attrNameLst>
                                          <p:attrName>style.visibility</p:attrName>
                                        </p:attrNameLst>
                                      </p:cBhvr>
                                      <p:to>
                                        <p:strVal val="visible"/>
                                      </p:to>
                                    </p:set>
                                    <p:animEffect transition="in" filter="slide(fromTop)">
                                      <p:cBhvr>
                                        <p:cTn id="24" dur="500"/>
                                        <p:tgtEl>
                                          <p:spTgt spid="5">
                                            <p:txEl>
                                              <p:pRg st="3" end="3"/>
                                            </p:txEl>
                                          </p:spTgt>
                                        </p:tgtEl>
                                      </p:cBhvr>
                                    </p:animEffect>
                                  </p:childTnLst>
                                </p:cTn>
                              </p:par>
                            </p:childTnLst>
                          </p:cTn>
                        </p:par>
                        <p:par>
                          <p:cTn id="25" fill="hold">
                            <p:stCondLst>
                              <p:cond delay="2500"/>
                            </p:stCondLst>
                            <p:childTnLst>
                              <p:par>
                                <p:cTn id="26" presetID="12" presetClass="entr" presetSubtype="1" fill="hold" grpId="0" nodeType="afterEffect">
                                  <p:stCondLst>
                                    <p:cond delay="0"/>
                                  </p:stCondLst>
                                  <p:childTnLst>
                                    <p:set>
                                      <p:cBhvr>
                                        <p:cTn id="27" dur="1" fill="hold">
                                          <p:stCondLst>
                                            <p:cond delay="0"/>
                                          </p:stCondLst>
                                        </p:cTn>
                                        <p:tgtEl>
                                          <p:spTgt spid="5">
                                            <p:txEl>
                                              <p:pRg st="4" end="4"/>
                                            </p:txEl>
                                          </p:spTgt>
                                        </p:tgtEl>
                                        <p:attrNameLst>
                                          <p:attrName>style.visibility</p:attrName>
                                        </p:attrNameLst>
                                      </p:cBhvr>
                                      <p:to>
                                        <p:strVal val="visible"/>
                                      </p:to>
                                    </p:set>
                                    <p:animEffect transition="in" filter="slide(fromTop)">
                                      <p:cBhvr>
                                        <p:cTn id="28" dur="500"/>
                                        <p:tgtEl>
                                          <p:spTgt spid="5">
                                            <p:txEl>
                                              <p:pRg st="4" end="4"/>
                                            </p:txEl>
                                          </p:spTgt>
                                        </p:tgtEl>
                                      </p:cBhvr>
                                    </p:animEffect>
                                  </p:childTnLst>
                                </p:cTn>
                              </p:par>
                            </p:childTnLst>
                          </p:cTn>
                        </p:par>
                        <p:par>
                          <p:cTn id="29" fill="hold">
                            <p:stCondLst>
                              <p:cond delay="3000"/>
                            </p:stCondLst>
                            <p:childTnLst>
                              <p:par>
                                <p:cTn id="30" presetID="12" presetClass="entr" presetSubtype="1" fill="hold" grpId="0" nodeType="afterEffect">
                                  <p:stCondLst>
                                    <p:cond delay="0"/>
                                  </p:stCondLst>
                                  <p:childTnLst>
                                    <p:set>
                                      <p:cBhvr>
                                        <p:cTn id="31" dur="1" fill="hold">
                                          <p:stCondLst>
                                            <p:cond delay="0"/>
                                          </p:stCondLst>
                                        </p:cTn>
                                        <p:tgtEl>
                                          <p:spTgt spid="5">
                                            <p:txEl>
                                              <p:pRg st="5" end="5"/>
                                            </p:txEl>
                                          </p:spTgt>
                                        </p:tgtEl>
                                        <p:attrNameLst>
                                          <p:attrName>style.visibility</p:attrName>
                                        </p:attrNameLst>
                                      </p:cBhvr>
                                      <p:to>
                                        <p:strVal val="visible"/>
                                      </p:to>
                                    </p:set>
                                    <p:animEffect transition="in" filter="slide(fromTop)">
                                      <p:cBhvr>
                                        <p:cTn id="32" dur="5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uiExpand="1" build="p" autoUpdateAnimBg="0"/>
    </p:bld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cxnSp>
        <p:nvCxnSpPr>
          <p:cNvPr id="24" name="Прямая соединительная линия 23"/>
          <p:cNvCxnSpPr>
            <a:stCxn id="8" idx="3"/>
          </p:cNvCxnSpPr>
          <p:nvPr/>
        </p:nvCxnSpPr>
        <p:spPr>
          <a:xfrm flipV="1">
            <a:off x="2264664" y="4512025"/>
            <a:ext cx="2574373" cy="857"/>
          </a:xfrm>
          <a:prstGeom prst="line">
            <a:avLst/>
          </a:prstGeom>
          <a:ln w="9525">
            <a:solidFill>
              <a:schemeClr val="tx1"/>
            </a:solidFill>
            <a:prstDash val="dash"/>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7" name="Прямая соединительная линия 26"/>
          <p:cNvCxnSpPr>
            <a:stCxn id="14" idx="3"/>
          </p:cNvCxnSpPr>
          <p:nvPr/>
        </p:nvCxnSpPr>
        <p:spPr>
          <a:xfrm flipV="1">
            <a:off x="2264664" y="5121186"/>
            <a:ext cx="2574373" cy="314"/>
          </a:xfrm>
          <a:prstGeom prst="line">
            <a:avLst/>
          </a:prstGeom>
          <a:ln w="9525">
            <a:solidFill>
              <a:schemeClr val="tx1"/>
            </a:solidFill>
            <a:prstDash val="dash"/>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15" name="Прямоугольник 14"/>
          <p:cNvSpPr/>
          <p:nvPr/>
        </p:nvSpPr>
        <p:spPr>
          <a:xfrm>
            <a:off x="365760" y="1700574"/>
            <a:ext cx="1621536" cy="2275030"/>
          </a:xfrm>
          <a:prstGeom prst="rect">
            <a:avLst/>
          </a:prstGeom>
          <a:noFill/>
          <a:ln w="28575">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 name="Блок-схема: процесс 1"/>
          <p:cNvSpPr/>
          <p:nvPr/>
        </p:nvSpPr>
        <p:spPr>
          <a:xfrm>
            <a:off x="475488" y="807656"/>
            <a:ext cx="1926336" cy="780288"/>
          </a:xfrm>
          <a:prstGeom prst="flowChartProcess">
            <a:avLst/>
          </a:prstGeom>
          <a:solidFill>
            <a:schemeClr val="tx1"/>
          </a:solidFill>
          <a:ln>
            <a:solidFill>
              <a:schemeClr val="accent6">
                <a:lumMod val="75000"/>
              </a:schemeClr>
            </a:solidFill>
          </a:ln>
        </p:spPr>
        <p:style>
          <a:lnRef idx="2">
            <a:schemeClr val="accent6"/>
          </a:lnRef>
          <a:fillRef idx="1001">
            <a:schemeClr val="lt1"/>
          </a:fillRef>
          <a:effectRef idx="0">
            <a:schemeClr val="accent6"/>
          </a:effectRef>
          <a:fontRef idx="minor">
            <a:schemeClr val="dk1"/>
          </a:fontRef>
        </p:style>
        <p:txBody>
          <a:bodyPr rtlCol="0" anchor="ctr"/>
          <a:lstStyle/>
          <a:p>
            <a:pPr algn="ctr"/>
            <a:r>
              <a:rPr lang="ru-RU" dirty="0" smtClean="0">
                <a:solidFill>
                  <a:srgbClr val="002060"/>
                </a:solidFill>
              </a:rPr>
              <a:t>Заявление</a:t>
            </a:r>
          </a:p>
          <a:p>
            <a:pPr algn="ctr"/>
            <a:r>
              <a:rPr lang="ru-RU" sz="1200" dirty="0" smtClean="0">
                <a:solidFill>
                  <a:srgbClr val="002060"/>
                </a:solidFill>
              </a:rPr>
              <a:t>о выпуске товаров </a:t>
            </a:r>
          </a:p>
          <a:p>
            <a:pPr algn="ctr"/>
            <a:r>
              <a:rPr lang="ru-RU" sz="1200" dirty="0" smtClean="0">
                <a:solidFill>
                  <a:srgbClr val="002060"/>
                </a:solidFill>
              </a:rPr>
              <a:t>до подачи декларации</a:t>
            </a:r>
            <a:endParaRPr lang="ru-RU" sz="1200" dirty="0">
              <a:solidFill>
                <a:srgbClr val="002060"/>
              </a:solidFill>
            </a:endParaRPr>
          </a:p>
        </p:txBody>
      </p:sp>
      <p:sp>
        <p:nvSpPr>
          <p:cNvPr id="3" name="Заголовок 2"/>
          <p:cNvSpPr>
            <a:spLocks noGrp="1"/>
          </p:cNvSpPr>
          <p:nvPr>
            <p:ph type="title"/>
          </p:nvPr>
        </p:nvSpPr>
        <p:spPr/>
        <p:txBody>
          <a:bodyPr/>
          <a:lstStyle/>
          <a:p>
            <a:pPr algn="ctr"/>
            <a:r>
              <a:rPr lang="ru-RU" dirty="0" smtClean="0"/>
              <a:t>Порядок подачи УЭО заявления</a:t>
            </a:r>
            <a:endParaRPr lang="ru-RU" dirty="0"/>
          </a:p>
        </p:txBody>
      </p:sp>
      <p:sp>
        <p:nvSpPr>
          <p:cNvPr id="4" name="Блок-схема: процесс 3"/>
          <p:cNvSpPr/>
          <p:nvPr/>
        </p:nvSpPr>
        <p:spPr>
          <a:xfrm>
            <a:off x="487681" y="1730603"/>
            <a:ext cx="1365715" cy="449771"/>
          </a:xfrm>
          <a:prstGeom prst="flowChartProcess">
            <a:avLst/>
          </a:prstGeom>
          <a:solidFill>
            <a:schemeClr val="tx1"/>
          </a:solidFill>
          <a:ln>
            <a:solidFill>
              <a:schemeClr val="accent6">
                <a:lumMod val="75000"/>
              </a:schemeClr>
            </a:solidFill>
          </a:ln>
        </p:spPr>
        <p:style>
          <a:lnRef idx="2">
            <a:schemeClr val="accent6"/>
          </a:lnRef>
          <a:fillRef idx="1001">
            <a:schemeClr val="lt1"/>
          </a:fillRef>
          <a:effectRef idx="0">
            <a:schemeClr val="accent6"/>
          </a:effectRef>
          <a:fontRef idx="minor">
            <a:schemeClr val="dk1"/>
          </a:fontRef>
        </p:style>
        <p:txBody>
          <a:bodyPr rtlCol="0" anchor="ctr"/>
          <a:lstStyle/>
          <a:p>
            <a:pPr algn="ctr"/>
            <a:r>
              <a:rPr lang="ru-RU" sz="1400" dirty="0" smtClean="0">
                <a:solidFill>
                  <a:srgbClr val="002060"/>
                </a:solidFill>
              </a:rPr>
              <a:t>Электронный вид</a:t>
            </a:r>
            <a:endParaRPr lang="ru-RU" sz="1400" dirty="0">
              <a:solidFill>
                <a:srgbClr val="002060"/>
              </a:solidFill>
            </a:endParaRPr>
          </a:p>
        </p:txBody>
      </p:sp>
      <p:sp>
        <p:nvSpPr>
          <p:cNvPr id="5" name="Блок-схема: процесс 4"/>
          <p:cNvSpPr/>
          <p:nvPr/>
        </p:nvSpPr>
        <p:spPr>
          <a:xfrm>
            <a:off x="2651189" y="1800742"/>
            <a:ext cx="1780032" cy="309493"/>
          </a:xfrm>
          <a:prstGeom prst="flowChartProcess">
            <a:avLst/>
          </a:prstGeom>
          <a:solidFill>
            <a:schemeClr val="tx1"/>
          </a:solidFill>
          <a:ln>
            <a:solidFill>
              <a:schemeClr val="accent6">
                <a:lumMod val="75000"/>
              </a:schemeClr>
            </a:solidFill>
          </a:ln>
        </p:spPr>
        <p:style>
          <a:lnRef idx="2">
            <a:schemeClr val="accent6"/>
          </a:lnRef>
          <a:fillRef idx="1001">
            <a:schemeClr val="lt1"/>
          </a:fillRef>
          <a:effectRef idx="0">
            <a:schemeClr val="accent6"/>
          </a:effectRef>
          <a:fontRef idx="minor">
            <a:schemeClr val="dk1"/>
          </a:fontRef>
        </p:style>
        <p:txBody>
          <a:bodyPr rtlCol="0" anchor="ctr"/>
          <a:lstStyle/>
          <a:p>
            <a:pPr algn="ctr"/>
            <a:r>
              <a:rPr lang="ru-RU" sz="1400" dirty="0" smtClean="0">
                <a:solidFill>
                  <a:srgbClr val="002060"/>
                </a:solidFill>
                <a:hlinkClick r:id="rId3" action="ppaction://hlinksldjump" tooltip="В случаях неисправности инф. систем таможенных органов, вызванной техническими сбоями, нарушениями в работе средств связи (ТКС, интернет), отключениями эл. энергии и др."/>
              </a:rPr>
              <a:t>Бумажный вид</a:t>
            </a:r>
            <a:endParaRPr lang="ru-RU" sz="1400" dirty="0">
              <a:solidFill>
                <a:srgbClr val="002060"/>
              </a:solidFill>
            </a:endParaRPr>
          </a:p>
        </p:txBody>
      </p:sp>
      <p:sp>
        <p:nvSpPr>
          <p:cNvPr id="6" name="Блок-схема: процесс 5"/>
          <p:cNvSpPr/>
          <p:nvPr/>
        </p:nvSpPr>
        <p:spPr>
          <a:xfrm>
            <a:off x="487681" y="2329520"/>
            <a:ext cx="1365714" cy="1545224"/>
          </a:xfrm>
          <a:prstGeom prst="flowChartProcess">
            <a:avLst/>
          </a:prstGeom>
          <a:solidFill>
            <a:schemeClr val="tx1"/>
          </a:solidFill>
          <a:ln w="9525">
            <a:solidFill>
              <a:schemeClr val="accent6">
                <a:lumMod val="75000"/>
              </a:schemeClr>
            </a:solidFill>
            <a:prstDash val="dash"/>
          </a:ln>
        </p:spPr>
        <p:style>
          <a:lnRef idx="2">
            <a:schemeClr val="accent6"/>
          </a:lnRef>
          <a:fillRef idx="1001">
            <a:schemeClr val="lt1"/>
          </a:fillRef>
          <a:effectRef idx="0">
            <a:schemeClr val="accent6"/>
          </a:effectRef>
          <a:fontRef idx="minor">
            <a:schemeClr val="dk1"/>
          </a:fontRef>
        </p:style>
        <p:txBody>
          <a:bodyPr rtlCol="0" anchor="t"/>
          <a:lstStyle/>
          <a:p>
            <a:r>
              <a:rPr lang="ru-RU" sz="1100" dirty="0" smtClean="0">
                <a:solidFill>
                  <a:srgbClr val="002060"/>
                </a:solidFill>
                <a:hlinkClick r:id="rId3" action="ppaction://hlinksldjump" tooltip="Документы, могут не представляться таможенному органу, если сведения о таких документах, могут быть получены таможенными органами из информационных систем таможенных органов"/>
              </a:rPr>
              <a:t>1) </a:t>
            </a:r>
            <a:r>
              <a:rPr lang="ru-RU" sz="1100" dirty="0" smtClean="0">
                <a:solidFill>
                  <a:srgbClr val="002060"/>
                </a:solidFill>
              </a:rPr>
              <a:t>документы, подтверждающие </a:t>
            </a:r>
            <a:r>
              <a:rPr lang="ru-RU" sz="1100" dirty="0">
                <a:solidFill>
                  <a:srgbClr val="002060"/>
                </a:solidFill>
              </a:rPr>
              <a:t>соблюдение запретов и ограничений</a:t>
            </a:r>
          </a:p>
        </p:txBody>
      </p:sp>
      <p:sp>
        <p:nvSpPr>
          <p:cNvPr id="7" name="Блок-схема: процесс 6"/>
          <p:cNvSpPr/>
          <p:nvPr/>
        </p:nvSpPr>
        <p:spPr>
          <a:xfrm>
            <a:off x="2532793" y="2234982"/>
            <a:ext cx="2016823" cy="1639761"/>
          </a:xfrm>
          <a:prstGeom prst="flowChartProcess">
            <a:avLst/>
          </a:prstGeom>
          <a:solidFill>
            <a:schemeClr val="tx1"/>
          </a:solidFill>
          <a:ln w="9525">
            <a:solidFill>
              <a:schemeClr val="accent6">
                <a:lumMod val="75000"/>
              </a:schemeClr>
            </a:solidFill>
            <a:prstDash val="dash"/>
          </a:ln>
        </p:spPr>
        <p:style>
          <a:lnRef idx="2">
            <a:schemeClr val="accent6"/>
          </a:lnRef>
          <a:fillRef idx="1001">
            <a:schemeClr val="lt1"/>
          </a:fillRef>
          <a:effectRef idx="0">
            <a:schemeClr val="accent6"/>
          </a:effectRef>
          <a:fontRef idx="minor">
            <a:schemeClr val="dk1"/>
          </a:fontRef>
        </p:style>
        <p:txBody>
          <a:bodyPr rtlCol="0" anchor="ctr"/>
          <a:lstStyle/>
          <a:p>
            <a:r>
              <a:rPr lang="ru-RU" sz="1100" dirty="0" smtClean="0">
                <a:solidFill>
                  <a:srgbClr val="002060"/>
                </a:solidFill>
                <a:hlinkClick r:id="rId3" action="ppaction://hlinksldjump" tooltip="Документы, могут не представляться таможенному органу, если сведения о таких документах, могут быть получены таможенными органами из информационных систем таможенных органов"/>
              </a:rPr>
              <a:t>1)</a:t>
            </a:r>
            <a:r>
              <a:rPr lang="ru-RU" sz="1100" dirty="0" smtClean="0">
                <a:solidFill>
                  <a:srgbClr val="002060"/>
                </a:solidFill>
              </a:rPr>
              <a:t> документы</a:t>
            </a:r>
            <a:r>
              <a:rPr lang="ru-RU" sz="1100" dirty="0">
                <a:solidFill>
                  <a:srgbClr val="002060"/>
                </a:solidFill>
              </a:rPr>
              <a:t>, </a:t>
            </a:r>
            <a:r>
              <a:rPr lang="ru-RU" sz="1100" dirty="0" err="1" smtClean="0">
                <a:solidFill>
                  <a:srgbClr val="002060"/>
                </a:solidFill>
              </a:rPr>
              <a:t>подтвержда-ющие</a:t>
            </a:r>
            <a:r>
              <a:rPr lang="ru-RU" sz="1100" dirty="0" smtClean="0">
                <a:solidFill>
                  <a:srgbClr val="002060"/>
                </a:solidFill>
              </a:rPr>
              <a:t> </a:t>
            </a:r>
            <a:r>
              <a:rPr lang="ru-RU" sz="1100" dirty="0">
                <a:solidFill>
                  <a:srgbClr val="002060"/>
                </a:solidFill>
              </a:rPr>
              <a:t>соблюдение </a:t>
            </a:r>
            <a:r>
              <a:rPr lang="ru-RU" sz="1100" dirty="0" smtClean="0">
                <a:solidFill>
                  <a:srgbClr val="002060"/>
                </a:solidFill>
              </a:rPr>
              <a:t>условий (п. 11 ст. 120) </a:t>
            </a:r>
          </a:p>
          <a:p>
            <a:r>
              <a:rPr lang="ru-RU" sz="1100" dirty="0" smtClean="0">
                <a:solidFill>
                  <a:srgbClr val="002060"/>
                </a:solidFill>
                <a:hlinkClick r:id="rId3" action="ppaction://hlinksldjump" tooltip="Документы, могут не представляться таможенному органу, если сведения о таких документах, могут быть получены таможенными органами из информационных систем таможенных органов"/>
              </a:rPr>
              <a:t>2)</a:t>
            </a:r>
            <a:r>
              <a:rPr lang="ru-RU" sz="1100" dirty="0" smtClean="0">
                <a:solidFill>
                  <a:srgbClr val="002060"/>
                </a:solidFill>
              </a:rPr>
              <a:t> коммерческие </a:t>
            </a:r>
            <a:r>
              <a:rPr lang="ru-RU" sz="1100" dirty="0" err="1" smtClean="0">
                <a:solidFill>
                  <a:srgbClr val="002060"/>
                </a:solidFill>
              </a:rPr>
              <a:t>докумен</a:t>
            </a:r>
            <a:r>
              <a:rPr lang="ru-RU" sz="1100" dirty="0" smtClean="0">
                <a:solidFill>
                  <a:srgbClr val="002060"/>
                </a:solidFill>
              </a:rPr>
              <a:t>-ты</a:t>
            </a:r>
            <a:r>
              <a:rPr lang="ru-RU" sz="1100" dirty="0">
                <a:solidFill>
                  <a:srgbClr val="002060"/>
                </a:solidFill>
              </a:rPr>
              <a:t>, содержащие </a:t>
            </a:r>
            <a:r>
              <a:rPr lang="ru-RU" sz="1100" dirty="0" smtClean="0">
                <a:solidFill>
                  <a:srgbClr val="002060"/>
                </a:solidFill>
              </a:rPr>
              <a:t>сведения </a:t>
            </a:r>
            <a:r>
              <a:rPr lang="ru-RU" sz="1100" dirty="0">
                <a:solidFill>
                  <a:srgbClr val="002060"/>
                </a:solidFill>
              </a:rPr>
              <a:t>об отправителе и </a:t>
            </a:r>
            <a:r>
              <a:rPr lang="ru-RU" sz="1100" dirty="0" err="1" smtClean="0">
                <a:solidFill>
                  <a:srgbClr val="002060"/>
                </a:solidFill>
              </a:rPr>
              <a:t>получате-ле</a:t>
            </a:r>
            <a:r>
              <a:rPr lang="ru-RU" sz="1100" dirty="0" smtClean="0">
                <a:solidFill>
                  <a:srgbClr val="002060"/>
                </a:solidFill>
              </a:rPr>
              <a:t> </a:t>
            </a:r>
            <a:r>
              <a:rPr lang="ru-RU" sz="1100" dirty="0">
                <a:solidFill>
                  <a:srgbClr val="002060"/>
                </a:solidFill>
              </a:rPr>
              <a:t>товаров, стране </a:t>
            </a:r>
            <a:r>
              <a:rPr lang="ru-RU" sz="1100" dirty="0" err="1" smtClean="0">
                <a:solidFill>
                  <a:srgbClr val="002060"/>
                </a:solidFill>
              </a:rPr>
              <a:t>отправ-ления</a:t>
            </a:r>
            <a:r>
              <a:rPr lang="ru-RU" sz="1100" dirty="0" smtClean="0">
                <a:solidFill>
                  <a:srgbClr val="002060"/>
                </a:solidFill>
              </a:rPr>
              <a:t> </a:t>
            </a:r>
            <a:r>
              <a:rPr lang="ru-RU" sz="1100" dirty="0">
                <a:solidFill>
                  <a:srgbClr val="002060"/>
                </a:solidFill>
              </a:rPr>
              <a:t>и назначения </a:t>
            </a:r>
            <a:r>
              <a:rPr lang="ru-RU" sz="1100" dirty="0" err="1" smtClean="0">
                <a:solidFill>
                  <a:srgbClr val="002060"/>
                </a:solidFill>
              </a:rPr>
              <a:t>това</a:t>
            </a:r>
            <a:r>
              <a:rPr lang="ru-RU" sz="1100" dirty="0" smtClean="0">
                <a:solidFill>
                  <a:srgbClr val="002060"/>
                </a:solidFill>
              </a:rPr>
              <a:t>-ров</a:t>
            </a:r>
            <a:r>
              <a:rPr lang="ru-RU" sz="1100" dirty="0">
                <a:solidFill>
                  <a:srgbClr val="002060"/>
                </a:solidFill>
              </a:rPr>
              <a:t>, </a:t>
            </a:r>
            <a:r>
              <a:rPr lang="ru-RU" sz="1100" dirty="0">
                <a:solidFill>
                  <a:schemeClr val="accent6">
                    <a:lumMod val="75000"/>
                  </a:schemeClr>
                </a:solidFill>
                <a:hlinkClick r:id="rId3" action="ppaction://hlinksldjump" tooltip="наименование, товарный знак, место происхождения товара (для объекта интеллект.собственности), описание, код в соответствии с ТНВЭД (6 знаков), количество, вес брутто и стоимость "/>
              </a:rPr>
              <a:t>о </a:t>
            </a:r>
            <a:r>
              <a:rPr lang="ru-RU" sz="1100" dirty="0" smtClean="0">
                <a:solidFill>
                  <a:schemeClr val="accent6">
                    <a:lumMod val="75000"/>
                  </a:schemeClr>
                </a:solidFill>
                <a:hlinkClick r:id="rId3" action="ppaction://hlinksldjump" tooltip="наименование, товарный знак, место происхождения товара (для объекта интеллект.собственности), описание, код в соответствии с ТНВЭД (6 знаков), количество, вес брутто и стоимость "/>
              </a:rPr>
              <a:t>товарах</a:t>
            </a:r>
            <a:r>
              <a:rPr lang="ru-RU" sz="1100" dirty="0" smtClean="0">
                <a:solidFill>
                  <a:srgbClr val="002060"/>
                </a:solidFill>
              </a:rPr>
              <a:t>. </a:t>
            </a:r>
            <a:endParaRPr lang="ru-RU" sz="1100" dirty="0">
              <a:solidFill>
                <a:srgbClr val="002060"/>
              </a:solidFill>
            </a:endParaRPr>
          </a:p>
        </p:txBody>
      </p:sp>
      <p:sp>
        <p:nvSpPr>
          <p:cNvPr id="8" name="Блок-схема: процесс 7"/>
          <p:cNvSpPr/>
          <p:nvPr/>
        </p:nvSpPr>
        <p:spPr>
          <a:xfrm>
            <a:off x="475488" y="4290378"/>
            <a:ext cx="1789176" cy="445008"/>
          </a:xfrm>
          <a:prstGeom prst="flowChartProcess">
            <a:avLst/>
          </a:prstGeom>
          <a:solidFill>
            <a:schemeClr val="tx1"/>
          </a:solidFill>
          <a:ln>
            <a:solidFill>
              <a:schemeClr val="accent6">
                <a:lumMod val="75000"/>
              </a:schemeClr>
            </a:solidFill>
          </a:ln>
        </p:spPr>
        <p:style>
          <a:lnRef idx="2">
            <a:schemeClr val="accent6"/>
          </a:lnRef>
          <a:fillRef idx="1001">
            <a:schemeClr val="lt1"/>
          </a:fillRef>
          <a:effectRef idx="0">
            <a:schemeClr val="accent6"/>
          </a:effectRef>
          <a:fontRef idx="minor">
            <a:schemeClr val="dk1"/>
          </a:fontRef>
        </p:style>
        <p:txBody>
          <a:bodyPr rtlCol="0" anchor="ctr"/>
          <a:lstStyle/>
          <a:p>
            <a:pPr algn="ctr"/>
            <a:r>
              <a:rPr lang="ru-RU" sz="1400" dirty="0" smtClean="0">
                <a:solidFill>
                  <a:srgbClr val="002060"/>
                </a:solidFill>
              </a:rPr>
              <a:t>Таможенный орган</a:t>
            </a:r>
            <a:endParaRPr lang="ru-RU" sz="1400" dirty="0">
              <a:solidFill>
                <a:srgbClr val="002060"/>
              </a:solidFill>
            </a:endParaRPr>
          </a:p>
        </p:txBody>
      </p:sp>
      <p:sp>
        <p:nvSpPr>
          <p:cNvPr id="9" name="Блок-схема: процесс 8"/>
          <p:cNvSpPr/>
          <p:nvPr/>
        </p:nvSpPr>
        <p:spPr>
          <a:xfrm>
            <a:off x="475488" y="5519997"/>
            <a:ext cx="1789176" cy="445008"/>
          </a:xfrm>
          <a:prstGeom prst="flowChartProcess">
            <a:avLst/>
          </a:prstGeom>
          <a:solidFill>
            <a:schemeClr val="tx1"/>
          </a:solidFill>
          <a:ln>
            <a:solidFill>
              <a:schemeClr val="accent6">
                <a:lumMod val="75000"/>
              </a:schemeClr>
            </a:solidFill>
          </a:ln>
        </p:spPr>
        <p:style>
          <a:lnRef idx="2">
            <a:schemeClr val="accent6"/>
          </a:lnRef>
          <a:fillRef idx="1001">
            <a:schemeClr val="lt1"/>
          </a:fillRef>
          <a:effectRef idx="0">
            <a:schemeClr val="accent6"/>
          </a:effectRef>
          <a:fontRef idx="minor">
            <a:schemeClr val="dk1"/>
          </a:fontRef>
        </p:style>
        <p:txBody>
          <a:bodyPr rtlCol="0" anchor="ctr"/>
          <a:lstStyle/>
          <a:p>
            <a:pPr algn="ctr"/>
            <a:r>
              <a:rPr lang="ru-RU" sz="1400" dirty="0" smtClean="0">
                <a:solidFill>
                  <a:srgbClr val="002060"/>
                </a:solidFill>
              </a:rPr>
              <a:t>Выпуск</a:t>
            </a:r>
            <a:endParaRPr lang="ru-RU" sz="1400" dirty="0">
              <a:solidFill>
                <a:srgbClr val="002060"/>
              </a:solidFill>
            </a:endParaRPr>
          </a:p>
        </p:txBody>
      </p:sp>
      <p:sp>
        <p:nvSpPr>
          <p:cNvPr id="10" name="Блок-схема: процесс 9"/>
          <p:cNvSpPr/>
          <p:nvPr/>
        </p:nvSpPr>
        <p:spPr>
          <a:xfrm>
            <a:off x="3492988" y="4912706"/>
            <a:ext cx="1234440" cy="445008"/>
          </a:xfrm>
          <a:prstGeom prst="flowChartProcess">
            <a:avLst/>
          </a:prstGeom>
          <a:solidFill>
            <a:schemeClr val="tx1"/>
          </a:solidFill>
          <a:ln>
            <a:solidFill>
              <a:srgbClr val="FF0000"/>
            </a:solidFill>
          </a:ln>
        </p:spPr>
        <p:style>
          <a:lnRef idx="2">
            <a:schemeClr val="accent6"/>
          </a:lnRef>
          <a:fillRef idx="1001">
            <a:schemeClr val="lt1"/>
          </a:fillRef>
          <a:effectRef idx="0">
            <a:schemeClr val="accent6"/>
          </a:effectRef>
          <a:fontRef idx="minor">
            <a:schemeClr val="dk1"/>
          </a:fontRef>
        </p:style>
        <p:txBody>
          <a:bodyPr rtlCol="0" anchor="ctr"/>
          <a:lstStyle/>
          <a:p>
            <a:pPr algn="ctr"/>
            <a:r>
              <a:rPr lang="ru-RU" sz="1400" dirty="0" smtClean="0">
                <a:solidFill>
                  <a:srgbClr val="002060"/>
                </a:solidFill>
              </a:rPr>
              <a:t>Отказ</a:t>
            </a:r>
            <a:endParaRPr lang="ru-RU" sz="1400" dirty="0">
              <a:solidFill>
                <a:srgbClr val="002060"/>
              </a:solidFill>
            </a:endParaRPr>
          </a:p>
        </p:txBody>
      </p:sp>
      <p:sp>
        <p:nvSpPr>
          <p:cNvPr id="11" name="TextBox 10"/>
          <p:cNvSpPr txBox="1"/>
          <p:nvPr/>
        </p:nvSpPr>
        <p:spPr>
          <a:xfrm>
            <a:off x="2726760" y="5508471"/>
            <a:ext cx="5714420" cy="430887"/>
          </a:xfrm>
          <a:prstGeom prst="rect">
            <a:avLst/>
          </a:prstGeom>
          <a:noFill/>
        </p:spPr>
        <p:txBody>
          <a:bodyPr wrap="square" rtlCol="0">
            <a:spAutoFit/>
          </a:bodyPr>
          <a:lstStyle/>
          <a:p>
            <a:pPr marL="144000" indent="-144000">
              <a:buFont typeface="Arial" panose="020B0604020202020204" pitchFamily="34" charset="0"/>
              <a:buChar char="•"/>
            </a:pPr>
            <a:r>
              <a:rPr lang="ru-RU" sz="1100" dirty="0" smtClean="0"/>
              <a:t>таможенная процедура соответствует указанным в п.1 ст. 441</a:t>
            </a:r>
          </a:p>
          <a:p>
            <a:pPr marL="144000" indent="-144000">
              <a:buFont typeface="Arial" panose="020B0604020202020204" pitchFamily="34" charset="0"/>
              <a:buChar char="•"/>
            </a:pPr>
            <a:r>
              <a:rPr lang="ru-RU" sz="1100" dirty="0" smtClean="0"/>
              <a:t>соблюдены условия помещения товаров под заявленную процедуру </a:t>
            </a:r>
            <a:endParaRPr lang="ru-RU" sz="1100" dirty="0"/>
          </a:p>
        </p:txBody>
      </p:sp>
      <p:sp>
        <p:nvSpPr>
          <p:cNvPr id="12" name="TextBox 11"/>
          <p:cNvSpPr txBox="1"/>
          <p:nvPr/>
        </p:nvSpPr>
        <p:spPr>
          <a:xfrm>
            <a:off x="5065416" y="1654854"/>
            <a:ext cx="3895704" cy="3816429"/>
          </a:xfrm>
          <a:prstGeom prst="rect">
            <a:avLst/>
          </a:prstGeom>
          <a:noFill/>
        </p:spPr>
        <p:txBody>
          <a:bodyPr wrap="square" rtlCol="0">
            <a:spAutoFit/>
          </a:bodyPr>
          <a:lstStyle/>
          <a:p>
            <a:r>
              <a:rPr lang="ru-RU" sz="1100" dirty="0"/>
              <a:t>1) заявление </a:t>
            </a:r>
            <a:r>
              <a:rPr lang="ru-RU" sz="1100" dirty="0" smtClean="0"/>
              <a:t>подано </a:t>
            </a:r>
            <a:r>
              <a:rPr lang="ru-RU" sz="1100" dirty="0"/>
              <a:t>таможенному органу, не правомочному регистрировать таможенные декларации;</a:t>
            </a:r>
          </a:p>
          <a:p>
            <a:r>
              <a:rPr lang="ru-RU" sz="1100" dirty="0"/>
              <a:t>2) заявление </a:t>
            </a:r>
            <a:r>
              <a:rPr lang="ru-RU" sz="1100" dirty="0" smtClean="0"/>
              <a:t>подано неуполномоченным </a:t>
            </a:r>
            <a:r>
              <a:rPr lang="ru-RU" sz="1100" dirty="0"/>
              <a:t>лицом либо не подписано или не заверено надлежащим образом;</a:t>
            </a:r>
          </a:p>
          <a:p>
            <a:r>
              <a:rPr lang="ru-RU" sz="1100" dirty="0"/>
              <a:t>3) заявление </a:t>
            </a:r>
            <a:r>
              <a:rPr lang="ru-RU" sz="1100" dirty="0" smtClean="0"/>
              <a:t> не соответствует установленной форме</a:t>
            </a:r>
            <a:r>
              <a:rPr lang="ru-RU" sz="1100" dirty="0"/>
              <a:t>, </a:t>
            </a:r>
            <a:r>
              <a:rPr lang="ru-RU" sz="1100" dirty="0" smtClean="0"/>
              <a:t>или структуре </a:t>
            </a:r>
            <a:r>
              <a:rPr lang="ru-RU" sz="1100" dirty="0"/>
              <a:t>и </a:t>
            </a:r>
            <a:r>
              <a:rPr lang="ru-RU" sz="1100" dirty="0" smtClean="0"/>
              <a:t>формату;</a:t>
            </a:r>
            <a:endParaRPr lang="ru-RU" sz="1100" dirty="0"/>
          </a:p>
          <a:p>
            <a:r>
              <a:rPr lang="ru-RU" sz="1100" dirty="0"/>
              <a:t>4) в заявлении </a:t>
            </a:r>
            <a:r>
              <a:rPr lang="ru-RU" sz="1100" dirty="0" smtClean="0"/>
              <a:t>не </a:t>
            </a:r>
            <a:r>
              <a:rPr lang="ru-RU" sz="1100" dirty="0"/>
              <a:t>указаны </a:t>
            </a:r>
            <a:r>
              <a:rPr lang="ru-RU" sz="1100" dirty="0" smtClean="0"/>
              <a:t>сведения о </a:t>
            </a:r>
            <a:r>
              <a:rPr lang="ru-RU" sz="1100" dirty="0"/>
              <a:t>декларанте, </a:t>
            </a:r>
            <a:r>
              <a:rPr lang="ru-RU" sz="1100" dirty="0" smtClean="0"/>
              <a:t>таможенной </a:t>
            </a:r>
            <a:r>
              <a:rPr lang="ru-RU" sz="1100" dirty="0"/>
              <a:t>процедуре и иные </a:t>
            </a:r>
            <a:r>
              <a:rPr lang="ru-RU" sz="1100" dirty="0" smtClean="0"/>
              <a:t>сведения;</a:t>
            </a:r>
            <a:endParaRPr lang="ru-RU" sz="1100" dirty="0"/>
          </a:p>
          <a:p>
            <a:r>
              <a:rPr lang="ru-RU" sz="1100" dirty="0"/>
              <a:t>5) вместе с </a:t>
            </a:r>
            <a:r>
              <a:rPr lang="ru-RU" sz="1100" dirty="0" smtClean="0"/>
              <a:t>заявлением, </a:t>
            </a:r>
            <a:r>
              <a:rPr lang="ru-RU" sz="1100" dirty="0"/>
              <a:t>подаваемом в виде документа на бумажном носителе, не </a:t>
            </a:r>
            <a:r>
              <a:rPr lang="ru-RU" sz="1100" dirty="0" smtClean="0"/>
              <a:t>представлены необходимые документы;</a:t>
            </a:r>
            <a:endParaRPr lang="ru-RU" sz="1100" dirty="0"/>
          </a:p>
          <a:p>
            <a:r>
              <a:rPr lang="ru-RU" sz="1100" dirty="0"/>
              <a:t>6) вместе с </a:t>
            </a:r>
            <a:r>
              <a:rPr lang="ru-RU" sz="1100" dirty="0" smtClean="0"/>
              <a:t>заявлением, </a:t>
            </a:r>
            <a:r>
              <a:rPr lang="ru-RU" sz="1100" dirty="0"/>
              <a:t>подаваемом в виде электронного документа, не </a:t>
            </a:r>
            <a:r>
              <a:rPr lang="ru-RU" sz="1100" dirty="0" smtClean="0"/>
              <a:t>представлены необходимые документы;</a:t>
            </a:r>
            <a:endParaRPr lang="ru-RU" sz="1100" dirty="0"/>
          </a:p>
          <a:p>
            <a:r>
              <a:rPr lang="ru-RU" sz="1100" dirty="0"/>
              <a:t>7) наличие на день подачи заявления </a:t>
            </a:r>
            <a:r>
              <a:rPr lang="ru-RU" sz="1100" dirty="0" smtClean="0"/>
              <a:t>у УЭО не исполненной </a:t>
            </a:r>
            <a:r>
              <a:rPr lang="ru-RU" sz="1100" dirty="0"/>
              <a:t>в установленный </a:t>
            </a:r>
            <a:r>
              <a:rPr lang="ru-RU" sz="1100" dirty="0" smtClean="0"/>
              <a:t>срок </a:t>
            </a:r>
            <a:r>
              <a:rPr lang="ru-RU" sz="1100" dirty="0"/>
              <a:t>обязанности по подаче </a:t>
            </a:r>
            <a:r>
              <a:rPr lang="ru-RU" sz="1100" dirty="0" smtClean="0"/>
              <a:t>ДТ, </a:t>
            </a:r>
            <a:r>
              <a:rPr lang="ru-RU" sz="1100" dirty="0"/>
              <a:t>выпуск которых ранее был произведен до подачи </a:t>
            </a:r>
            <a:r>
              <a:rPr lang="ru-RU" sz="1100" dirty="0" smtClean="0"/>
              <a:t>ДТ;</a:t>
            </a:r>
            <a:endParaRPr lang="ru-RU" sz="1100" dirty="0"/>
          </a:p>
          <a:p>
            <a:r>
              <a:rPr lang="ru-RU" sz="1100" dirty="0"/>
              <a:t>8) товары, в отношении которых подано </a:t>
            </a:r>
            <a:r>
              <a:rPr lang="ru-RU" sz="1100" dirty="0" smtClean="0"/>
              <a:t>заявление, </a:t>
            </a:r>
            <a:r>
              <a:rPr lang="ru-RU" sz="1100" dirty="0"/>
              <a:t>не находятся на территории </a:t>
            </a:r>
            <a:r>
              <a:rPr lang="ru-RU" sz="1100" dirty="0" smtClean="0"/>
              <a:t>государства, </a:t>
            </a:r>
            <a:r>
              <a:rPr lang="ru-RU" sz="1100" dirty="0"/>
              <a:t>таможенному органу которого подается </a:t>
            </a:r>
            <a:r>
              <a:rPr lang="ru-RU" sz="1100" dirty="0" smtClean="0"/>
              <a:t>заявление.</a:t>
            </a:r>
            <a:endParaRPr lang="ru-RU" sz="1100" dirty="0"/>
          </a:p>
        </p:txBody>
      </p:sp>
      <p:sp>
        <p:nvSpPr>
          <p:cNvPr id="13" name="TextBox 12"/>
          <p:cNvSpPr txBox="1"/>
          <p:nvPr/>
        </p:nvSpPr>
        <p:spPr>
          <a:xfrm>
            <a:off x="2454592" y="859536"/>
            <a:ext cx="6506528" cy="600164"/>
          </a:xfrm>
          <a:prstGeom prst="rect">
            <a:avLst/>
          </a:prstGeom>
          <a:noFill/>
        </p:spPr>
        <p:txBody>
          <a:bodyPr wrap="square" rtlCol="0">
            <a:spAutoFit/>
          </a:bodyPr>
          <a:lstStyle/>
          <a:p>
            <a:r>
              <a:rPr lang="ru-RU" sz="1100" dirty="0" smtClean="0"/>
              <a:t>1) </a:t>
            </a:r>
            <a:r>
              <a:rPr lang="ru-RU" sz="1100" dirty="0"/>
              <a:t>подается </a:t>
            </a:r>
            <a:r>
              <a:rPr lang="ru-RU" sz="1100" dirty="0" smtClean="0"/>
              <a:t>таможенному органу, </a:t>
            </a:r>
            <a:r>
              <a:rPr lang="ru-RU" sz="1100" dirty="0"/>
              <a:t>которому впоследствии будет подана декларация на товары</a:t>
            </a:r>
            <a:endParaRPr lang="ru-RU" sz="1100" dirty="0" smtClean="0"/>
          </a:p>
          <a:p>
            <a:r>
              <a:rPr lang="ru-RU" sz="1100" dirty="0" smtClean="0"/>
              <a:t>2) </a:t>
            </a:r>
            <a:r>
              <a:rPr lang="ru-RU" sz="1100" dirty="0"/>
              <a:t>товары </a:t>
            </a:r>
            <a:r>
              <a:rPr lang="ru-RU" sz="1100" dirty="0" smtClean="0"/>
              <a:t>находятся на </a:t>
            </a:r>
            <a:r>
              <a:rPr lang="ru-RU" sz="1100" dirty="0"/>
              <a:t>территории </a:t>
            </a:r>
            <a:r>
              <a:rPr lang="ru-RU" sz="1100" dirty="0" smtClean="0"/>
              <a:t>государства, </a:t>
            </a:r>
            <a:r>
              <a:rPr lang="ru-RU" sz="1100" dirty="0"/>
              <a:t>таможенному органу которого подается заявление о выпуске товаров до подачи </a:t>
            </a:r>
            <a:r>
              <a:rPr lang="ru-RU" sz="1100" dirty="0" smtClean="0"/>
              <a:t>декларации</a:t>
            </a:r>
            <a:endParaRPr lang="ru-RU" sz="1100" dirty="0"/>
          </a:p>
        </p:txBody>
      </p:sp>
      <p:sp>
        <p:nvSpPr>
          <p:cNvPr id="14" name="Блок-схема: процесс 13"/>
          <p:cNvSpPr/>
          <p:nvPr/>
        </p:nvSpPr>
        <p:spPr>
          <a:xfrm>
            <a:off x="475488" y="4898996"/>
            <a:ext cx="1789176" cy="445008"/>
          </a:xfrm>
          <a:prstGeom prst="flowChartProcess">
            <a:avLst/>
          </a:prstGeom>
          <a:solidFill>
            <a:schemeClr val="tx1"/>
          </a:solidFill>
          <a:ln>
            <a:solidFill>
              <a:schemeClr val="accent6">
                <a:lumMod val="75000"/>
              </a:schemeClr>
            </a:solidFill>
          </a:ln>
        </p:spPr>
        <p:style>
          <a:lnRef idx="2">
            <a:schemeClr val="accent6"/>
          </a:lnRef>
          <a:fillRef idx="1001">
            <a:schemeClr val="lt1"/>
          </a:fillRef>
          <a:effectRef idx="0">
            <a:schemeClr val="accent6"/>
          </a:effectRef>
          <a:fontRef idx="minor">
            <a:schemeClr val="dk1"/>
          </a:fontRef>
        </p:style>
        <p:txBody>
          <a:bodyPr rtlCol="0" anchor="ctr"/>
          <a:lstStyle/>
          <a:p>
            <a:pPr algn="ctr"/>
            <a:r>
              <a:rPr lang="ru-RU" sz="1400" dirty="0" smtClean="0">
                <a:solidFill>
                  <a:srgbClr val="002060"/>
                </a:solidFill>
              </a:rPr>
              <a:t>Регистрация заявления</a:t>
            </a:r>
            <a:endParaRPr lang="ru-RU" sz="1400" dirty="0">
              <a:solidFill>
                <a:srgbClr val="002060"/>
              </a:solidFill>
            </a:endParaRPr>
          </a:p>
        </p:txBody>
      </p:sp>
      <p:sp>
        <p:nvSpPr>
          <p:cNvPr id="16" name="Прямоугольник 15"/>
          <p:cNvSpPr/>
          <p:nvPr/>
        </p:nvSpPr>
        <p:spPr>
          <a:xfrm>
            <a:off x="2408457" y="1700573"/>
            <a:ext cx="2245689" cy="2275033"/>
          </a:xfrm>
          <a:prstGeom prst="rect">
            <a:avLst/>
          </a:prstGeom>
          <a:noFill/>
          <a:ln w="28575">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cxnSp>
        <p:nvCxnSpPr>
          <p:cNvPr id="18" name="Соединительная линия уступом 17"/>
          <p:cNvCxnSpPr>
            <a:stCxn id="2" idx="1"/>
            <a:endCxn id="4" idx="1"/>
          </p:cNvCxnSpPr>
          <p:nvPr/>
        </p:nvCxnSpPr>
        <p:spPr>
          <a:xfrm rot="10800000" flipH="1" flipV="1">
            <a:off x="475487" y="1197799"/>
            <a:ext cx="12193" cy="757689"/>
          </a:xfrm>
          <a:prstGeom prst="bentConnector3">
            <a:avLst>
              <a:gd name="adj1" fmla="val -1874846"/>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1" name="Соединительная линия уступом 20"/>
          <p:cNvCxnSpPr>
            <a:stCxn id="15" idx="1"/>
            <a:endCxn id="8" idx="1"/>
          </p:cNvCxnSpPr>
          <p:nvPr/>
        </p:nvCxnSpPr>
        <p:spPr>
          <a:xfrm rot="10800000" flipH="1" flipV="1">
            <a:off x="365760" y="2838088"/>
            <a:ext cx="109728" cy="1674793"/>
          </a:xfrm>
          <a:prstGeom prst="bentConnector3">
            <a:avLst>
              <a:gd name="adj1" fmla="val -208333"/>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6" name="Соединительная линия уступом 25"/>
          <p:cNvCxnSpPr>
            <a:stCxn id="16" idx="2"/>
            <a:endCxn id="8" idx="0"/>
          </p:cNvCxnSpPr>
          <p:nvPr/>
        </p:nvCxnSpPr>
        <p:spPr>
          <a:xfrm rot="5400000">
            <a:off x="2293303" y="3052379"/>
            <a:ext cx="314772" cy="2161226"/>
          </a:xfrm>
          <a:prstGeom prst="bentConnector3">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9" name="Прямая со стрелкой 28"/>
          <p:cNvCxnSpPr>
            <a:stCxn id="4" idx="3"/>
            <a:endCxn id="5" idx="1"/>
          </p:cNvCxnSpPr>
          <p:nvPr/>
        </p:nvCxnSpPr>
        <p:spPr>
          <a:xfrm>
            <a:off x="1853396" y="1955489"/>
            <a:ext cx="797793" cy="0"/>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4" name="Прямая со стрелкой 33"/>
          <p:cNvCxnSpPr>
            <a:stCxn id="8" idx="2"/>
            <a:endCxn id="14" idx="0"/>
          </p:cNvCxnSpPr>
          <p:nvPr/>
        </p:nvCxnSpPr>
        <p:spPr>
          <a:xfrm>
            <a:off x="1370076" y="4735386"/>
            <a:ext cx="0" cy="163610"/>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7" name="Прямая со стрелкой 36"/>
          <p:cNvCxnSpPr>
            <a:stCxn id="14" idx="2"/>
            <a:endCxn id="9" idx="0"/>
          </p:cNvCxnSpPr>
          <p:nvPr/>
        </p:nvCxnSpPr>
        <p:spPr>
          <a:xfrm>
            <a:off x="1370076" y="5344004"/>
            <a:ext cx="0" cy="175993"/>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3" name="Прямая соединительная линия 42"/>
          <p:cNvCxnSpPr/>
          <p:nvPr/>
        </p:nvCxnSpPr>
        <p:spPr>
          <a:xfrm>
            <a:off x="4984694" y="1800742"/>
            <a:ext cx="0" cy="3442897"/>
          </a:xfrm>
          <a:prstGeom prst="line">
            <a:avLst/>
          </a:prstGeom>
          <a:ln w="28575">
            <a:solidFill>
              <a:srgbClr val="FF0000"/>
            </a:solidFill>
            <a:headEnd type="oval" w="med" len="med"/>
            <a:tailEnd type="oval" w="med" len="med"/>
          </a:ln>
        </p:spPr>
        <p:style>
          <a:lnRef idx="1">
            <a:schemeClr val="accent1"/>
          </a:lnRef>
          <a:fillRef idx="0">
            <a:schemeClr val="accent1"/>
          </a:fillRef>
          <a:effectRef idx="0">
            <a:schemeClr val="accent1"/>
          </a:effectRef>
          <a:fontRef idx="minor">
            <a:schemeClr val="tx1"/>
          </a:fontRef>
        </p:style>
      </p:cxnSp>
      <p:pic>
        <p:nvPicPr>
          <p:cNvPr id="45" name="Рисунок 4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flipH="1">
            <a:off x="132381" y="6315913"/>
            <a:ext cx="576486" cy="480405"/>
          </a:xfrm>
          <a:prstGeom prst="rect">
            <a:avLst/>
          </a:prstGeom>
        </p:spPr>
      </p:pic>
      <p:sp>
        <p:nvSpPr>
          <p:cNvPr id="46" name="TextBox 45"/>
          <p:cNvSpPr txBox="1"/>
          <p:nvPr/>
        </p:nvSpPr>
        <p:spPr>
          <a:xfrm>
            <a:off x="708867" y="6381967"/>
            <a:ext cx="8145458" cy="461665"/>
          </a:xfrm>
          <a:prstGeom prst="rect">
            <a:avLst/>
          </a:prstGeom>
          <a:noFill/>
        </p:spPr>
        <p:txBody>
          <a:bodyPr wrap="square" rtlCol="0">
            <a:spAutoFit/>
          </a:bodyPr>
          <a:lstStyle/>
          <a:p>
            <a:r>
              <a:rPr lang="ru-RU" sz="1200" dirty="0" smtClean="0">
                <a:solidFill>
                  <a:schemeClr val="accent6"/>
                </a:solidFill>
              </a:rPr>
              <a:t>В соответствии со статьей 441 ТК ЕАЭС при подаче заявления УЭО </a:t>
            </a:r>
            <a:r>
              <a:rPr lang="ru-RU" sz="1200" dirty="0">
                <a:solidFill>
                  <a:schemeClr val="accent6"/>
                </a:solidFill>
              </a:rPr>
              <a:t>предоставление обеспечения исполнения обязанности по уплате таможенных </a:t>
            </a:r>
            <a:r>
              <a:rPr lang="ru-RU" sz="1200" dirty="0" smtClean="0">
                <a:solidFill>
                  <a:schemeClr val="accent6"/>
                </a:solidFill>
              </a:rPr>
              <a:t>и иных пошлин, а также налогов не </a:t>
            </a:r>
            <a:r>
              <a:rPr lang="ru-RU" sz="1200" dirty="0">
                <a:solidFill>
                  <a:schemeClr val="accent6"/>
                </a:solidFill>
              </a:rPr>
              <a:t>требуется. </a:t>
            </a:r>
          </a:p>
        </p:txBody>
      </p:sp>
      <p:sp>
        <p:nvSpPr>
          <p:cNvPr id="47" name="TextBox 46"/>
          <p:cNvSpPr txBox="1"/>
          <p:nvPr/>
        </p:nvSpPr>
        <p:spPr>
          <a:xfrm>
            <a:off x="2075736" y="1793589"/>
            <a:ext cx="252000" cy="138499"/>
          </a:xfrm>
          <a:prstGeom prst="rect">
            <a:avLst/>
          </a:prstGeom>
          <a:noFill/>
        </p:spPr>
        <p:txBody>
          <a:bodyPr wrap="square" lIns="0" tIns="0" rIns="0" bIns="0" rtlCol="0">
            <a:spAutoFit/>
          </a:bodyPr>
          <a:lstStyle/>
          <a:p>
            <a:r>
              <a:rPr lang="ru-RU" sz="900" dirty="0" smtClean="0"/>
              <a:t>ИЛИ</a:t>
            </a:r>
            <a:endParaRPr lang="ru-RU" sz="900" dirty="0"/>
          </a:p>
        </p:txBody>
      </p:sp>
      <p:graphicFrame>
        <p:nvGraphicFramePr>
          <p:cNvPr id="50" name="Схема 49"/>
          <p:cNvGraphicFramePr/>
          <p:nvPr>
            <p:extLst>
              <p:ext uri="{D42A27DB-BD31-4B8C-83A1-F6EECF244321}">
                <p14:modId xmlns:p14="http://schemas.microsoft.com/office/powerpoint/2010/main" val="1068489132"/>
              </p:ext>
            </p:extLst>
          </p:nvPr>
        </p:nvGraphicFramePr>
        <p:xfrm>
          <a:off x="2427815" y="5951080"/>
          <a:ext cx="6426509" cy="430887"/>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
        <p:nvSpPr>
          <p:cNvPr id="49" name="TextBox 48"/>
          <p:cNvSpPr txBox="1"/>
          <p:nvPr/>
        </p:nvSpPr>
        <p:spPr>
          <a:xfrm>
            <a:off x="2382315" y="5652357"/>
            <a:ext cx="325517" cy="138499"/>
          </a:xfrm>
          <a:prstGeom prst="rect">
            <a:avLst/>
          </a:prstGeom>
          <a:noFill/>
        </p:spPr>
        <p:txBody>
          <a:bodyPr wrap="square" lIns="0" tIns="0" rIns="0" bIns="0" rtlCol="0">
            <a:spAutoFit/>
          </a:bodyPr>
          <a:lstStyle/>
          <a:p>
            <a:r>
              <a:rPr lang="ru-RU" sz="900" dirty="0" smtClean="0"/>
              <a:t>ЕСЛИ</a:t>
            </a:r>
            <a:endParaRPr lang="ru-RU" sz="900" dirty="0"/>
          </a:p>
        </p:txBody>
      </p:sp>
      <p:cxnSp>
        <p:nvCxnSpPr>
          <p:cNvPr id="22" name="Соединительная линия уступом 21"/>
          <p:cNvCxnSpPr>
            <a:stCxn id="8" idx="3"/>
            <a:endCxn id="10" idx="0"/>
          </p:cNvCxnSpPr>
          <p:nvPr/>
        </p:nvCxnSpPr>
        <p:spPr>
          <a:xfrm>
            <a:off x="2264664" y="4512882"/>
            <a:ext cx="1845544" cy="399824"/>
          </a:xfrm>
          <a:prstGeom prst="bentConnector2">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1" name="Прямая соединительная линия 30"/>
          <p:cNvCxnSpPr/>
          <p:nvPr/>
        </p:nvCxnSpPr>
        <p:spPr>
          <a:xfrm>
            <a:off x="3138603" y="4526592"/>
            <a:ext cx="0" cy="608618"/>
          </a:xfrm>
          <a:prstGeom prst="line">
            <a:avLst/>
          </a:prstGeom>
          <a:ln w="12700">
            <a:solidFill>
              <a:schemeClr val="tx1"/>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41" name="TextBox 40"/>
          <p:cNvSpPr txBox="1"/>
          <p:nvPr/>
        </p:nvSpPr>
        <p:spPr>
          <a:xfrm>
            <a:off x="2948133" y="4521818"/>
            <a:ext cx="153888" cy="633714"/>
          </a:xfrm>
          <a:prstGeom prst="rect">
            <a:avLst/>
          </a:prstGeom>
          <a:noFill/>
        </p:spPr>
        <p:txBody>
          <a:bodyPr vert="vert270" wrap="square" lIns="0" tIns="0" rIns="0" bIns="0" rtlCol="0">
            <a:spAutoFit/>
          </a:bodyPr>
          <a:lstStyle/>
          <a:p>
            <a:pPr algn="ctr"/>
            <a:r>
              <a:rPr lang="ru-RU" sz="1000" dirty="0" smtClean="0"/>
              <a:t>1 час</a:t>
            </a:r>
            <a:endParaRPr lang="ru-RU" sz="1000" dirty="0"/>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par>
                          <p:cTn id="7" fill="hold">
                            <p:stCondLst>
                              <p:cond delay="0"/>
                            </p:stCondLst>
                            <p:childTnLst>
                              <p:par>
                                <p:cTn id="8" presetID="47" presetClass="entr" presetSubtype="0" fill="hold" nodeType="afterEffect">
                                  <p:stCondLst>
                                    <p:cond delay="0"/>
                                  </p:stCondLst>
                                  <p:childTnLst>
                                    <p:set>
                                      <p:cBhvr>
                                        <p:cTn id="9" dur="1" fill="hold">
                                          <p:stCondLst>
                                            <p:cond delay="0"/>
                                          </p:stCondLst>
                                        </p:cTn>
                                        <p:tgtEl>
                                          <p:spTgt spid="13">
                                            <p:txEl>
                                              <p:pRg st="0" end="0"/>
                                            </p:txEl>
                                          </p:spTgt>
                                        </p:tgtEl>
                                        <p:attrNameLst>
                                          <p:attrName>style.visibility</p:attrName>
                                        </p:attrNameLst>
                                      </p:cBhvr>
                                      <p:to>
                                        <p:strVal val="visible"/>
                                      </p:to>
                                    </p:set>
                                    <p:animEffect transition="in" filter="fade">
                                      <p:cBhvr>
                                        <p:cTn id="10" dur="1000"/>
                                        <p:tgtEl>
                                          <p:spTgt spid="13">
                                            <p:txEl>
                                              <p:pRg st="0" end="0"/>
                                            </p:txEl>
                                          </p:spTgt>
                                        </p:tgtEl>
                                      </p:cBhvr>
                                    </p:animEffect>
                                    <p:anim calcmode="lin" valueType="num">
                                      <p:cBhvr>
                                        <p:cTn id="11" dur="1000" fill="hold"/>
                                        <p:tgtEl>
                                          <p:spTgt spid="13">
                                            <p:txEl>
                                              <p:pRg st="0" end="0"/>
                                            </p:txEl>
                                          </p:spTgt>
                                        </p:tgtEl>
                                        <p:attrNameLst>
                                          <p:attrName>ppt_x</p:attrName>
                                        </p:attrNameLst>
                                      </p:cBhvr>
                                      <p:tavLst>
                                        <p:tav tm="0">
                                          <p:val>
                                            <p:strVal val="#ppt_x"/>
                                          </p:val>
                                        </p:tav>
                                        <p:tav tm="100000">
                                          <p:val>
                                            <p:strVal val="#ppt_x"/>
                                          </p:val>
                                        </p:tav>
                                      </p:tavLst>
                                    </p:anim>
                                    <p:anim calcmode="lin" valueType="num">
                                      <p:cBhvr>
                                        <p:cTn id="12" dur="1000" fill="hold"/>
                                        <p:tgtEl>
                                          <p:spTgt spid="13">
                                            <p:txEl>
                                              <p:pRg st="0" end="0"/>
                                            </p:txEl>
                                          </p:spTgt>
                                        </p:tgtEl>
                                        <p:attrNameLst>
                                          <p:attrName>ppt_y</p:attrName>
                                        </p:attrNameLst>
                                      </p:cBhvr>
                                      <p:tavLst>
                                        <p:tav tm="0">
                                          <p:val>
                                            <p:strVal val="#ppt_y-.1"/>
                                          </p:val>
                                        </p:tav>
                                        <p:tav tm="100000">
                                          <p:val>
                                            <p:strVal val="#ppt_y"/>
                                          </p:val>
                                        </p:tav>
                                      </p:tavLst>
                                    </p:anim>
                                  </p:childTnLst>
                                </p:cTn>
                              </p:par>
                            </p:childTnLst>
                          </p:cTn>
                        </p:par>
                        <p:par>
                          <p:cTn id="13" fill="hold">
                            <p:stCondLst>
                              <p:cond delay="1000"/>
                            </p:stCondLst>
                            <p:childTnLst>
                              <p:par>
                                <p:cTn id="14" presetID="47" presetClass="entr" presetSubtype="0" fill="hold" nodeType="afterEffect">
                                  <p:stCondLst>
                                    <p:cond delay="0"/>
                                  </p:stCondLst>
                                  <p:childTnLst>
                                    <p:set>
                                      <p:cBhvr>
                                        <p:cTn id="15" dur="1" fill="hold">
                                          <p:stCondLst>
                                            <p:cond delay="0"/>
                                          </p:stCondLst>
                                        </p:cTn>
                                        <p:tgtEl>
                                          <p:spTgt spid="13">
                                            <p:txEl>
                                              <p:pRg st="1" end="1"/>
                                            </p:txEl>
                                          </p:spTgt>
                                        </p:tgtEl>
                                        <p:attrNameLst>
                                          <p:attrName>style.visibility</p:attrName>
                                        </p:attrNameLst>
                                      </p:cBhvr>
                                      <p:to>
                                        <p:strVal val="visible"/>
                                      </p:to>
                                    </p:set>
                                    <p:animEffect transition="in" filter="fade">
                                      <p:cBhvr>
                                        <p:cTn id="16" dur="1000"/>
                                        <p:tgtEl>
                                          <p:spTgt spid="13">
                                            <p:txEl>
                                              <p:pRg st="1" end="1"/>
                                            </p:txEl>
                                          </p:spTgt>
                                        </p:tgtEl>
                                      </p:cBhvr>
                                    </p:animEffect>
                                    <p:anim calcmode="lin" valueType="num">
                                      <p:cBhvr>
                                        <p:cTn id="17" dur="1000" fill="hold"/>
                                        <p:tgtEl>
                                          <p:spTgt spid="13">
                                            <p:txEl>
                                              <p:pRg st="1" end="1"/>
                                            </p:txEl>
                                          </p:spTgt>
                                        </p:tgtEl>
                                        <p:attrNameLst>
                                          <p:attrName>ppt_x</p:attrName>
                                        </p:attrNameLst>
                                      </p:cBhvr>
                                      <p:tavLst>
                                        <p:tav tm="0">
                                          <p:val>
                                            <p:strVal val="#ppt_x"/>
                                          </p:val>
                                        </p:tav>
                                        <p:tav tm="100000">
                                          <p:val>
                                            <p:strVal val="#ppt_x"/>
                                          </p:val>
                                        </p:tav>
                                      </p:tavLst>
                                    </p:anim>
                                    <p:anim calcmode="lin" valueType="num">
                                      <p:cBhvr>
                                        <p:cTn id="18" dur="1000" fill="hold"/>
                                        <p:tgtEl>
                                          <p:spTgt spid="1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12" presetClass="entr" presetSubtype="2" fill="hold" nodeType="clickEffect">
                                  <p:stCondLst>
                                    <p:cond delay="0"/>
                                  </p:stCondLst>
                                  <p:childTnLst>
                                    <p:set>
                                      <p:cBhvr>
                                        <p:cTn id="22" dur="1" fill="hold">
                                          <p:stCondLst>
                                            <p:cond delay="0"/>
                                          </p:stCondLst>
                                        </p:cTn>
                                        <p:tgtEl>
                                          <p:spTgt spid="18"/>
                                        </p:tgtEl>
                                        <p:attrNameLst>
                                          <p:attrName>style.visibility</p:attrName>
                                        </p:attrNameLst>
                                      </p:cBhvr>
                                      <p:to>
                                        <p:strVal val="visible"/>
                                      </p:to>
                                    </p:set>
                                    <p:anim calcmode="lin" valueType="num">
                                      <p:cBhvr additive="base">
                                        <p:cTn id="23" dur="500"/>
                                        <p:tgtEl>
                                          <p:spTgt spid="18"/>
                                        </p:tgtEl>
                                        <p:attrNameLst>
                                          <p:attrName>ppt_x</p:attrName>
                                        </p:attrNameLst>
                                      </p:cBhvr>
                                      <p:tavLst>
                                        <p:tav tm="0">
                                          <p:val>
                                            <p:strVal val="#ppt_x+#ppt_w*1.125000"/>
                                          </p:val>
                                        </p:tav>
                                        <p:tav tm="100000">
                                          <p:val>
                                            <p:strVal val="#ppt_x"/>
                                          </p:val>
                                        </p:tav>
                                      </p:tavLst>
                                    </p:anim>
                                    <p:animEffect transition="in" filter="wipe(left)">
                                      <p:cBhvr>
                                        <p:cTn id="24" dur="500"/>
                                        <p:tgtEl>
                                          <p:spTgt spid="18"/>
                                        </p:tgtEl>
                                      </p:cBhvr>
                                    </p:animEffect>
                                  </p:childTnLst>
                                </p:cTn>
                              </p:par>
                            </p:childTnLst>
                          </p:cTn>
                        </p:par>
                        <p:par>
                          <p:cTn id="25" fill="hold">
                            <p:stCondLst>
                              <p:cond delay="500"/>
                            </p:stCondLst>
                            <p:childTnLst>
                              <p:par>
                                <p:cTn id="26" presetID="1" presetClass="entr" presetSubtype="0" fill="hold" grpId="0" nodeType="afterEffect">
                                  <p:stCondLst>
                                    <p:cond delay="0"/>
                                  </p:stCondLst>
                                  <p:childTnLst>
                                    <p:set>
                                      <p:cBhvr>
                                        <p:cTn id="27" dur="1" fill="hold">
                                          <p:stCondLst>
                                            <p:cond delay="0"/>
                                          </p:stCondLst>
                                        </p:cTn>
                                        <p:tgtEl>
                                          <p:spTgt spid="4"/>
                                        </p:tgtEl>
                                        <p:attrNameLst>
                                          <p:attrName>style.visibility</p:attrName>
                                        </p:attrNameLst>
                                      </p:cBhvr>
                                      <p:to>
                                        <p:strVal val="visible"/>
                                      </p:to>
                                    </p:set>
                                  </p:childTnLst>
                                </p:cTn>
                              </p:par>
                            </p:childTnLst>
                          </p:cTn>
                        </p:par>
                        <p:par>
                          <p:cTn id="28" fill="hold">
                            <p:stCondLst>
                              <p:cond delay="500"/>
                            </p:stCondLst>
                            <p:childTnLst>
                              <p:par>
                                <p:cTn id="29" presetID="1" presetClass="entr" presetSubtype="0" fill="hold" grpId="0" nodeType="afterEffect">
                                  <p:stCondLst>
                                    <p:cond delay="500"/>
                                  </p:stCondLst>
                                  <p:childTnLst>
                                    <p:set>
                                      <p:cBhvr>
                                        <p:cTn id="30" dur="1" fill="hold">
                                          <p:stCondLst>
                                            <p:cond delay="0"/>
                                          </p:stCondLst>
                                        </p:cTn>
                                        <p:tgtEl>
                                          <p:spTgt spid="6"/>
                                        </p:tgtEl>
                                        <p:attrNameLst>
                                          <p:attrName>style.visibility</p:attrName>
                                        </p:attrNameLst>
                                      </p:cBhvr>
                                      <p:to>
                                        <p:strVal val="visible"/>
                                      </p:to>
                                    </p:set>
                                  </p:childTnLst>
                                </p:cTn>
                              </p:par>
                            </p:childTnLst>
                          </p:cTn>
                        </p:par>
                        <p:par>
                          <p:cTn id="31" fill="hold">
                            <p:stCondLst>
                              <p:cond delay="1000"/>
                            </p:stCondLst>
                            <p:childTnLst>
                              <p:par>
                                <p:cTn id="32" presetID="1" presetClass="entr" presetSubtype="0" fill="hold" grpId="0" nodeType="afterEffect">
                                  <p:stCondLst>
                                    <p:cond delay="500"/>
                                  </p:stCondLst>
                                  <p:childTnLst>
                                    <p:set>
                                      <p:cBhvr>
                                        <p:cTn id="33" dur="1" fill="hold">
                                          <p:stCondLst>
                                            <p:cond delay="0"/>
                                          </p:stCondLst>
                                        </p:cTn>
                                        <p:tgtEl>
                                          <p:spTgt spid="15"/>
                                        </p:tgtEl>
                                        <p:attrNameLst>
                                          <p:attrName>style.visibility</p:attrName>
                                        </p:attrNameLst>
                                      </p:cBhvr>
                                      <p:to>
                                        <p:strVal val="visible"/>
                                      </p:to>
                                    </p:set>
                                  </p:childTnLst>
                                </p:cTn>
                              </p:par>
                            </p:childTnLst>
                          </p:cTn>
                        </p:par>
                      </p:childTnLst>
                    </p:cTn>
                  </p:par>
                  <p:par>
                    <p:cTn id="34" fill="hold">
                      <p:stCondLst>
                        <p:cond delay="indefinite"/>
                      </p:stCondLst>
                      <p:childTnLst>
                        <p:par>
                          <p:cTn id="35" fill="hold">
                            <p:stCondLst>
                              <p:cond delay="0"/>
                            </p:stCondLst>
                            <p:childTnLst>
                              <p:par>
                                <p:cTn id="36" presetID="1" presetClass="entr" presetSubtype="0" fill="hold" grpId="0" nodeType="clickEffect">
                                  <p:stCondLst>
                                    <p:cond delay="0"/>
                                  </p:stCondLst>
                                  <p:childTnLst>
                                    <p:set>
                                      <p:cBhvr>
                                        <p:cTn id="37" dur="1" fill="hold">
                                          <p:stCondLst>
                                            <p:cond delay="0"/>
                                          </p:stCondLst>
                                        </p:cTn>
                                        <p:tgtEl>
                                          <p:spTgt spid="47"/>
                                        </p:tgtEl>
                                        <p:attrNameLst>
                                          <p:attrName>style.visibility</p:attrName>
                                        </p:attrNameLst>
                                      </p:cBhvr>
                                      <p:to>
                                        <p:strVal val="visible"/>
                                      </p:to>
                                    </p:set>
                                  </p:childTnLst>
                                </p:cTn>
                              </p:par>
                            </p:childTnLst>
                          </p:cTn>
                        </p:par>
                        <p:par>
                          <p:cTn id="38" fill="hold">
                            <p:stCondLst>
                              <p:cond delay="0"/>
                            </p:stCondLst>
                            <p:childTnLst>
                              <p:par>
                                <p:cTn id="39" presetID="12" presetClass="entr" presetSubtype="8" fill="hold" nodeType="afterEffect">
                                  <p:stCondLst>
                                    <p:cond delay="0"/>
                                  </p:stCondLst>
                                  <p:childTnLst>
                                    <p:set>
                                      <p:cBhvr>
                                        <p:cTn id="40" dur="1" fill="hold">
                                          <p:stCondLst>
                                            <p:cond delay="0"/>
                                          </p:stCondLst>
                                        </p:cTn>
                                        <p:tgtEl>
                                          <p:spTgt spid="29"/>
                                        </p:tgtEl>
                                        <p:attrNameLst>
                                          <p:attrName>style.visibility</p:attrName>
                                        </p:attrNameLst>
                                      </p:cBhvr>
                                      <p:to>
                                        <p:strVal val="visible"/>
                                      </p:to>
                                    </p:set>
                                    <p:anim calcmode="lin" valueType="num">
                                      <p:cBhvr additive="base">
                                        <p:cTn id="41" dur="500"/>
                                        <p:tgtEl>
                                          <p:spTgt spid="29"/>
                                        </p:tgtEl>
                                        <p:attrNameLst>
                                          <p:attrName>ppt_x</p:attrName>
                                        </p:attrNameLst>
                                      </p:cBhvr>
                                      <p:tavLst>
                                        <p:tav tm="0">
                                          <p:val>
                                            <p:strVal val="#ppt_x-#ppt_w*1.125000"/>
                                          </p:val>
                                        </p:tav>
                                        <p:tav tm="100000">
                                          <p:val>
                                            <p:strVal val="#ppt_x"/>
                                          </p:val>
                                        </p:tav>
                                      </p:tavLst>
                                    </p:anim>
                                    <p:animEffect transition="in" filter="wipe(right)">
                                      <p:cBhvr>
                                        <p:cTn id="42" dur="500"/>
                                        <p:tgtEl>
                                          <p:spTgt spid="29"/>
                                        </p:tgtEl>
                                      </p:cBhvr>
                                    </p:animEffect>
                                  </p:childTnLst>
                                </p:cTn>
                              </p:par>
                            </p:childTnLst>
                          </p:cTn>
                        </p:par>
                        <p:par>
                          <p:cTn id="43" fill="hold">
                            <p:stCondLst>
                              <p:cond delay="500"/>
                            </p:stCondLst>
                            <p:childTnLst>
                              <p:par>
                                <p:cTn id="44" presetID="1" presetClass="entr" presetSubtype="0" fill="hold" grpId="0" nodeType="afterEffect">
                                  <p:stCondLst>
                                    <p:cond delay="0"/>
                                  </p:stCondLst>
                                  <p:childTnLst>
                                    <p:set>
                                      <p:cBhvr>
                                        <p:cTn id="45" dur="1" fill="hold">
                                          <p:stCondLst>
                                            <p:cond delay="0"/>
                                          </p:stCondLst>
                                        </p:cTn>
                                        <p:tgtEl>
                                          <p:spTgt spid="5"/>
                                        </p:tgtEl>
                                        <p:attrNameLst>
                                          <p:attrName>style.visibility</p:attrName>
                                        </p:attrNameLst>
                                      </p:cBhvr>
                                      <p:to>
                                        <p:strVal val="visible"/>
                                      </p:to>
                                    </p:set>
                                  </p:childTnLst>
                                </p:cTn>
                              </p:par>
                            </p:childTnLst>
                          </p:cTn>
                        </p:par>
                        <p:par>
                          <p:cTn id="46" fill="hold">
                            <p:stCondLst>
                              <p:cond delay="500"/>
                            </p:stCondLst>
                            <p:childTnLst>
                              <p:par>
                                <p:cTn id="47" presetID="1" presetClass="entr" presetSubtype="0" fill="hold" grpId="0" nodeType="afterEffect">
                                  <p:stCondLst>
                                    <p:cond delay="500"/>
                                  </p:stCondLst>
                                  <p:childTnLst>
                                    <p:set>
                                      <p:cBhvr>
                                        <p:cTn id="48" dur="1" fill="hold">
                                          <p:stCondLst>
                                            <p:cond delay="0"/>
                                          </p:stCondLst>
                                        </p:cTn>
                                        <p:tgtEl>
                                          <p:spTgt spid="7"/>
                                        </p:tgtEl>
                                        <p:attrNameLst>
                                          <p:attrName>style.visibility</p:attrName>
                                        </p:attrNameLst>
                                      </p:cBhvr>
                                      <p:to>
                                        <p:strVal val="visible"/>
                                      </p:to>
                                    </p:set>
                                  </p:childTnLst>
                                </p:cTn>
                              </p:par>
                            </p:childTnLst>
                          </p:cTn>
                        </p:par>
                        <p:par>
                          <p:cTn id="49" fill="hold">
                            <p:stCondLst>
                              <p:cond delay="1000"/>
                            </p:stCondLst>
                            <p:childTnLst>
                              <p:par>
                                <p:cTn id="50" presetID="1" presetClass="entr" presetSubtype="0" fill="hold" grpId="0" nodeType="afterEffect">
                                  <p:stCondLst>
                                    <p:cond delay="500"/>
                                  </p:stCondLst>
                                  <p:childTnLst>
                                    <p:set>
                                      <p:cBhvr>
                                        <p:cTn id="51" dur="1" fill="hold">
                                          <p:stCondLst>
                                            <p:cond delay="0"/>
                                          </p:stCondLst>
                                        </p:cTn>
                                        <p:tgtEl>
                                          <p:spTgt spid="16"/>
                                        </p:tgtEl>
                                        <p:attrNameLst>
                                          <p:attrName>style.visibility</p:attrName>
                                        </p:attrNameLst>
                                      </p:cBhvr>
                                      <p:to>
                                        <p:strVal val="visible"/>
                                      </p:to>
                                    </p:set>
                                  </p:childTnLst>
                                </p:cTn>
                              </p:par>
                            </p:childTnLst>
                          </p:cTn>
                        </p:par>
                      </p:childTnLst>
                    </p:cTn>
                  </p:par>
                  <p:par>
                    <p:cTn id="52" fill="hold">
                      <p:stCondLst>
                        <p:cond delay="indefinite"/>
                      </p:stCondLst>
                      <p:childTnLst>
                        <p:par>
                          <p:cTn id="53" fill="hold">
                            <p:stCondLst>
                              <p:cond delay="0"/>
                            </p:stCondLst>
                            <p:childTnLst>
                              <p:par>
                                <p:cTn id="54" presetID="12" presetClass="entr" presetSubtype="2" fill="hold" nodeType="clickEffect">
                                  <p:stCondLst>
                                    <p:cond delay="0"/>
                                  </p:stCondLst>
                                  <p:childTnLst>
                                    <p:set>
                                      <p:cBhvr>
                                        <p:cTn id="55" dur="1" fill="hold">
                                          <p:stCondLst>
                                            <p:cond delay="0"/>
                                          </p:stCondLst>
                                        </p:cTn>
                                        <p:tgtEl>
                                          <p:spTgt spid="21"/>
                                        </p:tgtEl>
                                        <p:attrNameLst>
                                          <p:attrName>style.visibility</p:attrName>
                                        </p:attrNameLst>
                                      </p:cBhvr>
                                      <p:to>
                                        <p:strVal val="visible"/>
                                      </p:to>
                                    </p:set>
                                    <p:anim calcmode="lin" valueType="num">
                                      <p:cBhvr additive="base">
                                        <p:cTn id="56" dur="500"/>
                                        <p:tgtEl>
                                          <p:spTgt spid="21"/>
                                        </p:tgtEl>
                                        <p:attrNameLst>
                                          <p:attrName>ppt_x</p:attrName>
                                        </p:attrNameLst>
                                      </p:cBhvr>
                                      <p:tavLst>
                                        <p:tav tm="0">
                                          <p:val>
                                            <p:strVal val="#ppt_x+#ppt_w*1.125000"/>
                                          </p:val>
                                        </p:tav>
                                        <p:tav tm="100000">
                                          <p:val>
                                            <p:strVal val="#ppt_x"/>
                                          </p:val>
                                        </p:tav>
                                      </p:tavLst>
                                    </p:anim>
                                    <p:animEffect transition="in" filter="wipe(left)">
                                      <p:cBhvr>
                                        <p:cTn id="57" dur="500"/>
                                        <p:tgtEl>
                                          <p:spTgt spid="21"/>
                                        </p:tgtEl>
                                      </p:cBhvr>
                                    </p:animEffect>
                                  </p:childTnLst>
                                </p:cTn>
                              </p:par>
                              <p:par>
                                <p:cTn id="58" presetID="12" presetClass="entr" presetSubtype="1" fill="hold" nodeType="withEffect">
                                  <p:stCondLst>
                                    <p:cond delay="0"/>
                                  </p:stCondLst>
                                  <p:childTnLst>
                                    <p:set>
                                      <p:cBhvr>
                                        <p:cTn id="59" dur="1" fill="hold">
                                          <p:stCondLst>
                                            <p:cond delay="0"/>
                                          </p:stCondLst>
                                        </p:cTn>
                                        <p:tgtEl>
                                          <p:spTgt spid="26"/>
                                        </p:tgtEl>
                                        <p:attrNameLst>
                                          <p:attrName>style.visibility</p:attrName>
                                        </p:attrNameLst>
                                      </p:cBhvr>
                                      <p:to>
                                        <p:strVal val="visible"/>
                                      </p:to>
                                    </p:set>
                                    <p:anim calcmode="lin" valueType="num">
                                      <p:cBhvr additive="base">
                                        <p:cTn id="60" dur="500"/>
                                        <p:tgtEl>
                                          <p:spTgt spid="26"/>
                                        </p:tgtEl>
                                        <p:attrNameLst>
                                          <p:attrName>ppt_y</p:attrName>
                                        </p:attrNameLst>
                                      </p:cBhvr>
                                      <p:tavLst>
                                        <p:tav tm="0">
                                          <p:val>
                                            <p:strVal val="#ppt_y-#ppt_h*1.125000"/>
                                          </p:val>
                                        </p:tav>
                                        <p:tav tm="100000">
                                          <p:val>
                                            <p:strVal val="#ppt_y"/>
                                          </p:val>
                                        </p:tav>
                                      </p:tavLst>
                                    </p:anim>
                                    <p:animEffect transition="in" filter="wipe(down)">
                                      <p:cBhvr>
                                        <p:cTn id="61" dur="500"/>
                                        <p:tgtEl>
                                          <p:spTgt spid="26"/>
                                        </p:tgtEl>
                                      </p:cBhvr>
                                    </p:animEffect>
                                  </p:childTnLst>
                                </p:cTn>
                              </p:par>
                            </p:childTnLst>
                          </p:cTn>
                        </p:par>
                        <p:par>
                          <p:cTn id="62" fill="hold">
                            <p:stCondLst>
                              <p:cond delay="500"/>
                            </p:stCondLst>
                            <p:childTnLst>
                              <p:par>
                                <p:cTn id="63" presetID="1" presetClass="entr" presetSubtype="0" fill="hold" grpId="0" nodeType="afterEffect">
                                  <p:stCondLst>
                                    <p:cond delay="0"/>
                                  </p:stCondLst>
                                  <p:childTnLst>
                                    <p:set>
                                      <p:cBhvr>
                                        <p:cTn id="64" dur="1" fill="hold">
                                          <p:stCondLst>
                                            <p:cond delay="0"/>
                                          </p:stCondLst>
                                        </p:cTn>
                                        <p:tgtEl>
                                          <p:spTgt spid="8"/>
                                        </p:tgtEl>
                                        <p:attrNameLst>
                                          <p:attrName>style.visibility</p:attrName>
                                        </p:attrNameLst>
                                      </p:cBhvr>
                                      <p:to>
                                        <p:strVal val="visible"/>
                                      </p:to>
                                    </p:set>
                                  </p:childTnLst>
                                </p:cTn>
                              </p:par>
                            </p:childTnLst>
                          </p:cTn>
                        </p:par>
                      </p:childTnLst>
                    </p:cTn>
                  </p:par>
                  <p:par>
                    <p:cTn id="65" fill="hold">
                      <p:stCondLst>
                        <p:cond delay="indefinite"/>
                      </p:stCondLst>
                      <p:childTnLst>
                        <p:par>
                          <p:cTn id="66" fill="hold">
                            <p:stCondLst>
                              <p:cond delay="0"/>
                            </p:stCondLst>
                            <p:childTnLst>
                              <p:par>
                                <p:cTn id="67" presetID="12" presetClass="entr" presetSubtype="2" fill="hold" nodeType="clickEffect">
                                  <p:stCondLst>
                                    <p:cond delay="0"/>
                                  </p:stCondLst>
                                  <p:childTnLst>
                                    <p:set>
                                      <p:cBhvr>
                                        <p:cTn id="68" dur="1" fill="hold">
                                          <p:stCondLst>
                                            <p:cond delay="0"/>
                                          </p:stCondLst>
                                        </p:cTn>
                                        <p:tgtEl>
                                          <p:spTgt spid="24"/>
                                        </p:tgtEl>
                                        <p:attrNameLst>
                                          <p:attrName>style.visibility</p:attrName>
                                        </p:attrNameLst>
                                      </p:cBhvr>
                                      <p:to>
                                        <p:strVal val="visible"/>
                                      </p:to>
                                    </p:set>
                                    <p:anim calcmode="lin" valueType="num">
                                      <p:cBhvr additive="base">
                                        <p:cTn id="69" dur="500"/>
                                        <p:tgtEl>
                                          <p:spTgt spid="24"/>
                                        </p:tgtEl>
                                        <p:attrNameLst>
                                          <p:attrName>ppt_x</p:attrName>
                                        </p:attrNameLst>
                                      </p:cBhvr>
                                      <p:tavLst>
                                        <p:tav tm="0">
                                          <p:val>
                                            <p:strVal val="#ppt_x+#ppt_w*1.125000"/>
                                          </p:val>
                                        </p:tav>
                                        <p:tav tm="100000">
                                          <p:val>
                                            <p:strVal val="#ppt_x"/>
                                          </p:val>
                                        </p:tav>
                                      </p:tavLst>
                                    </p:anim>
                                    <p:animEffect transition="in" filter="wipe(left)">
                                      <p:cBhvr>
                                        <p:cTn id="70" dur="500"/>
                                        <p:tgtEl>
                                          <p:spTgt spid="24"/>
                                        </p:tgtEl>
                                      </p:cBhvr>
                                    </p:animEffect>
                                  </p:childTnLst>
                                </p:cTn>
                              </p:par>
                              <p:par>
                                <p:cTn id="71" presetID="12" presetClass="entr" presetSubtype="8" fill="hold" nodeType="withEffect">
                                  <p:stCondLst>
                                    <p:cond delay="0"/>
                                  </p:stCondLst>
                                  <p:childTnLst>
                                    <p:set>
                                      <p:cBhvr>
                                        <p:cTn id="72" dur="1" fill="hold">
                                          <p:stCondLst>
                                            <p:cond delay="0"/>
                                          </p:stCondLst>
                                        </p:cTn>
                                        <p:tgtEl>
                                          <p:spTgt spid="27"/>
                                        </p:tgtEl>
                                        <p:attrNameLst>
                                          <p:attrName>style.visibility</p:attrName>
                                        </p:attrNameLst>
                                      </p:cBhvr>
                                      <p:to>
                                        <p:strVal val="visible"/>
                                      </p:to>
                                    </p:set>
                                    <p:anim calcmode="lin" valueType="num">
                                      <p:cBhvr additive="base">
                                        <p:cTn id="73" dur="500"/>
                                        <p:tgtEl>
                                          <p:spTgt spid="27"/>
                                        </p:tgtEl>
                                        <p:attrNameLst>
                                          <p:attrName>ppt_x</p:attrName>
                                        </p:attrNameLst>
                                      </p:cBhvr>
                                      <p:tavLst>
                                        <p:tav tm="0">
                                          <p:val>
                                            <p:strVal val="#ppt_x-#ppt_w*1.125000"/>
                                          </p:val>
                                        </p:tav>
                                        <p:tav tm="100000">
                                          <p:val>
                                            <p:strVal val="#ppt_x"/>
                                          </p:val>
                                        </p:tav>
                                      </p:tavLst>
                                    </p:anim>
                                    <p:animEffect transition="in" filter="wipe(right)">
                                      <p:cBhvr>
                                        <p:cTn id="74" dur="500"/>
                                        <p:tgtEl>
                                          <p:spTgt spid="27"/>
                                        </p:tgtEl>
                                      </p:cBhvr>
                                    </p:animEffect>
                                  </p:childTnLst>
                                </p:cTn>
                              </p:par>
                            </p:childTnLst>
                          </p:cTn>
                        </p:par>
                        <p:par>
                          <p:cTn id="75" fill="hold">
                            <p:stCondLst>
                              <p:cond delay="500"/>
                            </p:stCondLst>
                            <p:childTnLst>
                              <p:par>
                                <p:cTn id="76" presetID="12" presetClass="entr" presetSubtype="8" fill="hold" nodeType="afterEffect">
                                  <p:stCondLst>
                                    <p:cond delay="0"/>
                                  </p:stCondLst>
                                  <p:childTnLst>
                                    <p:set>
                                      <p:cBhvr>
                                        <p:cTn id="77" dur="1" fill="hold">
                                          <p:stCondLst>
                                            <p:cond delay="0"/>
                                          </p:stCondLst>
                                        </p:cTn>
                                        <p:tgtEl>
                                          <p:spTgt spid="31"/>
                                        </p:tgtEl>
                                        <p:attrNameLst>
                                          <p:attrName>style.visibility</p:attrName>
                                        </p:attrNameLst>
                                      </p:cBhvr>
                                      <p:to>
                                        <p:strVal val="visible"/>
                                      </p:to>
                                    </p:set>
                                    <p:anim calcmode="lin" valueType="num">
                                      <p:cBhvr additive="base">
                                        <p:cTn id="78" dur="500"/>
                                        <p:tgtEl>
                                          <p:spTgt spid="31"/>
                                        </p:tgtEl>
                                        <p:attrNameLst>
                                          <p:attrName>ppt_x</p:attrName>
                                        </p:attrNameLst>
                                      </p:cBhvr>
                                      <p:tavLst>
                                        <p:tav tm="0">
                                          <p:val>
                                            <p:strVal val="#ppt_x-#ppt_w*1.125000"/>
                                          </p:val>
                                        </p:tav>
                                        <p:tav tm="100000">
                                          <p:val>
                                            <p:strVal val="#ppt_x"/>
                                          </p:val>
                                        </p:tav>
                                      </p:tavLst>
                                    </p:anim>
                                    <p:animEffect transition="in" filter="wipe(right)">
                                      <p:cBhvr>
                                        <p:cTn id="79" dur="500"/>
                                        <p:tgtEl>
                                          <p:spTgt spid="31"/>
                                        </p:tgtEl>
                                      </p:cBhvr>
                                    </p:animEffect>
                                  </p:childTnLst>
                                </p:cTn>
                              </p:par>
                            </p:childTnLst>
                          </p:cTn>
                        </p:par>
                        <p:par>
                          <p:cTn id="80" fill="hold">
                            <p:stCondLst>
                              <p:cond delay="1000"/>
                            </p:stCondLst>
                            <p:childTnLst>
                              <p:par>
                                <p:cTn id="81" presetID="1" presetClass="entr" presetSubtype="0" fill="hold" grpId="0" nodeType="afterEffect">
                                  <p:stCondLst>
                                    <p:cond delay="0"/>
                                  </p:stCondLst>
                                  <p:childTnLst>
                                    <p:set>
                                      <p:cBhvr>
                                        <p:cTn id="82" dur="1" fill="hold">
                                          <p:stCondLst>
                                            <p:cond delay="0"/>
                                          </p:stCondLst>
                                        </p:cTn>
                                        <p:tgtEl>
                                          <p:spTgt spid="41"/>
                                        </p:tgtEl>
                                        <p:attrNameLst>
                                          <p:attrName>style.visibility</p:attrName>
                                        </p:attrNameLst>
                                      </p:cBhvr>
                                      <p:to>
                                        <p:strVal val="visible"/>
                                      </p:to>
                                    </p:set>
                                  </p:childTnLst>
                                </p:cTn>
                              </p:par>
                            </p:childTnLst>
                          </p:cTn>
                        </p:par>
                        <p:par>
                          <p:cTn id="83" fill="hold">
                            <p:stCondLst>
                              <p:cond delay="1000"/>
                            </p:stCondLst>
                            <p:childTnLst>
                              <p:par>
                                <p:cTn id="84" presetID="12" presetClass="entr" presetSubtype="8" fill="hold" nodeType="afterEffect">
                                  <p:stCondLst>
                                    <p:cond delay="500"/>
                                  </p:stCondLst>
                                  <p:childTnLst>
                                    <p:set>
                                      <p:cBhvr>
                                        <p:cTn id="85" dur="1" fill="hold">
                                          <p:stCondLst>
                                            <p:cond delay="0"/>
                                          </p:stCondLst>
                                        </p:cTn>
                                        <p:tgtEl>
                                          <p:spTgt spid="22"/>
                                        </p:tgtEl>
                                        <p:attrNameLst>
                                          <p:attrName>style.visibility</p:attrName>
                                        </p:attrNameLst>
                                      </p:cBhvr>
                                      <p:to>
                                        <p:strVal val="visible"/>
                                      </p:to>
                                    </p:set>
                                    <p:anim calcmode="lin" valueType="num">
                                      <p:cBhvr additive="base">
                                        <p:cTn id="86" dur="500"/>
                                        <p:tgtEl>
                                          <p:spTgt spid="22"/>
                                        </p:tgtEl>
                                        <p:attrNameLst>
                                          <p:attrName>ppt_x</p:attrName>
                                        </p:attrNameLst>
                                      </p:cBhvr>
                                      <p:tavLst>
                                        <p:tav tm="0">
                                          <p:val>
                                            <p:strVal val="#ppt_x-#ppt_w*1.125000"/>
                                          </p:val>
                                        </p:tav>
                                        <p:tav tm="100000">
                                          <p:val>
                                            <p:strVal val="#ppt_x"/>
                                          </p:val>
                                        </p:tav>
                                      </p:tavLst>
                                    </p:anim>
                                    <p:animEffect transition="in" filter="wipe(right)">
                                      <p:cBhvr>
                                        <p:cTn id="87" dur="500"/>
                                        <p:tgtEl>
                                          <p:spTgt spid="22"/>
                                        </p:tgtEl>
                                      </p:cBhvr>
                                    </p:animEffect>
                                  </p:childTnLst>
                                </p:cTn>
                              </p:par>
                            </p:childTnLst>
                          </p:cTn>
                        </p:par>
                        <p:par>
                          <p:cTn id="88" fill="hold">
                            <p:stCondLst>
                              <p:cond delay="2000"/>
                            </p:stCondLst>
                            <p:childTnLst>
                              <p:par>
                                <p:cTn id="89" presetID="1" presetClass="entr" presetSubtype="0" fill="hold" grpId="0" nodeType="afterEffect">
                                  <p:stCondLst>
                                    <p:cond delay="0"/>
                                  </p:stCondLst>
                                  <p:childTnLst>
                                    <p:set>
                                      <p:cBhvr>
                                        <p:cTn id="90" dur="1" fill="hold">
                                          <p:stCondLst>
                                            <p:cond delay="0"/>
                                          </p:stCondLst>
                                        </p:cTn>
                                        <p:tgtEl>
                                          <p:spTgt spid="10"/>
                                        </p:tgtEl>
                                        <p:attrNameLst>
                                          <p:attrName>style.visibility</p:attrName>
                                        </p:attrNameLst>
                                      </p:cBhvr>
                                      <p:to>
                                        <p:strVal val="visible"/>
                                      </p:to>
                                    </p:set>
                                  </p:childTnLst>
                                </p:cTn>
                              </p:par>
                            </p:childTnLst>
                          </p:cTn>
                        </p:par>
                      </p:childTnLst>
                    </p:cTn>
                  </p:par>
                  <p:par>
                    <p:cTn id="91" fill="hold">
                      <p:stCondLst>
                        <p:cond delay="indefinite"/>
                      </p:stCondLst>
                      <p:childTnLst>
                        <p:par>
                          <p:cTn id="92" fill="hold">
                            <p:stCondLst>
                              <p:cond delay="0"/>
                            </p:stCondLst>
                            <p:childTnLst>
                              <p:par>
                                <p:cTn id="93" presetID="42" presetClass="entr" presetSubtype="0" fill="hold" nodeType="clickEffect">
                                  <p:stCondLst>
                                    <p:cond delay="0"/>
                                  </p:stCondLst>
                                  <p:childTnLst>
                                    <p:set>
                                      <p:cBhvr>
                                        <p:cTn id="94" dur="1" fill="hold">
                                          <p:stCondLst>
                                            <p:cond delay="0"/>
                                          </p:stCondLst>
                                        </p:cTn>
                                        <p:tgtEl>
                                          <p:spTgt spid="43"/>
                                        </p:tgtEl>
                                        <p:attrNameLst>
                                          <p:attrName>style.visibility</p:attrName>
                                        </p:attrNameLst>
                                      </p:cBhvr>
                                      <p:to>
                                        <p:strVal val="visible"/>
                                      </p:to>
                                    </p:set>
                                    <p:animEffect transition="in" filter="fade">
                                      <p:cBhvr>
                                        <p:cTn id="95" dur="1000"/>
                                        <p:tgtEl>
                                          <p:spTgt spid="43"/>
                                        </p:tgtEl>
                                      </p:cBhvr>
                                    </p:animEffect>
                                    <p:anim calcmode="lin" valueType="num">
                                      <p:cBhvr>
                                        <p:cTn id="96" dur="1000" fill="hold"/>
                                        <p:tgtEl>
                                          <p:spTgt spid="43"/>
                                        </p:tgtEl>
                                        <p:attrNameLst>
                                          <p:attrName>ppt_x</p:attrName>
                                        </p:attrNameLst>
                                      </p:cBhvr>
                                      <p:tavLst>
                                        <p:tav tm="0">
                                          <p:val>
                                            <p:strVal val="#ppt_x"/>
                                          </p:val>
                                        </p:tav>
                                        <p:tav tm="100000">
                                          <p:val>
                                            <p:strVal val="#ppt_x"/>
                                          </p:val>
                                        </p:tav>
                                      </p:tavLst>
                                    </p:anim>
                                    <p:anim calcmode="lin" valueType="num">
                                      <p:cBhvr>
                                        <p:cTn id="97" dur="1000" fill="hold"/>
                                        <p:tgtEl>
                                          <p:spTgt spid="43"/>
                                        </p:tgtEl>
                                        <p:attrNameLst>
                                          <p:attrName>ppt_y</p:attrName>
                                        </p:attrNameLst>
                                      </p:cBhvr>
                                      <p:tavLst>
                                        <p:tav tm="0">
                                          <p:val>
                                            <p:strVal val="#ppt_y+.1"/>
                                          </p:val>
                                        </p:tav>
                                        <p:tav tm="100000">
                                          <p:val>
                                            <p:strVal val="#ppt_y"/>
                                          </p:val>
                                        </p:tav>
                                      </p:tavLst>
                                    </p:anim>
                                  </p:childTnLst>
                                </p:cTn>
                              </p:par>
                            </p:childTnLst>
                          </p:cTn>
                        </p:par>
                        <p:par>
                          <p:cTn id="98" fill="hold">
                            <p:stCondLst>
                              <p:cond delay="1000"/>
                            </p:stCondLst>
                            <p:childTnLst>
                              <p:par>
                                <p:cTn id="99" presetID="12" presetClass="entr" presetSubtype="8" fill="hold" nodeType="afterEffect">
                                  <p:stCondLst>
                                    <p:cond delay="0"/>
                                  </p:stCondLst>
                                  <p:childTnLst>
                                    <p:set>
                                      <p:cBhvr>
                                        <p:cTn id="100" dur="1" fill="hold">
                                          <p:stCondLst>
                                            <p:cond delay="0"/>
                                          </p:stCondLst>
                                        </p:cTn>
                                        <p:tgtEl>
                                          <p:spTgt spid="12">
                                            <p:txEl>
                                              <p:pRg st="0" end="0"/>
                                            </p:txEl>
                                          </p:spTgt>
                                        </p:tgtEl>
                                        <p:attrNameLst>
                                          <p:attrName>style.visibility</p:attrName>
                                        </p:attrNameLst>
                                      </p:cBhvr>
                                      <p:to>
                                        <p:strVal val="visible"/>
                                      </p:to>
                                    </p:set>
                                    <p:anim calcmode="lin" valueType="num">
                                      <p:cBhvr additive="base">
                                        <p:cTn id="101" dur="500"/>
                                        <p:tgtEl>
                                          <p:spTgt spid="12">
                                            <p:txEl>
                                              <p:pRg st="0" end="0"/>
                                            </p:txEl>
                                          </p:spTgt>
                                        </p:tgtEl>
                                        <p:attrNameLst>
                                          <p:attrName>ppt_x</p:attrName>
                                        </p:attrNameLst>
                                      </p:cBhvr>
                                      <p:tavLst>
                                        <p:tav tm="0">
                                          <p:val>
                                            <p:strVal val="#ppt_x-#ppt_w*1.125000"/>
                                          </p:val>
                                        </p:tav>
                                        <p:tav tm="100000">
                                          <p:val>
                                            <p:strVal val="#ppt_x"/>
                                          </p:val>
                                        </p:tav>
                                      </p:tavLst>
                                    </p:anim>
                                    <p:animEffect transition="in" filter="wipe(right)">
                                      <p:cBhvr>
                                        <p:cTn id="102" dur="500"/>
                                        <p:tgtEl>
                                          <p:spTgt spid="12">
                                            <p:txEl>
                                              <p:pRg st="0" end="0"/>
                                            </p:txEl>
                                          </p:spTgt>
                                        </p:tgtEl>
                                      </p:cBhvr>
                                    </p:animEffect>
                                  </p:childTnLst>
                                </p:cTn>
                              </p:par>
                            </p:childTnLst>
                          </p:cTn>
                        </p:par>
                      </p:childTnLst>
                    </p:cTn>
                  </p:par>
                  <p:par>
                    <p:cTn id="103" fill="hold">
                      <p:stCondLst>
                        <p:cond delay="indefinite"/>
                      </p:stCondLst>
                      <p:childTnLst>
                        <p:par>
                          <p:cTn id="104" fill="hold">
                            <p:stCondLst>
                              <p:cond delay="0"/>
                            </p:stCondLst>
                            <p:childTnLst>
                              <p:par>
                                <p:cTn id="105" presetID="12" presetClass="entr" presetSubtype="8" fill="hold" nodeType="clickEffect">
                                  <p:stCondLst>
                                    <p:cond delay="0"/>
                                  </p:stCondLst>
                                  <p:childTnLst>
                                    <p:set>
                                      <p:cBhvr>
                                        <p:cTn id="106" dur="1" fill="hold">
                                          <p:stCondLst>
                                            <p:cond delay="0"/>
                                          </p:stCondLst>
                                        </p:cTn>
                                        <p:tgtEl>
                                          <p:spTgt spid="12">
                                            <p:txEl>
                                              <p:pRg st="1" end="1"/>
                                            </p:txEl>
                                          </p:spTgt>
                                        </p:tgtEl>
                                        <p:attrNameLst>
                                          <p:attrName>style.visibility</p:attrName>
                                        </p:attrNameLst>
                                      </p:cBhvr>
                                      <p:to>
                                        <p:strVal val="visible"/>
                                      </p:to>
                                    </p:set>
                                    <p:anim calcmode="lin" valueType="num">
                                      <p:cBhvr additive="base">
                                        <p:cTn id="107" dur="500"/>
                                        <p:tgtEl>
                                          <p:spTgt spid="12">
                                            <p:txEl>
                                              <p:pRg st="1" end="1"/>
                                            </p:txEl>
                                          </p:spTgt>
                                        </p:tgtEl>
                                        <p:attrNameLst>
                                          <p:attrName>ppt_x</p:attrName>
                                        </p:attrNameLst>
                                      </p:cBhvr>
                                      <p:tavLst>
                                        <p:tav tm="0">
                                          <p:val>
                                            <p:strVal val="#ppt_x-#ppt_w*1.125000"/>
                                          </p:val>
                                        </p:tav>
                                        <p:tav tm="100000">
                                          <p:val>
                                            <p:strVal val="#ppt_x"/>
                                          </p:val>
                                        </p:tav>
                                      </p:tavLst>
                                    </p:anim>
                                    <p:animEffect transition="in" filter="wipe(right)">
                                      <p:cBhvr>
                                        <p:cTn id="108" dur="500"/>
                                        <p:tgtEl>
                                          <p:spTgt spid="12">
                                            <p:txEl>
                                              <p:pRg st="1" end="1"/>
                                            </p:txEl>
                                          </p:spTgt>
                                        </p:tgtEl>
                                      </p:cBhvr>
                                    </p:animEffect>
                                  </p:childTnLst>
                                </p:cTn>
                              </p:par>
                            </p:childTnLst>
                          </p:cTn>
                        </p:par>
                      </p:childTnLst>
                    </p:cTn>
                  </p:par>
                  <p:par>
                    <p:cTn id="109" fill="hold">
                      <p:stCondLst>
                        <p:cond delay="indefinite"/>
                      </p:stCondLst>
                      <p:childTnLst>
                        <p:par>
                          <p:cTn id="110" fill="hold">
                            <p:stCondLst>
                              <p:cond delay="0"/>
                            </p:stCondLst>
                            <p:childTnLst>
                              <p:par>
                                <p:cTn id="111" presetID="12" presetClass="entr" presetSubtype="8" fill="hold" nodeType="clickEffect">
                                  <p:stCondLst>
                                    <p:cond delay="0"/>
                                  </p:stCondLst>
                                  <p:childTnLst>
                                    <p:set>
                                      <p:cBhvr>
                                        <p:cTn id="112" dur="1" fill="hold">
                                          <p:stCondLst>
                                            <p:cond delay="0"/>
                                          </p:stCondLst>
                                        </p:cTn>
                                        <p:tgtEl>
                                          <p:spTgt spid="12">
                                            <p:txEl>
                                              <p:pRg st="2" end="2"/>
                                            </p:txEl>
                                          </p:spTgt>
                                        </p:tgtEl>
                                        <p:attrNameLst>
                                          <p:attrName>style.visibility</p:attrName>
                                        </p:attrNameLst>
                                      </p:cBhvr>
                                      <p:to>
                                        <p:strVal val="visible"/>
                                      </p:to>
                                    </p:set>
                                    <p:anim calcmode="lin" valueType="num">
                                      <p:cBhvr additive="base">
                                        <p:cTn id="113" dur="500"/>
                                        <p:tgtEl>
                                          <p:spTgt spid="12">
                                            <p:txEl>
                                              <p:pRg st="2" end="2"/>
                                            </p:txEl>
                                          </p:spTgt>
                                        </p:tgtEl>
                                        <p:attrNameLst>
                                          <p:attrName>ppt_x</p:attrName>
                                        </p:attrNameLst>
                                      </p:cBhvr>
                                      <p:tavLst>
                                        <p:tav tm="0">
                                          <p:val>
                                            <p:strVal val="#ppt_x-#ppt_w*1.125000"/>
                                          </p:val>
                                        </p:tav>
                                        <p:tav tm="100000">
                                          <p:val>
                                            <p:strVal val="#ppt_x"/>
                                          </p:val>
                                        </p:tav>
                                      </p:tavLst>
                                    </p:anim>
                                    <p:animEffect transition="in" filter="wipe(right)">
                                      <p:cBhvr>
                                        <p:cTn id="114" dur="500"/>
                                        <p:tgtEl>
                                          <p:spTgt spid="12">
                                            <p:txEl>
                                              <p:pRg st="2" end="2"/>
                                            </p:txEl>
                                          </p:spTgt>
                                        </p:tgtEl>
                                      </p:cBhvr>
                                    </p:animEffect>
                                  </p:childTnLst>
                                </p:cTn>
                              </p:par>
                            </p:childTnLst>
                          </p:cTn>
                        </p:par>
                      </p:childTnLst>
                    </p:cTn>
                  </p:par>
                  <p:par>
                    <p:cTn id="115" fill="hold">
                      <p:stCondLst>
                        <p:cond delay="indefinite"/>
                      </p:stCondLst>
                      <p:childTnLst>
                        <p:par>
                          <p:cTn id="116" fill="hold">
                            <p:stCondLst>
                              <p:cond delay="0"/>
                            </p:stCondLst>
                            <p:childTnLst>
                              <p:par>
                                <p:cTn id="117" presetID="12" presetClass="entr" presetSubtype="8" fill="hold" nodeType="clickEffect">
                                  <p:stCondLst>
                                    <p:cond delay="0"/>
                                  </p:stCondLst>
                                  <p:childTnLst>
                                    <p:set>
                                      <p:cBhvr>
                                        <p:cTn id="118" dur="1" fill="hold">
                                          <p:stCondLst>
                                            <p:cond delay="0"/>
                                          </p:stCondLst>
                                        </p:cTn>
                                        <p:tgtEl>
                                          <p:spTgt spid="12">
                                            <p:txEl>
                                              <p:pRg st="3" end="3"/>
                                            </p:txEl>
                                          </p:spTgt>
                                        </p:tgtEl>
                                        <p:attrNameLst>
                                          <p:attrName>style.visibility</p:attrName>
                                        </p:attrNameLst>
                                      </p:cBhvr>
                                      <p:to>
                                        <p:strVal val="visible"/>
                                      </p:to>
                                    </p:set>
                                    <p:anim calcmode="lin" valueType="num">
                                      <p:cBhvr additive="base">
                                        <p:cTn id="119" dur="500"/>
                                        <p:tgtEl>
                                          <p:spTgt spid="12">
                                            <p:txEl>
                                              <p:pRg st="3" end="3"/>
                                            </p:txEl>
                                          </p:spTgt>
                                        </p:tgtEl>
                                        <p:attrNameLst>
                                          <p:attrName>ppt_x</p:attrName>
                                        </p:attrNameLst>
                                      </p:cBhvr>
                                      <p:tavLst>
                                        <p:tav tm="0">
                                          <p:val>
                                            <p:strVal val="#ppt_x-#ppt_w*1.125000"/>
                                          </p:val>
                                        </p:tav>
                                        <p:tav tm="100000">
                                          <p:val>
                                            <p:strVal val="#ppt_x"/>
                                          </p:val>
                                        </p:tav>
                                      </p:tavLst>
                                    </p:anim>
                                    <p:animEffect transition="in" filter="wipe(right)">
                                      <p:cBhvr>
                                        <p:cTn id="120" dur="500"/>
                                        <p:tgtEl>
                                          <p:spTgt spid="12">
                                            <p:txEl>
                                              <p:pRg st="3" end="3"/>
                                            </p:txEl>
                                          </p:spTgt>
                                        </p:tgtEl>
                                      </p:cBhvr>
                                    </p:animEffect>
                                  </p:childTnLst>
                                </p:cTn>
                              </p:par>
                            </p:childTnLst>
                          </p:cTn>
                        </p:par>
                      </p:childTnLst>
                    </p:cTn>
                  </p:par>
                  <p:par>
                    <p:cTn id="121" fill="hold">
                      <p:stCondLst>
                        <p:cond delay="indefinite"/>
                      </p:stCondLst>
                      <p:childTnLst>
                        <p:par>
                          <p:cTn id="122" fill="hold">
                            <p:stCondLst>
                              <p:cond delay="0"/>
                            </p:stCondLst>
                            <p:childTnLst>
                              <p:par>
                                <p:cTn id="123" presetID="12" presetClass="entr" presetSubtype="8" fill="hold" nodeType="clickEffect">
                                  <p:stCondLst>
                                    <p:cond delay="0"/>
                                  </p:stCondLst>
                                  <p:childTnLst>
                                    <p:set>
                                      <p:cBhvr>
                                        <p:cTn id="124" dur="1" fill="hold">
                                          <p:stCondLst>
                                            <p:cond delay="0"/>
                                          </p:stCondLst>
                                        </p:cTn>
                                        <p:tgtEl>
                                          <p:spTgt spid="12">
                                            <p:txEl>
                                              <p:pRg st="4" end="4"/>
                                            </p:txEl>
                                          </p:spTgt>
                                        </p:tgtEl>
                                        <p:attrNameLst>
                                          <p:attrName>style.visibility</p:attrName>
                                        </p:attrNameLst>
                                      </p:cBhvr>
                                      <p:to>
                                        <p:strVal val="visible"/>
                                      </p:to>
                                    </p:set>
                                    <p:anim calcmode="lin" valueType="num">
                                      <p:cBhvr additive="base">
                                        <p:cTn id="125" dur="500"/>
                                        <p:tgtEl>
                                          <p:spTgt spid="12">
                                            <p:txEl>
                                              <p:pRg st="4" end="4"/>
                                            </p:txEl>
                                          </p:spTgt>
                                        </p:tgtEl>
                                        <p:attrNameLst>
                                          <p:attrName>ppt_x</p:attrName>
                                        </p:attrNameLst>
                                      </p:cBhvr>
                                      <p:tavLst>
                                        <p:tav tm="0">
                                          <p:val>
                                            <p:strVal val="#ppt_x-#ppt_w*1.125000"/>
                                          </p:val>
                                        </p:tav>
                                        <p:tav tm="100000">
                                          <p:val>
                                            <p:strVal val="#ppt_x"/>
                                          </p:val>
                                        </p:tav>
                                      </p:tavLst>
                                    </p:anim>
                                    <p:animEffect transition="in" filter="wipe(right)">
                                      <p:cBhvr>
                                        <p:cTn id="126" dur="500"/>
                                        <p:tgtEl>
                                          <p:spTgt spid="12">
                                            <p:txEl>
                                              <p:pRg st="4" end="4"/>
                                            </p:txEl>
                                          </p:spTgt>
                                        </p:tgtEl>
                                      </p:cBhvr>
                                    </p:animEffect>
                                  </p:childTnLst>
                                </p:cTn>
                              </p:par>
                            </p:childTnLst>
                          </p:cTn>
                        </p:par>
                      </p:childTnLst>
                    </p:cTn>
                  </p:par>
                  <p:par>
                    <p:cTn id="127" fill="hold">
                      <p:stCondLst>
                        <p:cond delay="indefinite"/>
                      </p:stCondLst>
                      <p:childTnLst>
                        <p:par>
                          <p:cTn id="128" fill="hold">
                            <p:stCondLst>
                              <p:cond delay="0"/>
                            </p:stCondLst>
                            <p:childTnLst>
                              <p:par>
                                <p:cTn id="129" presetID="12" presetClass="entr" presetSubtype="8" fill="hold" nodeType="clickEffect">
                                  <p:stCondLst>
                                    <p:cond delay="0"/>
                                  </p:stCondLst>
                                  <p:childTnLst>
                                    <p:set>
                                      <p:cBhvr>
                                        <p:cTn id="130" dur="1" fill="hold">
                                          <p:stCondLst>
                                            <p:cond delay="0"/>
                                          </p:stCondLst>
                                        </p:cTn>
                                        <p:tgtEl>
                                          <p:spTgt spid="12">
                                            <p:txEl>
                                              <p:pRg st="5" end="5"/>
                                            </p:txEl>
                                          </p:spTgt>
                                        </p:tgtEl>
                                        <p:attrNameLst>
                                          <p:attrName>style.visibility</p:attrName>
                                        </p:attrNameLst>
                                      </p:cBhvr>
                                      <p:to>
                                        <p:strVal val="visible"/>
                                      </p:to>
                                    </p:set>
                                    <p:anim calcmode="lin" valueType="num">
                                      <p:cBhvr additive="base">
                                        <p:cTn id="131" dur="500"/>
                                        <p:tgtEl>
                                          <p:spTgt spid="12">
                                            <p:txEl>
                                              <p:pRg st="5" end="5"/>
                                            </p:txEl>
                                          </p:spTgt>
                                        </p:tgtEl>
                                        <p:attrNameLst>
                                          <p:attrName>ppt_x</p:attrName>
                                        </p:attrNameLst>
                                      </p:cBhvr>
                                      <p:tavLst>
                                        <p:tav tm="0">
                                          <p:val>
                                            <p:strVal val="#ppt_x-#ppt_w*1.125000"/>
                                          </p:val>
                                        </p:tav>
                                        <p:tav tm="100000">
                                          <p:val>
                                            <p:strVal val="#ppt_x"/>
                                          </p:val>
                                        </p:tav>
                                      </p:tavLst>
                                    </p:anim>
                                    <p:animEffect transition="in" filter="wipe(right)">
                                      <p:cBhvr>
                                        <p:cTn id="132" dur="500"/>
                                        <p:tgtEl>
                                          <p:spTgt spid="12">
                                            <p:txEl>
                                              <p:pRg st="5" end="5"/>
                                            </p:txEl>
                                          </p:spTgt>
                                        </p:tgtEl>
                                      </p:cBhvr>
                                    </p:animEffect>
                                  </p:childTnLst>
                                </p:cTn>
                              </p:par>
                            </p:childTnLst>
                          </p:cTn>
                        </p:par>
                      </p:childTnLst>
                    </p:cTn>
                  </p:par>
                  <p:par>
                    <p:cTn id="133" fill="hold">
                      <p:stCondLst>
                        <p:cond delay="indefinite"/>
                      </p:stCondLst>
                      <p:childTnLst>
                        <p:par>
                          <p:cTn id="134" fill="hold">
                            <p:stCondLst>
                              <p:cond delay="0"/>
                            </p:stCondLst>
                            <p:childTnLst>
                              <p:par>
                                <p:cTn id="135" presetID="12" presetClass="entr" presetSubtype="8" fill="hold" nodeType="clickEffect">
                                  <p:stCondLst>
                                    <p:cond delay="0"/>
                                  </p:stCondLst>
                                  <p:childTnLst>
                                    <p:set>
                                      <p:cBhvr>
                                        <p:cTn id="136" dur="1" fill="hold">
                                          <p:stCondLst>
                                            <p:cond delay="0"/>
                                          </p:stCondLst>
                                        </p:cTn>
                                        <p:tgtEl>
                                          <p:spTgt spid="12">
                                            <p:txEl>
                                              <p:pRg st="6" end="6"/>
                                            </p:txEl>
                                          </p:spTgt>
                                        </p:tgtEl>
                                        <p:attrNameLst>
                                          <p:attrName>style.visibility</p:attrName>
                                        </p:attrNameLst>
                                      </p:cBhvr>
                                      <p:to>
                                        <p:strVal val="visible"/>
                                      </p:to>
                                    </p:set>
                                    <p:anim calcmode="lin" valueType="num">
                                      <p:cBhvr additive="base">
                                        <p:cTn id="137" dur="500"/>
                                        <p:tgtEl>
                                          <p:spTgt spid="12">
                                            <p:txEl>
                                              <p:pRg st="6" end="6"/>
                                            </p:txEl>
                                          </p:spTgt>
                                        </p:tgtEl>
                                        <p:attrNameLst>
                                          <p:attrName>ppt_x</p:attrName>
                                        </p:attrNameLst>
                                      </p:cBhvr>
                                      <p:tavLst>
                                        <p:tav tm="0">
                                          <p:val>
                                            <p:strVal val="#ppt_x-#ppt_w*1.125000"/>
                                          </p:val>
                                        </p:tav>
                                        <p:tav tm="100000">
                                          <p:val>
                                            <p:strVal val="#ppt_x"/>
                                          </p:val>
                                        </p:tav>
                                      </p:tavLst>
                                    </p:anim>
                                    <p:animEffect transition="in" filter="wipe(right)">
                                      <p:cBhvr>
                                        <p:cTn id="138" dur="500"/>
                                        <p:tgtEl>
                                          <p:spTgt spid="12">
                                            <p:txEl>
                                              <p:pRg st="6" end="6"/>
                                            </p:txEl>
                                          </p:spTgt>
                                        </p:tgtEl>
                                      </p:cBhvr>
                                    </p:animEffect>
                                  </p:childTnLst>
                                </p:cTn>
                              </p:par>
                            </p:childTnLst>
                          </p:cTn>
                        </p:par>
                      </p:childTnLst>
                    </p:cTn>
                  </p:par>
                  <p:par>
                    <p:cTn id="139" fill="hold">
                      <p:stCondLst>
                        <p:cond delay="indefinite"/>
                      </p:stCondLst>
                      <p:childTnLst>
                        <p:par>
                          <p:cTn id="140" fill="hold">
                            <p:stCondLst>
                              <p:cond delay="0"/>
                            </p:stCondLst>
                            <p:childTnLst>
                              <p:par>
                                <p:cTn id="141" presetID="12" presetClass="entr" presetSubtype="8" fill="hold" nodeType="clickEffect">
                                  <p:stCondLst>
                                    <p:cond delay="0"/>
                                  </p:stCondLst>
                                  <p:childTnLst>
                                    <p:set>
                                      <p:cBhvr>
                                        <p:cTn id="142" dur="1" fill="hold">
                                          <p:stCondLst>
                                            <p:cond delay="0"/>
                                          </p:stCondLst>
                                        </p:cTn>
                                        <p:tgtEl>
                                          <p:spTgt spid="12">
                                            <p:txEl>
                                              <p:pRg st="7" end="7"/>
                                            </p:txEl>
                                          </p:spTgt>
                                        </p:tgtEl>
                                        <p:attrNameLst>
                                          <p:attrName>style.visibility</p:attrName>
                                        </p:attrNameLst>
                                      </p:cBhvr>
                                      <p:to>
                                        <p:strVal val="visible"/>
                                      </p:to>
                                    </p:set>
                                    <p:anim calcmode="lin" valueType="num">
                                      <p:cBhvr additive="base">
                                        <p:cTn id="143" dur="500"/>
                                        <p:tgtEl>
                                          <p:spTgt spid="12">
                                            <p:txEl>
                                              <p:pRg st="7" end="7"/>
                                            </p:txEl>
                                          </p:spTgt>
                                        </p:tgtEl>
                                        <p:attrNameLst>
                                          <p:attrName>ppt_x</p:attrName>
                                        </p:attrNameLst>
                                      </p:cBhvr>
                                      <p:tavLst>
                                        <p:tav tm="0">
                                          <p:val>
                                            <p:strVal val="#ppt_x-#ppt_w*1.125000"/>
                                          </p:val>
                                        </p:tav>
                                        <p:tav tm="100000">
                                          <p:val>
                                            <p:strVal val="#ppt_x"/>
                                          </p:val>
                                        </p:tav>
                                      </p:tavLst>
                                    </p:anim>
                                    <p:animEffect transition="in" filter="wipe(right)">
                                      <p:cBhvr>
                                        <p:cTn id="144" dur="500"/>
                                        <p:tgtEl>
                                          <p:spTgt spid="12">
                                            <p:txEl>
                                              <p:pRg st="7" end="7"/>
                                            </p:txEl>
                                          </p:spTgt>
                                        </p:tgtEl>
                                      </p:cBhvr>
                                    </p:animEffect>
                                  </p:childTnLst>
                                </p:cTn>
                              </p:par>
                            </p:childTnLst>
                          </p:cTn>
                        </p:par>
                      </p:childTnLst>
                    </p:cTn>
                  </p:par>
                  <p:par>
                    <p:cTn id="145" fill="hold">
                      <p:stCondLst>
                        <p:cond delay="indefinite"/>
                      </p:stCondLst>
                      <p:childTnLst>
                        <p:par>
                          <p:cTn id="146" fill="hold">
                            <p:stCondLst>
                              <p:cond delay="0"/>
                            </p:stCondLst>
                            <p:childTnLst>
                              <p:par>
                                <p:cTn id="147" presetID="12" presetClass="entr" presetSubtype="1" fill="hold" nodeType="clickEffect">
                                  <p:stCondLst>
                                    <p:cond delay="0"/>
                                  </p:stCondLst>
                                  <p:childTnLst>
                                    <p:set>
                                      <p:cBhvr>
                                        <p:cTn id="148" dur="1" fill="hold">
                                          <p:stCondLst>
                                            <p:cond delay="0"/>
                                          </p:stCondLst>
                                        </p:cTn>
                                        <p:tgtEl>
                                          <p:spTgt spid="34"/>
                                        </p:tgtEl>
                                        <p:attrNameLst>
                                          <p:attrName>style.visibility</p:attrName>
                                        </p:attrNameLst>
                                      </p:cBhvr>
                                      <p:to>
                                        <p:strVal val="visible"/>
                                      </p:to>
                                    </p:set>
                                    <p:anim calcmode="lin" valueType="num">
                                      <p:cBhvr additive="base">
                                        <p:cTn id="149" dur="500"/>
                                        <p:tgtEl>
                                          <p:spTgt spid="34"/>
                                        </p:tgtEl>
                                        <p:attrNameLst>
                                          <p:attrName>ppt_y</p:attrName>
                                        </p:attrNameLst>
                                      </p:cBhvr>
                                      <p:tavLst>
                                        <p:tav tm="0">
                                          <p:val>
                                            <p:strVal val="#ppt_y-#ppt_h*1.125000"/>
                                          </p:val>
                                        </p:tav>
                                        <p:tav tm="100000">
                                          <p:val>
                                            <p:strVal val="#ppt_y"/>
                                          </p:val>
                                        </p:tav>
                                      </p:tavLst>
                                    </p:anim>
                                    <p:animEffect transition="in" filter="wipe(down)">
                                      <p:cBhvr>
                                        <p:cTn id="150" dur="500"/>
                                        <p:tgtEl>
                                          <p:spTgt spid="34"/>
                                        </p:tgtEl>
                                      </p:cBhvr>
                                    </p:animEffect>
                                  </p:childTnLst>
                                </p:cTn>
                              </p:par>
                            </p:childTnLst>
                          </p:cTn>
                        </p:par>
                        <p:par>
                          <p:cTn id="151" fill="hold">
                            <p:stCondLst>
                              <p:cond delay="500"/>
                            </p:stCondLst>
                            <p:childTnLst>
                              <p:par>
                                <p:cTn id="152" presetID="1" presetClass="entr" presetSubtype="0" fill="hold" grpId="0" nodeType="afterEffect">
                                  <p:stCondLst>
                                    <p:cond delay="0"/>
                                  </p:stCondLst>
                                  <p:childTnLst>
                                    <p:set>
                                      <p:cBhvr>
                                        <p:cTn id="153" dur="1" fill="hold">
                                          <p:stCondLst>
                                            <p:cond delay="0"/>
                                          </p:stCondLst>
                                        </p:cTn>
                                        <p:tgtEl>
                                          <p:spTgt spid="14"/>
                                        </p:tgtEl>
                                        <p:attrNameLst>
                                          <p:attrName>style.visibility</p:attrName>
                                        </p:attrNameLst>
                                      </p:cBhvr>
                                      <p:to>
                                        <p:strVal val="visible"/>
                                      </p:to>
                                    </p:set>
                                  </p:childTnLst>
                                </p:cTn>
                              </p:par>
                            </p:childTnLst>
                          </p:cTn>
                        </p:par>
                      </p:childTnLst>
                    </p:cTn>
                  </p:par>
                  <p:par>
                    <p:cTn id="154" fill="hold">
                      <p:stCondLst>
                        <p:cond delay="indefinite"/>
                      </p:stCondLst>
                      <p:childTnLst>
                        <p:par>
                          <p:cTn id="155" fill="hold">
                            <p:stCondLst>
                              <p:cond delay="0"/>
                            </p:stCondLst>
                            <p:childTnLst>
                              <p:par>
                                <p:cTn id="156" presetID="12" presetClass="entr" presetSubtype="1" fill="hold" nodeType="clickEffect">
                                  <p:stCondLst>
                                    <p:cond delay="0"/>
                                  </p:stCondLst>
                                  <p:childTnLst>
                                    <p:set>
                                      <p:cBhvr>
                                        <p:cTn id="157" dur="1" fill="hold">
                                          <p:stCondLst>
                                            <p:cond delay="0"/>
                                          </p:stCondLst>
                                        </p:cTn>
                                        <p:tgtEl>
                                          <p:spTgt spid="37"/>
                                        </p:tgtEl>
                                        <p:attrNameLst>
                                          <p:attrName>style.visibility</p:attrName>
                                        </p:attrNameLst>
                                      </p:cBhvr>
                                      <p:to>
                                        <p:strVal val="visible"/>
                                      </p:to>
                                    </p:set>
                                    <p:anim calcmode="lin" valueType="num">
                                      <p:cBhvr additive="base">
                                        <p:cTn id="158" dur="500"/>
                                        <p:tgtEl>
                                          <p:spTgt spid="37"/>
                                        </p:tgtEl>
                                        <p:attrNameLst>
                                          <p:attrName>ppt_y</p:attrName>
                                        </p:attrNameLst>
                                      </p:cBhvr>
                                      <p:tavLst>
                                        <p:tav tm="0">
                                          <p:val>
                                            <p:strVal val="#ppt_y-#ppt_h*1.125000"/>
                                          </p:val>
                                        </p:tav>
                                        <p:tav tm="100000">
                                          <p:val>
                                            <p:strVal val="#ppt_y"/>
                                          </p:val>
                                        </p:tav>
                                      </p:tavLst>
                                    </p:anim>
                                    <p:animEffect transition="in" filter="wipe(down)">
                                      <p:cBhvr>
                                        <p:cTn id="159" dur="500"/>
                                        <p:tgtEl>
                                          <p:spTgt spid="37"/>
                                        </p:tgtEl>
                                      </p:cBhvr>
                                    </p:animEffect>
                                  </p:childTnLst>
                                </p:cTn>
                              </p:par>
                            </p:childTnLst>
                          </p:cTn>
                        </p:par>
                        <p:par>
                          <p:cTn id="160" fill="hold">
                            <p:stCondLst>
                              <p:cond delay="500"/>
                            </p:stCondLst>
                            <p:childTnLst>
                              <p:par>
                                <p:cTn id="161" presetID="1" presetClass="entr" presetSubtype="0" fill="hold" grpId="0" nodeType="afterEffect">
                                  <p:stCondLst>
                                    <p:cond delay="0"/>
                                  </p:stCondLst>
                                  <p:childTnLst>
                                    <p:set>
                                      <p:cBhvr>
                                        <p:cTn id="162" dur="1" fill="hold">
                                          <p:stCondLst>
                                            <p:cond delay="0"/>
                                          </p:stCondLst>
                                        </p:cTn>
                                        <p:tgtEl>
                                          <p:spTgt spid="9"/>
                                        </p:tgtEl>
                                        <p:attrNameLst>
                                          <p:attrName>style.visibility</p:attrName>
                                        </p:attrNameLst>
                                      </p:cBhvr>
                                      <p:to>
                                        <p:strVal val="visible"/>
                                      </p:to>
                                    </p:set>
                                  </p:childTnLst>
                                </p:cTn>
                              </p:par>
                            </p:childTnLst>
                          </p:cTn>
                        </p:par>
                        <p:par>
                          <p:cTn id="163" fill="hold">
                            <p:stCondLst>
                              <p:cond delay="500"/>
                            </p:stCondLst>
                            <p:childTnLst>
                              <p:par>
                                <p:cTn id="164" presetID="1" presetClass="entr" presetSubtype="0" fill="hold" grpId="0" nodeType="afterEffect">
                                  <p:stCondLst>
                                    <p:cond delay="500"/>
                                  </p:stCondLst>
                                  <p:childTnLst>
                                    <p:set>
                                      <p:cBhvr>
                                        <p:cTn id="165" dur="1" fill="hold">
                                          <p:stCondLst>
                                            <p:cond delay="0"/>
                                          </p:stCondLst>
                                        </p:cTn>
                                        <p:tgtEl>
                                          <p:spTgt spid="49"/>
                                        </p:tgtEl>
                                        <p:attrNameLst>
                                          <p:attrName>style.visibility</p:attrName>
                                        </p:attrNameLst>
                                      </p:cBhvr>
                                      <p:to>
                                        <p:strVal val="visible"/>
                                      </p:to>
                                    </p:set>
                                  </p:childTnLst>
                                </p:cTn>
                              </p:par>
                            </p:childTnLst>
                          </p:cTn>
                        </p:par>
                        <p:par>
                          <p:cTn id="166" fill="hold">
                            <p:stCondLst>
                              <p:cond delay="1000"/>
                            </p:stCondLst>
                            <p:childTnLst>
                              <p:par>
                                <p:cTn id="167" presetID="12" presetClass="entr" presetSubtype="8" fill="hold" nodeType="afterEffect">
                                  <p:stCondLst>
                                    <p:cond delay="0"/>
                                  </p:stCondLst>
                                  <p:childTnLst>
                                    <p:set>
                                      <p:cBhvr>
                                        <p:cTn id="168" dur="1" fill="hold">
                                          <p:stCondLst>
                                            <p:cond delay="0"/>
                                          </p:stCondLst>
                                        </p:cTn>
                                        <p:tgtEl>
                                          <p:spTgt spid="11">
                                            <p:txEl>
                                              <p:pRg st="0" end="0"/>
                                            </p:txEl>
                                          </p:spTgt>
                                        </p:tgtEl>
                                        <p:attrNameLst>
                                          <p:attrName>style.visibility</p:attrName>
                                        </p:attrNameLst>
                                      </p:cBhvr>
                                      <p:to>
                                        <p:strVal val="visible"/>
                                      </p:to>
                                    </p:set>
                                    <p:anim calcmode="lin" valueType="num">
                                      <p:cBhvr additive="base">
                                        <p:cTn id="169" dur="500"/>
                                        <p:tgtEl>
                                          <p:spTgt spid="11">
                                            <p:txEl>
                                              <p:pRg st="0" end="0"/>
                                            </p:txEl>
                                          </p:spTgt>
                                        </p:tgtEl>
                                        <p:attrNameLst>
                                          <p:attrName>ppt_x</p:attrName>
                                        </p:attrNameLst>
                                      </p:cBhvr>
                                      <p:tavLst>
                                        <p:tav tm="0">
                                          <p:val>
                                            <p:strVal val="#ppt_x-#ppt_w*1.125000"/>
                                          </p:val>
                                        </p:tav>
                                        <p:tav tm="100000">
                                          <p:val>
                                            <p:strVal val="#ppt_x"/>
                                          </p:val>
                                        </p:tav>
                                      </p:tavLst>
                                    </p:anim>
                                    <p:animEffect transition="in" filter="wipe(right)">
                                      <p:cBhvr>
                                        <p:cTn id="170" dur="500"/>
                                        <p:tgtEl>
                                          <p:spTgt spid="11">
                                            <p:txEl>
                                              <p:pRg st="0" end="0"/>
                                            </p:txEl>
                                          </p:spTgt>
                                        </p:tgtEl>
                                      </p:cBhvr>
                                    </p:animEffect>
                                  </p:childTnLst>
                                </p:cTn>
                              </p:par>
                            </p:childTnLst>
                          </p:cTn>
                        </p:par>
                        <p:par>
                          <p:cTn id="171" fill="hold">
                            <p:stCondLst>
                              <p:cond delay="1500"/>
                            </p:stCondLst>
                            <p:childTnLst>
                              <p:par>
                                <p:cTn id="172" presetID="12" presetClass="entr" presetSubtype="8" fill="hold" nodeType="afterEffect">
                                  <p:stCondLst>
                                    <p:cond delay="0"/>
                                  </p:stCondLst>
                                  <p:childTnLst>
                                    <p:set>
                                      <p:cBhvr>
                                        <p:cTn id="173" dur="1" fill="hold">
                                          <p:stCondLst>
                                            <p:cond delay="0"/>
                                          </p:stCondLst>
                                        </p:cTn>
                                        <p:tgtEl>
                                          <p:spTgt spid="11">
                                            <p:txEl>
                                              <p:pRg st="1" end="1"/>
                                            </p:txEl>
                                          </p:spTgt>
                                        </p:tgtEl>
                                        <p:attrNameLst>
                                          <p:attrName>style.visibility</p:attrName>
                                        </p:attrNameLst>
                                      </p:cBhvr>
                                      <p:to>
                                        <p:strVal val="visible"/>
                                      </p:to>
                                    </p:set>
                                    <p:anim calcmode="lin" valueType="num">
                                      <p:cBhvr additive="base">
                                        <p:cTn id="174" dur="500"/>
                                        <p:tgtEl>
                                          <p:spTgt spid="11">
                                            <p:txEl>
                                              <p:pRg st="1" end="1"/>
                                            </p:txEl>
                                          </p:spTgt>
                                        </p:tgtEl>
                                        <p:attrNameLst>
                                          <p:attrName>ppt_x</p:attrName>
                                        </p:attrNameLst>
                                      </p:cBhvr>
                                      <p:tavLst>
                                        <p:tav tm="0">
                                          <p:val>
                                            <p:strVal val="#ppt_x-#ppt_w*1.125000"/>
                                          </p:val>
                                        </p:tav>
                                        <p:tav tm="100000">
                                          <p:val>
                                            <p:strVal val="#ppt_x"/>
                                          </p:val>
                                        </p:tav>
                                      </p:tavLst>
                                    </p:anim>
                                    <p:animEffect transition="in" filter="wipe(right)">
                                      <p:cBhvr>
                                        <p:cTn id="175" dur="500"/>
                                        <p:tgtEl>
                                          <p:spTgt spid="11">
                                            <p:txEl>
                                              <p:pRg st="1" end="1"/>
                                            </p:txEl>
                                          </p:spTgt>
                                        </p:tgtEl>
                                      </p:cBhvr>
                                    </p:animEffect>
                                  </p:childTnLst>
                                </p:cTn>
                              </p:par>
                            </p:childTnLst>
                          </p:cTn>
                        </p:par>
                      </p:childTnLst>
                    </p:cTn>
                  </p:par>
                  <p:par>
                    <p:cTn id="176" fill="hold">
                      <p:stCondLst>
                        <p:cond delay="indefinite"/>
                      </p:stCondLst>
                      <p:childTnLst>
                        <p:par>
                          <p:cTn id="177" fill="hold">
                            <p:stCondLst>
                              <p:cond delay="0"/>
                            </p:stCondLst>
                            <p:childTnLst>
                              <p:par>
                                <p:cTn id="178" presetID="2" presetClass="entr" presetSubtype="4" fill="hold" grpId="0" nodeType="clickEffect">
                                  <p:stCondLst>
                                    <p:cond delay="0"/>
                                  </p:stCondLst>
                                  <p:childTnLst>
                                    <p:set>
                                      <p:cBhvr>
                                        <p:cTn id="179" dur="1" fill="hold">
                                          <p:stCondLst>
                                            <p:cond delay="0"/>
                                          </p:stCondLst>
                                        </p:cTn>
                                        <p:tgtEl>
                                          <p:spTgt spid="50"/>
                                        </p:tgtEl>
                                        <p:attrNameLst>
                                          <p:attrName>style.visibility</p:attrName>
                                        </p:attrNameLst>
                                      </p:cBhvr>
                                      <p:to>
                                        <p:strVal val="visible"/>
                                      </p:to>
                                    </p:set>
                                    <p:anim calcmode="lin" valueType="num">
                                      <p:cBhvr additive="base">
                                        <p:cTn id="180" dur="500" fill="hold"/>
                                        <p:tgtEl>
                                          <p:spTgt spid="50"/>
                                        </p:tgtEl>
                                        <p:attrNameLst>
                                          <p:attrName>ppt_x</p:attrName>
                                        </p:attrNameLst>
                                      </p:cBhvr>
                                      <p:tavLst>
                                        <p:tav tm="0">
                                          <p:val>
                                            <p:strVal val="#ppt_x"/>
                                          </p:val>
                                        </p:tav>
                                        <p:tav tm="100000">
                                          <p:val>
                                            <p:strVal val="#ppt_x"/>
                                          </p:val>
                                        </p:tav>
                                      </p:tavLst>
                                    </p:anim>
                                    <p:anim calcmode="lin" valueType="num">
                                      <p:cBhvr additive="base">
                                        <p:cTn id="181" dur="500" fill="hold"/>
                                        <p:tgtEl>
                                          <p:spTgt spid="50"/>
                                        </p:tgtEl>
                                        <p:attrNameLst>
                                          <p:attrName>ppt_y</p:attrName>
                                        </p:attrNameLst>
                                      </p:cBhvr>
                                      <p:tavLst>
                                        <p:tav tm="0">
                                          <p:val>
                                            <p:strVal val="1+#ppt_h/2"/>
                                          </p:val>
                                        </p:tav>
                                        <p:tav tm="100000">
                                          <p:val>
                                            <p:strVal val="#ppt_y"/>
                                          </p:val>
                                        </p:tav>
                                      </p:tavLst>
                                    </p:anim>
                                  </p:childTnLst>
                                </p:cTn>
                              </p:par>
                            </p:childTnLst>
                          </p:cTn>
                        </p:par>
                      </p:childTnLst>
                    </p:cTn>
                  </p:par>
                  <p:par>
                    <p:cTn id="182" fill="hold">
                      <p:stCondLst>
                        <p:cond delay="indefinite"/>
                      </p:stCondLst>
                      <p:childTnLst>
                        <p:par>
                          <p:cTn id="183" fill="hold">
                            <p:stCondLst>
                              <p:cond delay="0"/>
                            </p:stCondLst>
                            <p:childTnLst>
                              <p:par>
                                <p:cTn id="184" presetID="42" presetClass="entr" presetSubtype="0" fill="hold" nodeType="clickEffect">
                                  <p:stCondLst>
                                    <p:cond delay="0"/>
                                  </p:stCondLst>
                                  <p:childTnLst>
                                    <p:set>
                                      <p:cBhvr>
                                        <p:cTn id="185" dur="1" fill="hold">
                                          <p:stCondLst>
                                            <p:cond delay="0"/>
                                          </p:stCondLst>
                                        </p:cTn>
                                        <p:tgtEl>
                                          <p:spTgt spid="45"/>
                                        </p:tgtEl>
                                        <p:attrNameLst>
                                          <p:attrName>style.visibility</p:attrName>
                                        </p:attrNameLst>
                                      </p:cBhvr>
                                      <p:to>
                                        <p:strVal val="visible"/>
                                      </p:to>
                                    </p:set>
                                    <p:animEffect transition="in" filter="fade">
                                      <p:cBhvr>
                                        <p:cTn id="186" dur="1000"/>
                                        <p:tgtEl>
                                          <p:spTgt spid="45"/>
                                        </p:tgtEl>
                                      </p:cBhvr>
                                    </p:animEffect>
                                    <p:anim calcmode="lin" valueType="num">
                                      <p:cBhvr>
                                        <p:cTn id="187" dur="1000" fill="hold"/>
                                        <p:tgtEl>
                                          <p:spTgt spid="45"/>
                                        </p:tgtEl>
                                        <p:attrNameLst>
                                          <p:attrName>ppt_x</p:attrName>
                                        </p:attrNameLst>
                                      </p:cBhvr>
                                      <p:tavLst>
                                        <p:tav tm="0">
                                          <p:val>
                                            <p:strVal val="#ppt_x"/>
                                          </p:val>
                                        </p:tav>
                                        <p:tav tm="100000">
                                          <p:val>
                                            <p:strVal val="#ppt_x"/>
                                          </p:val>
                                        </p:tav>
                                      </p:tavLst>
                                    </p:anim>
                                    <p:anim calcmode="lin" valueType="num">
                                      <p:cBhvr>
                                        <p:cTn id="188" dur="1000" fill="hold"/>
                                        <p:tgtEl>
                                          <p:spTgt spid="45"/>
                                        </p:tgtEl>
                                        <p:attrNameLst>
                                          <p:attrName>ppt_y</p:attrName>
                                        </p:attrNameLst>
                                      </p:cBhvr>
                                      <p:tavLst>
                                        <p:tav tm="0">
                                          <p:val>
                                            <p:strVal val="#ppt_y+.1"/>
                                          </p:val>
                                        </p:tav>
                                        <p:tav tm="100000">
                                          <p:val>
                                            <p:strVal val="#ppt_y"/>
                                          </p:val>
                                        </p:tav>
                                      </p:tavLst>
                                    </p:anim>
                                  </p:childTnLst>
                                </p:cTn>
                              </p:par>
                              <p:par>
                                <p:cTn id="189" presetID="42" presetClass="entr" presetSubtype="0" fill="hold" grpId="0" nodeType="withEffect">
                                  <p:stCondLst>
                                    <p:cond delay="0"/>
                                  </p:stCondLst>
                                  <p:childTnLst>
                                    <p:set>
                                      <p:cBhvr>
                                        <p:cTn id="190" dur="1" fill="hold">
                                          <p:stCondLst>
                                            <p:cond delay="0"/>
                                          </p:stCondLst>
                                        </p:cTn>
                                        <p:tgtEl>
                                          <p:spTgt spid="46"/>
                                        </p:tgtEl>
                                        <p:attrNameLst>
                                          <p:attrName>style.visibility</p:attrName>
                                        </p:attrNameLst>
                                      </p:cBhvr>
                                      <p:to>
                                        <p:strVal val="visible"/>
                                      </p:to>
                                    </p:set>
                                    <p:animEffect transition="in" filter="fade">
                                      <p:cBhvr>
                                        <p:cTn id="191" dur="1000"/>
                                        <p:tgtEl>
                                          <p:spTgt spid="46"/>
                                        </p:tgtEl>
                                      </p:cBhvr>
                                    </p:animEffect>
                                    <p:anim calcmode="lin" valueType="num">
                                      <p:cBhvr>
                                        <p:cTn id="192" dur="1000" fill="hold"/>
                                        <p:tgtEl>
                                          <p:spTgt spid="46"/>
                                        </p:tgtEl>
                                        <p:attrNameLst>
                                          <p:attrName>ppt_x</p:attrName>
                                        </p:attrNameLst>
                                      </p:cBhvr>
                                      <p:tavLst>
                                        <p:tav tm="0">
                                          <p:val>
                                            <p:strVal val="#ppt_x"/>
                                          </p:val>
                                        </p:tav>
                                        <p:tav tm="100000">
                                          <p:val>
                                            <p:strVal val="#ppt_x"/>
                                          </p:val>
                                        </p:tav>
                                      </p:tavLst>
                                    </p:anim>
                                    <p:anim calcmode="lin" valueType="num">
                                      <p:cBhvr>
                                        <p:cTn id="193" dur="1000" fill="hold"/>
                                        <p:tgtEl>
                                          <p:spTgt spid="4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2" grpId="0" animBg="1"/>
      <p:bldP spid="4" grpId="0" animBg="1"/>
      <p:bldP spid="5" grpId="0" animBg="1"/>
      <p:bldP spid="6" grpId="0" animBg="1"/>
      <p:bldP spid="7" grpId="0" animBg="1"/>
      <p:bldP spid="8" grpId="0" animBg="1"/>
      <p:bldP spid="9" grpId="0" animBg="1"/>
      <p:bldP spid="10" grpId="0" animBg="1"/>
      <p:bldP spid="14" grpId="0" animBg="1"/>
      <p:bldP spid="16" grpId="0" animBg="1"/>
      <p:bldP spid="46" grpId="0"/>
      <p:bldP spid="47" grpId="0"/>
      <p:bldGraphic spid="50" grpId="0">
        <p:bldAsOne/>
      </p:bldGraphic>
      <p:bldP spid="49" grpId="0"/>
      <p:bldP spid="41" grpId="0"/>
    </p:bld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184849" y="73025"/>
            <a:ext cx="4628645" cy="609600"/>
          </a:xfrm>
        </p:spPr>
        <p:txBody>
          <a:bodyPr/>
          <a:lstStyle/>
          <a:p>
            <a:r>
              <a:rPr lang="ru-RU" dirty="0" smtClean="0"/>
              <a:t>Декларация на товары</a:t>
            </a:r>
            <a:endParaRPr lang="ru-RU" dirty="0"/>
          </a:p>
        </p:txBody>
      </p:sp>
      <p:sp>
        <p:nvSpPr>
          <p:cNvPr id="11" name="Блок-схема: процесс 10"/>
          <p:cNvSpPr/>
          <p:nvPr/>
        </p:nvSpPr>
        <p:spPr>
          <a:xfrm>
            <a:off x="5569720" y="785324"/>
            <a:ext cx="1789176" cy="608354"/>
          </a:xfrm>
          <a:prstGeom prst="flowChartProcess">
            <a:avLst/>
          </a:prstGeom>
          <a:solidFill>
            <a:schemeClr val="tx1"/>
          </a:solidFill>
          <a:ln>
            <a:solidFill>
              <a:schemeClr val="accent6">
                <a:lumMod val="75000"/>
              </a:schemeClr>
            </a:solidFill>
          </a:ln>
        </p:spPr>
        <p:style>
          <a:lnRef idx="2">
            <a:schemeClr val="accent6"/>
          </a:lnRef>
          <a:fillRef idx="1001">
            <a:schemeClr val="lt1"/>
          </a:fillRef>
          <a:effectRef idx="0">
            <a:schemeClr val="accent6"/>
          </a:effectRef>
          <a:fontRef idx="minor">
            <a:schemeClr val="dk1"/>
          </a:fontRef>
        </p:style>
        <p:txBody>
          <a:bodyPr rtlCol="0" anchor="ctr"/>
          <a:lstStyle/>
          <a:p>
            <a:pPr algn="ctr"/>
            <a:r>
              <a:rPr lang="ru-RU" sz="1600" dirty="0" smtClean="0">
                <a:solidFill>
                  <a:srgbClr val="002060"/>
                </a:solidFill>
              </a:rPr>
              <a:t>ДЕКЛАРАЦИЯ</a:t>
            </a:r>
          </a:p>
          <a:p>
            <a:pPr algn="ctr"/>
            <a:r>
              <a:rPr lang="ru-RU" sz="1200" dirty="0" smtClean="0">
                <a:solidFill>
                  <a:srgbClr val="002060"/>
                </a:solidFill>
              </a:rPr>
              <a:t>на товары</a:t>
            </a:r>
            <a:endParaRPr lang="ru-RU" sz="1200" dirty="0">
              <a:solidFill>
                <a:srgbClr val="002060"/>
              </a:solidFill>
            </a:endParaRPr>
          </a:p>
        </p:txBody>
      </p:sp>
      <p:sp>
        <p:nvSpPr>
          <p:cNvPr id="12" name="Блок-схема: процесс 11"/>
          <p:cNvSpPr/>
          <p:nvPr/>
        </p:nvSpPr>
        <p:spPr>
          <a:xfrm>
            <a:off x="5443256" y="1599050"/>
            <a:ext cx="2052000" cy="576000"/>
          </a:xfrm>
          <a:prstGeom prst="flowChartProcess">
            <a:avLst/>
          </a:prstGeom>
          <a:solidFill>
            <a:schemeClr val="tx1"/>
          </a:solidFill>
          <a:ln>
            <a:solidFill>
              <a:schemeClr val="accent6">
                <a:lumMod val="75000"/>
              </a:schemeClr>
            </a:solidFill>
          </a:ln>
        </p:spPr>
        <p:style>
          <a:lnRef idx="2">
            <a:schemeClr val="accent6"/>
          </a:lnRef>
          <a:fillRef idx="1001">
            <a:schemeClr val="lt1"/>
          </a:fillRef>
          <a:effectRef idx="0">
            <a:schemeClr val="accent6"/>
          </a:effectRef>
          <a:fontRef idx="minor">
            <a:schemeClr val="dk1"/>
          </a:fontRef>
        </p:style>
        <p:txBody>
          <a:bodyPr rtlCol="0" anchor="ctr"/>
          <a:lstStyle/>
          <a:p>
            <a:pPr algn="ctr"/>
            <a:r>
              <a:rPr lang="ru-RU" sz="1400" b="1" dirty="0" smtClean="0">
                <a:solidFill>
                  <a:srgbClr val="002060"/>
                </a:solidFill>
              </a:rPr>
              <a:t>Таможенный орган</a:t>
            </a:r>
            <a:r>
              <a:rPr lang="ru-RU" sz="1400" dirty="0" smtClean="0">
                <a:solidFill>
                  <a:srgbClr val="002060"/>
                </a:solidFill>
              </a:rPr>
              <a:t>, </a:t>
            </a:r>
            <a:r>
              <a:rPr lang="ru-RU" sz="1100" dirty="0" smtClean="0">
                <a:solidFill>
                  <a:srgbClr val="002060"/>
                </a:solidFill>
              </a:rPr>
              <a:t>которому было подано заявление</a:t>
            </a:r>
            <a:endParaRPr lang="ru-RU" sz="1100" dirty="0">
              <a:solidFill>
                <a:srgbClr val="002060"/>
              </a:solidFill>
            </a:endParaRPr>
          </a:p>
        </p:txBody>
      </p:sp>
      <p:sp>
        <p:nvSpPr>
          <p:cNvPr id="13" name="Блок-схема: процесс 12"/>
          <p:cNvSpPr/>
          <p:nvPr/>
        </p:nvSpPr>
        <p:spPr>
          <a:xfrm>
            <a:off x="4196139" y="2351166"/>
            <a:ext cx="1135407" cy="1023213"/>
          </a:xfrm>
          <a:prstGeom prst="flowChartProcess">
            <a:avLst/>
          </a:prstGeom>
          <a:solidFill>
            <a:schemeClr val="tx1"/>
          </a:solidFill>
          <a:ln>
            <a:solidFill>
              <a:schemeClr val="accent6">
                <a:lumMod val="75000"/>
              </a:schemeClr>
            </a:solidFill>
          </a:ln>
        </p:spPr>
        <p:style>
          <a:lnRef idx="2">
            <a:schemeClr val="accent6"/>
          </a:lnRef>
          <a:fillRef idx="1001">
            <a:schemeClr val="lt1"/>
          </a:fillRef>
          <a:effectRef idx="0">
            <a:schemeClr val="accent6"/>
          </a:effectRef>
          <a:fontRef idx="minor">
            <a:schemeClr val="dk1"/>
          </a:fontRef>
        </p:style>
        <p:txBody>
          <a:bodyPr lIns="36000" rIns="36000" rtlCol="0" anchor="ctr"/>
          <a:lstStyle/>
          <a:p>
            <a:pPr algn="ctr"/>
            <a:r>
              <a:rPr lang="ru-RU" sz="1200" dirty="0" smtClean="0">
                <a:solidFill>
                  <a:srgbClr val="002060"/>
                </a:solidFill>
              </a:rPr>
              <a:t>Проверка ДТ</a:t>
            </a:r>
          </a:p>
          <a:p>
            <a:pPr algn="ctr"/>
            <a:endParaRPr lang="ru-RU" sz="1200" dirty="0" smtClean="0">
              <a:solidFill>
                <a:srgbClr val="002060"/>
              </a:solidFill>
            </a:endParaRPr>
          </a:p>
          <a:p>
            <a:pPr algn="ctr"/>
            <a:r>
              <a:rPr lang="ru-RU" sz="900" dirty="0" smtClean="0">
                <a:solidFill>
                  <a:srgbClr val="002060"/>
                </a:solidFill>
              </a:rPr>
              <a:t>(ст. 111 ТК ЕАЭС)</a:t>
            </a:r>
            <a:endParaRPr lang="ru-RU" sz="900" dirty="0">
              <a:solidFill>
                <a:srgbClr val="002060"/>
              </a:solidFill>
            </a:endParaRPr>
          </a:p>
        </p:txBody>
      </p:sp>
      <p:sp>
        <p:nvSpPr>
          <p:cNvPr id="14" name="Блок-схема: процесс 13"/>
          <p:cNvSpPr/>
          <p:nvPr/>
        </p:nvSpPr>
        <p:spPr>
          <a:xfrm>
            <a:off x="5510676" y="2357698"/>
            <a:ext cx="1907266" cy="1041281"/>
          </a:xfrm>
          <a:prstGeom prst="flowChartProcess">
            <a:avLst/>
          </a:prstGeom>
          <a:solidFill>
            <a:schemeClr val="tx1"/>
          </a:solidFill>
          <a:ln>
            <a:solidFill>
              <a:schemeClr val="accent6">
                <a:lumMod val="75000"/>
              </a:schemeClr>
            </a:solidFill>
          </a:ln>
        </p:spPr>
        <p:style>
          <a:lnRef idx="2">
            <a:schemeClr val="accent6"/>
          </a:lnRef>
          <a:fillRef idx="1001">
            <a:schemeClr val="lt1"/>
          </a:fillRef>
          <a:effectRef idx="0">
            <a:schemeClr val="accent6"/>
          </a:effectRef>
          <a:fontRef idx="minor">
            <a:schemeClr val="dk1"/>
          </a:fontRef>
        </p:style>
        <p:txBody>
          <a:bodyPr rtlCol="0" anchor="ctr"/>
          <a:lstStyle/>
          <a:p>
            <a:pPr algn="ctr"/>
            <a:r>
              <a:rPr lang="ru-RU" sz="1200" dirty="0" smtClean="0">
                <a:solidFill>
                  <a:srgbClr val="002060"/>
                </a:solidFill>
              </a:rPr>
              <a:t>Проверка соблюдения условий помещения товаров под таможенную процедуру</a:t>
            </a:r>
            <a:endParaRPr lang="ru-RU" sz="1200" dirty="0">
              <a:solidFill>
                <a:srgbClr val="002060"/>
              </a:solidFill>
            </a:endParaRPr>
          </a:p>
        </p:txBody>
      </p:sp>
      <p:sp>
        <p:nvSpPr>
          <p:cNvPr id="15" name="Блок-схема: процесс 14"/>
          <p:cNvSpPr/>
          <p:nvPr/>
        </p:nvSpPr>
        <p:spPr>
          <a:xfrm>
            <a:off x="7529045" y="2351166"/>
            <a:ext cx="1376658" cy="1023213"/>
          </a:xfrm>
          <a:prstGeom prst="flowChartProcess">
            <a:avLst/>
          </a:prstGeom>
          <a:solidFill>
            <a:schemeClr val="tx1"/>
          </a:solidFill>
          <a:ln>
            <a:solidFill>
              <a:schemeClr val="accent6">
                <a:lumMod val="75000"/>
              </a:schemeClr>
            </a:solidFill>
          </a:ln>
        </p:spPr>
        <p:style>
          <a:lnRef idx="2">
            <a:schemeClr val="accent6"/>
          </a:lnRef>
          <a:fillRef idx="1001">
            <a:schemeClr val="lt1"/>
          </a:fillRef>
          <a:effectRef idx="0">
            <a:schemeClr val="accent6"/>
          </a:effectRef>
          <a:fontRef idx="minor">
            <a:schemeClr val="dk1"/>
          </a:fontRef>
        </p:style>
        <p:txBody>
          <a:bodyPr rtlCol="0" anchor="ctr"/>
          <a:lstStyle/>
          <a:p>
            <a:pPr algn="ctr"/>
            <a:r>
              <a:rPr lang="ru-RU" sz="1100" dirty="0" smtClean="0">
                <a:solidFill>
                  <a:srgbClr val="002060"/>
                </a:solidFill>
              </a:rPr>
              <a:t>Проверка уплаты таможенных пошлин, налогов и сборов</a:t>
            </a:r>
            <a:endParaRPr lang="ru-RU" sz="1100" dirty="0">
              <a:solidFill>
                <a:srgbClr val="002060"/>
              </a:solidFill>
            </a:endParaRPr>
          </a:p>
        </p:txBody>
      </p:sp>
      <p:sp>
        <p:nvSpPr>
          <p:cNvPr id="16" name="Блок-схема: процесс 15"/>
          <p:cNvSpPr/>
          <p:nvPr/>
        </p:nvSpPr>
        <p:spPr>
          <a:xfrm>
            <a:off x="5569721" y="3710989"/>
            <a:ext cx="1789176" cy="445008"/>
          </a:xfrm>
          <a:prstGeom prst="flowChartProcess">
            <a:avLst/>
          </a:prstGeom>
          <a:solidFill>
            <a:schemeClr val="tx1"/>
          </a:solidFill>
          <a:ln>
            <a:solidFill>
              <a:schemeClr val="accent6">
                <a:lumMod val="75000"/>
              </a:schemeClr>
            </a:solidFill>
          </a:ln>
        </p:spPr>
        <p:style>
          <a:lnRef idx="2">
            <a:schemeClr val="accent6"/>
          </a:lnRef>
          <a:fillRef idx="1001">
            <a:schemeClr val="lt1"/>
          </a:fillRef>
          <a:effectRef idx="0">
            <a:schemeClr val="accent6"/>
          </a:effectRef>
          <a:fontRef idx="minor">
            <a:schemeClr val="dk1"/>
          </a:fontRef>
        </p:style>
        <p:txBody>
          <a:bodyPr rtlCol="0" anchor="ctr"/>
          <a:lstStyle/>
          <a:p>
            <a:pPr algn="ctr"/>
            <a:r>
              <a:rPr lang="ru-RU" sz="1400" dirty="0" smtClean="0">
                <a:solidFill>
                  <a:srgbClr val="002060"/>
                </a:solidFill>
              </a:rPr>
              <a:t>Результат проверки</a:t>
            </a:r>
            <a:endParaRPr lang="ru-RU" sz="1400" dirty="0">
              <a:solidFill>
                <a:srgbClr val="002060"/>
              </a:solidFill>
            </a:endParaRPr>
          </a:p>
        </p:txBody>
      </p:sp>
      <p:sp>
        <p:nvSpPr>
          <p:cNvPr id="17" name="Блок-схема: процесс 16"/>
          <p:cNvSpPr/>
          <p:nvPr/>
        </p:nvSpPr>
        <p:spPr>
          <a:xfrm>
            <a:off x="4046964" y="4541793"/>
            <a:ext cx="1402020" cy="1211644"/>
          </a:xfrm>
          <a:prstGeom prst="flowChartProcess">
            <a:avLst/>
          </a:prstGeom>
          <a:solidFill>
            <a:schemeClr val="tx1"/>
          </a:solidFill>
          <a:ln>
            <a:solidFill>
              <a:schemeClr val="accent6">
                <a:lumMod val="75000"/>
              </a:schemeClr>
            </a:solidFill>
          </a:ln>
        </p:spPr>
        <p:style>
          <a:lnRef idx="2">
            <a:schemeClr val="accent6"/>
          </a:lnRef>
          <a:fillRef idx="1001">
            <a:schemeClr val="lt1"/>
          </a:fillRef>
          <a:effectRef idx="0">
            <a:schemeClr val="accent6"/>
          </a:effectRef>
          <a:fontRef idx="minor">
            <a:schemeClr val="dk1"/>
          </a:fontRef>
        </p:style>
        <p:txBody>
          <a:bodyPr rtlCol="0" anchor="t" anchorCtr="0"/>
          <a:lstStyle/>
          <a:p>
            <a:pPr algn="ctr"/>
            <a:r>
              <a:rPr lang="ru-RU" sz="1200" dirty="0" smtClean="0">
                <a:solidFill>
                  <a:srgbClr val="002060"/>
                </a:solidFill>
              </a:rPr>
              <a:t>Электронный документ</a:t>
            </a:r>
            <a:r>
              <a:rPr lang="en-US" sz="1200" dirty="0" smtClean="0">
                <a:solidFill>
                  <a:srgbClr val="002060"/>
                </a:solidFill>
              </a:rPr>
              <a:t> </a:t>
            </a:r>
            <a:r>
              <a:rPr lang="ru-RU" sz="1200" dirty="0" smtClean="0">
                <a:solidFill>
                  <a:srgbClr val="002060"/>
                </a:solidFill>
              </a:rPr>
              <a:t>о выпуске товаров</a:t>
            </a:r>
          </a:p>
          <a:p>
            <a:pPr algn="ctr"/>
            <a:endParaRPr lang="ru-RU" sz="1200" dirty="0" smtClean="0">
              <a:solidFill>
                <a:srgbClr val="002060"/>
              </a:solidFill>
            </a:endParaRPr>
          </a:p>
          <a:p>
            <a:pPr algn="ctr"/>
            <a:r>
              <a:rPr lang="ru-RU" sz="1000" dirty="0" smtClean="0">
                <a:solidFill>
                  <a:srgbClr val="002060"/>
                </a:solidFill>
              </a:rPr>
              <a:t>(для ДТ поданной в электронном виде) </a:t>
            </a:r>
            <a:endParaRPr lang="ru-RU" sz="1000" dirty="0">
              <a:solidFill>
                <a:srgbClr val="002060"/>
              </a:solidFill>
            </a:endParaRPr>
          </a:p>
        </p:txBody>
      </p:sp>
      <p:sp>
        <p:nvSpPr>
          <p:cNvPr id="18" name="Блок-схема: процесс 17"/>
          <p:cNvSpPr/>
          <p:nvPr/>
        </p:nvSpPr>
        <p:spPr>
          <a:xfrm>
            <a:off x="5663153" y="4541793"/>
            <a:ext cx="1602311" cy="1211644"/>
          </a:xfrm>
          <a:prstGeom prst="flowChartProcess">
            <a:avLst/>
          </a:prstGeom>
          <a:solidFill>
            <a:schemeClr val="tx1"/>
          </a:solidFill>
          <a:ln>
            <a:solidFill>
              <a:schemeClr val="accent6">
                <a:lumMod val="75000"/>
              </a:schemeClr>
            </a:solidFill>
          </a:ln>
        </p:spPr>
        <p:style>
          <a:lnRef idx="2">
            <a:schemeClr val="accent6"/>
          </a:lnRef>
          <a:fillRef idx="1001">
            <a:schemeClr val="lt1"/>
          </a:fillRef>
          <a:effectRef idx="0">
            <a:schemeClr val="accent6"/>
          </a:effectRef>
          <a:fontRef idx="minor">
            <a:schemeClr val="dk1"/>
          </a:fontRef>
        </p:style>
        <p:txBody>
          <a:bodyPr rtlCol="0" anchor="t" anchorCtr="0"/>
          <a:lstStyle/>
          <a:p>
            <a:pPr algn="ctr"/>
            <a:r>
              <a:rPr lang="ru-RU" sz="1200" dirty="0" smtClean="0">
                <a:solidFill>
                  <a:srgbClr val="002060"/>
                </a:solidFill>
              </a:rPr>
              <a:t>Отметки  о выпуске товаров на ДТ на </a:t>
            </a:r>
            <a:r>
              <a:rPr lang="ru-RU" sz="1200" dirty="0">
                <a:solidFill>
                  <a:srgbClr val="002060"/>
                </a:solidFill>
              </a:rPr>
              <a:t>бумажном </a:t>
            </a:r>
            <a:r>
              <a:rPr lang="ru-RU" sz="1200" dirty="0" smtClean="0">
                <a:solidFill>
                  <a:srgbClr val="002060"/>
                </a:solidFill>
              </a:rPr>
              <a:t>носителе </a:t>
            </a:r>
            <a:r>
              <a:rPr lang="ru-RU" sz="1200" dirty="0">
                <a:solidFill>
                  <a:srgbClr val="002060"/>
                </a:solidFill>
              </a:rPr>
              <a:t>и </a:t>
            </a:r>
            <a:r>
              <a:rPr lang="ru-RU" sz="1200" dirty="0" smtClean="0">
                <a:solidFill>
                  <a:srgbClr val="002060"/>
                </a:solidFill>
              </a:rPr>
              <a:t>(или) коммерческих документах</a:t>
            </a:r>
            <a:endParaRPr lang="ru-RU" sz="1200" dirty="0">
              <a:solidFill>
                <a:srgbClr val="002060"/>
              </a:solidFill>
            </a:endParaRPr>
          </a:p>
        </p:txBody>
      </p:sp>
      <p:graphicFrame>
        <p:nvGraphicFramePr>
          <p:cNvPr id="19" name="Схема 18"/>
          <p:cNvGraphicFramePr/>
          <p:nvPr>
            <p:extLst>
              <p:ext uri="{D42A27DB-BD31-4B8C-83A1-F6EECF244321}">
                <p14:modId xmlns:p14="http://schemas.microsoft.com/office/powerpoint/2010/main" val="1959673896"/>
              </p:ext>
            </p:extLst>
          </p:nvPr>
        </p:nvGraphicFramePr>
        <p:xfrm>
          <a:off x="119762" y="1166658"/>
          <a:ext cx="3596074" cy="488834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cxnSp>
        <p:nvCxnSpPr>
          <p:cNvPr id="23" name="Прямая со стрелкой 22"/>
          <p:cNvCxnSpPr>
            <a:stCxn id="11" idx="2"/>
            <a:endCxn id="12" idx="0"/>
          </p:cNvCxnSpPr>
          <p:nvPr/>
        </p:nvCxnSpPr>
        <p:spPr>
          <a:xfrm>
            <a:off x="6464308" y="1393678"/>
            <a:ext cx="4948" cy="205372"/>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5" name="Прямая со стрелкой 24"/>
          <p:cNvCxnSpPr>
            <a:stCxn id="12" idx="2"/>
            <a:endCxn id="14" idx="0"/>
          </p:cNvCxnSpPr>
          <p:nvPr/>
        </p:nvCxnSpPr>
        <p:spPr>
          <a:xfrm flipH="1">
            <a:off x="6464309" y="2175050"/>
            <a:ext cx="4947" cy="182648"/>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7" name="Соединительная линия уступом 26"/>
          <p:cNvCxnSpPr>
            <a:stCxn id="12" idx="1"/>
            <a:endCxn id="13" idx="0"/>
          </p:cNvCxnSpPr>
          <p:nvPr/>
        </p:nvCxnSpPr>
        <p:spPr>
          <a:xfrm rot="10800000" flipV="1">
            <a:off x="4763844" y="1887050"/>
            <a:ext cx="679413" cy="464116"/>
          </a:xfrm>
          <a:prstGeom prst="bentConnector2">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9" name="Соединительная линия уступом 28"/>
          <p:cNvCxnSpPr>
            <a:stCxn id="12" idx="3"/>
            <a:endCxn id="15" idx="0"/>
          </p:cNvCxnSpPr>
          <p:nvPr/>
        </p:nvCxnSpPr>
        <p:spPr>
          <a:xfrm>
            <a:off x="7495256" y="1887050"/>
            <a:ext cx="722118" cy="464116"/>
          </a:xfrm>
          <a:prstGeom prst="bentConnector2">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1" name="Прямая со стрелкой 30"/>
          <p:cNvCxnSpPr>
            <a:stCxn id="14" idx="2"/>
            <a:endCxn id="16" idx="0"/>
          </p:cNvCxnSpPr>
          <p:nvPr/>
        </p:nvCxnSpPr>
        <p:spPr>
          <a:xfrm>
            <a:off x="6464309" y="3398979"/>
            <a:ext cx="0" cy="312010"/>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3" name="Соединительная линия уступом 32"/>
          <p:cNvCxnSpPr>
            <a:stCxn id="16" idx="1"/>
            <a:endCxn id="17" idx="0"/>
          </p:cNvCxnSpPr>
          <p:nvPr/>
        </p:nvCxnSpPr>
        <p:spPr>
          <a:xfrm rot="10800000" flipV="1">
            <a:off x="4747975" y="3933493"/>
            <a:ext cx="821747" cy="608300"/>
          </a:xfrm>
          <a:prstGeom prst="bentConnector2">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5" name="Прямая со стрелкой 34"/>
          <p:cNvCxnSpPr>
            <a:stCxn id="16" idx="2"/>
            <a:endCxn id="18" idx="0"/>
          </p:cNvCxnSpPr>
          <p:nvPr/>
        </p:nvCxnSpPr>
        <p:spPr>
          <a:xfrm>
            <a:off x="6464309" y="4155997"/>
            <a:ext cx="0" cy="385796"/>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6" name="Блок-схема: процесс 35"/>
          <p:cNvSpPr/>
          <p:nvPr/>
        </p:nvSpPr>
        <p:spPr>
          <a:xfrm>
            <a:off x="7423580" y="4541793"/>
            <a:ext cx="1602311" cy="1211644"/>
          </a:xfrm>
          <a:prstGeom prst="flowChartProcess">
            <a:avLst/>
          </a:prstGeom>
          <a:solidFill>
            <a:schemeClr val="tx1"/>
          </a:solidFill>
          <a:ln>
            <a:solidFill>
              <a:schemeClr val="accent6">
                <a:lumMod val="75000"/>
              </a:schemeClr>
            </a:solidFill>
          </a:ln>
        </p:spPr>
        <p:style>
          <a:lnRef idx="2">
            <a:schemeClr val="accent6"/>
          </a:lnRef>
          <a:fillRef idx="1001">
            <a:schemeClr val="lt1"/>
          </a:fillRef>
          <a:effectRef idx="0">
            <a:schemeClr val="accent6"/>
          </a:effectRef>
          <a:fontRef idx="minor">
            <a:schemeClr val="dk1"/>
          </a:fontRef>
        </p:style>
        <p:txBody>
          <a:bodyPr rtlCol="0" anchor="t" anchorCtr="0"/>
          <a:lstStyle/>
          <a:p>
            <a:pPr algn="ctr"/>
            <a:r>
              <a:rPr lang="ru-RU" sz="1200" dirty="0" smtClean="0">
                <a:solidFill>
                  <a:srgbClr val="002060"/>
                </a:solidFill>
              </a:rPr>
              <a:t>Отказ в регистрации декларации.</a:t>
            </a:r>
          </a:p>
          <a:p>
            <a:pPr algn="ctr"/>
            <a:r>
              <a:rPr lang="ru-RU" sz="1200" dirty="0" smtClean="0">
                <a:solidFill>
                  <a:srgbClr val="002060"/>
                </a:solidFill>
              </a:rPr>
              <a:t>Декларация считается неподанной.</a:t>
            </a:r>
            <a:endParaRPr lang="ru-RU" sz="1200" dirty="0">
              <a:solidFill>
                <a:srgbClr val="002060"/>
              </a:solidFill>
            </a:endParaRPr>
          </a:p>
        </p:txBody>
      </p:sp>
      <p:cxnSp>
        <p:nvCxnSpPr>
          <p:cNvPr id="38" name="Соединительная линия уступом 37"/>
          <p:cNvCxnSpPr>
            <a:stCxn id="16" idx="3"/>
            <a:endCxn id="36" idx="0"/>
          </p:cNvCxnSpPr>
          <p:nvPr/>
        </p:nvCxnSpPr>
        <p:spPr>
          <a:xfrm>
            <a:off x="7358897" y="3933493"/>
            <a:ext cx="865839" cy="608300"/>
          </a:xfrm>
          <a:prstGeom prst="bentConnector2">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9" name="TextBox 38"/>
          <p:cNvSpPr txBox="1"/>
          <p:nvPr/>
        </p:nvSpPr>
        <p:spPr>
          <a:xfrm>
            <a:off x="5440892" y="4192987"/>
            <a:ext cx="1086046" cy="123111"/>
          </a:xfrm>
          <a:prstGeom prst="rect">
            <a:avLst/>
          </a:prstGeom>
          <a:noFill/>
        </p:spPr>
        <p:txBody>
          <a:bodyPr wrap="square" lIns="0" tIns="0" rIns="0" bIns="0" rtlCol="0">
            <a:spAutoFit/>
          </a:bodyPr>
          <a:lstStyle/>
          <a:p>
            <a:r>
              <a:rPr lang="ru-RU" sz="800" dirty="0" smtClean="0"/>
              <a:t>ПОЛОЖИТЕЛЬНЫЙ</a:t>
            </a:r>
            <a:endParaRPr lang="ru-RU" sz="800" dirty="0"/>
          </a:p>
        </p:txBody>
      </p:sp>
      <p:sp>
        <p:nvSpPr>
          <p:cNvPr id="40" name="TextBox 39"/>
          <p:cNvSpPr txBox="1"/>
          <p:nvPr/>
        </p:nvSpPr>
        <p:spPr>
          <a:xfrm>
            <a:off x="4562194" y="3752992"/>
            <a:ext cx="1086046" cy="123111"/>
          </a:xfrm>
          <a:prstGeom prst="rect">
            <a:avLst/>
          </a:prstGeom>
          <a:noFill/>
        </p:spPr>
        <p:txBody>
          <a:bodyPr wrap="square" lIns="0" tIns="0" rIns="0" bIns="0" rtlCol="0">
            <a:spAutoFit/>
          </a:bodyPr>
          <a:lstStyle/>
          <a:p>
            <a:r>
              <a:rPr lang="ru-RU" sz="800" dirty="0" smtClean="0"/>
              <a:t>ПОЛОЖИТЕЛЬНЫЙ</a:t>
            </a:r>
            <a:endParaRPr lang="ru-RU" sz="800" dirty="0"/>
          </a:p>
        </p:txBody>
      </p:sp>
      <p:sp>
        <p:nvSpPr>
          <p:cNvPr id="41" name="TextBox 40"/>
          <p:cNvSpPr txBox="1"/>
          <p:nvPr/>
        </p:nvSpPr>
        <p:spPr>
          <a:xfrm>
            <a:off x="7417942" y="3765492"/>
            <a:ext cx="1086046" cy="123111"/>
          </a:xfrm>
          <a:prstGeom prst="rect">
            <a:avLst/>
          </a:prstGeom>
          <a:noFill/>
        </p:spPr>
        <p:txBody>
          <a:bodyPr wrap="square" lIns="0" tIns="0" rIns="0" bIns="0" rtlCol="0">
            <a:spAutoFit/>
          </a:bodyPr>
          <a:lstStyle/>
          <a:p>
            <a:r>
              <a:rPr lang="ru-RU" sz="800" dirty="0" smtClean="0"/>
              <a:t>ОТРИЦАТЕЛЬНЫЙ</a:t>
            </a:r>
            <a:endParaRPr lang="ru-RU" sz="800" dirty="0"/>
          </a:p>
        </p:txBody>
      </p:sp>
      <p:cxnSp>
        <p:nvCxnSpPr>
          <p:cNvPr id="4" name="Соединительная линия уступом 3"/>
          <p:cNvCxnSpPr>
            <a:stCxn id="13" idx="2"/>
            <a:endCxn id="16" idx="0"/>
          </p:cNvCxnSpPr>
          <p:nvPr/>
        </p:nvCxnSpPr>
        <p:spPr>
          <a:xfrm rot="16200000" flipH="1">
            <a:off x="5445771" y="2692451"/>
            <a:ext cx="336610" cy="1700466"/>
          </a:xfrm>
          <a:prstGeom prst="bentConnector3">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 name="Соединительная линия уступом 5"/>
          <p:cNvCxnSpPr>
            <a:stCxn id="15" idx="2"/>
            <a:endCxn id="16" idx="0"/>
          </p:cNvCxnSpPr>
          <p:nvPr/>
        </p:nvCxnSpPr>
        <p:spPr>
          <a:xfrm rot="5400000">
            <a:off x="7172537" y="2666152"/>
            <a:ext cx="336610" cy="1753065"/>
          </a:xfrm>
          <a:prstGeom prst="bentConnector3">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anim calcmode="lin" valueType="num">
                                      <p:cBhvr>
                                        <p:cTn id="7" dur="500" fill="hold"/>
                                        <p:tgtEl>
                                          <p:spTgt spid="19"/>
                                        </p:tgtEl>
                                        <p:attrNameLst>
                                          <p:attrName>ppt_w</p:attrName>
                                        </p:attrNameLst>
                                      </p:cBhvr>
                                      <p:tavLst>
                                        <p:tav tm="0">
                                          <p:val>
                                            <p:fltVal val="0"/>
                                          </p:val>
                                        </p:tav>
                                        <p:tav tm="100000">
                                          <p:val>
                                            <p:strVal val="#ppt_w"/>
                                          </p:val>
                                        </p:tav>
                                      </p:tavLst>
                                    </p:anim>
                                    <p:anim calcmode="lin" valueType="num">
                                      <p:cBhvr>
                                        <p:cTn id="8" dur="500" fill="hold"/>
                                        <p:tgtEl>
                                          <p:spTgt spid="19"/>
                                        </p:tgtEl>
                                        <p:attrNameLst>
                                          <p:attrName>ppt_h</p:attrName>
                                        </p:attrNameLst>
                                      </p:cBhvr>
                                      <p:tavLst>
                                        <p:tav tm="0">
                                          <p:val>
                                            <p:fltVal val="0"/>
                                          </p:val>
                                        </p:tav>
                                        <p:tav tm="100000">
                                          <p:val>
                                            <p:strVal val="#ppt_h"/>
                                          </p:val>
                                        </p:tav>
                                      </p:tavLst>
                                    </p:anim>
                                    <p:animEffect transition="in" filter="fade">
                                      <p:cBhvr>
                                        <p:cTn id="9" dur="500"/>
                                        <p:tgtEl>
                                          <p:spTgt spid="19"/>
                                        </p:tgtEl>
                                      </p:cBhvr>
                                    </p:animEffec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grpId="0" nodeType="clickEffect">
                                  <p:stCondLst>
                                    <p:cond delay="0"/>
                                  </p:stCondLst>
                                  <p:childTnLst>
                                    <p:set>
                                      <p:cBhvr>
                                        <p:cTn id="13" dur="1" fill="hold">
                                          <p:stCondLst>
                                            <p:cond delay="0"/>
                                          </p:stCondLst>
                                        </p:cTn>
                                        <p:tgtEl>
                                          <p:spTgt spid="11"/>
                                        </p:tgtEl>
                                        <p:attrNameLst>
                                          <p:attrName>style.visibility</p:attrName>
                                        </p:attrNameLst>
                                      </p:cBhvr>
                                      <p:to>
                                        <p:strVal val="visible"/>
                                      </p:to>
                                    </p:set>
                                  </p:childTnLst>
                                </p:cTn>
                              </p:par>
                            </p:childTnLst>
                          </p:cTn>
                        </p:par>
                        <p:par>
                          <p:cTn id="14" fill="hold">
                            <p:stCondLst>
                              <p:cond delay="0"/>
                            </p:stCondLst>
                            <p:childTnLst>
                              <p:par>
                                <p:cTn id="15" presetID="12" presetClass="entr" presetSubtype="1" fill="hold" nodeType="afterEffect">
                                  <p:stCondLst>
                                    <p:cond delay="0"/>
                                  </p:stCondLst>
                                  <p:childTnLst>
                                    <p:set>
                                      <p:cBhvr>
                                        <p:cTn id="16" dur="1" fill="hold">
                                          <p:stCondLst>
                                            <p:cond delay="0"/>
                                          </p:stCondLst>
                                        </p:cTn>
                                        <p:tgtEl>
                                          <p:spTgt spid="23"/>
                                        </p:tgtEl>
                                        <p:attrNameLst>
                                          <p:attrName>style.visibility</p:attrName>
                                        </p:attrNameLst>
                                      </p:cBhvr>
                                      <p:to>
                                        <p:strVal val="visible"/>
                                      </p:to>
                                    </p:set>
                                    <p:anim calcmode="lin" valueType="num">
                                      <p:cBhvr additive="base">
                                        <p:cTn id="17" dur="500"/>
                                        <p:tgtEl>
                                          <p:spTgt spid="23"/>
                                        </p:tgtEl>
                                        <p:attrNameLst>
                                          <p:attrName>ppt_y</p:attrName>
                                        </p:attrNameLst>
                                      </p:cBhvr>
                                      <p:tavLst>
                                        <p:tav tm="0">
                                          <p:val>
                                            <p:strVal val="#ppt_y-#ppt_h*1.125000"/>
                                          </p:val>
                                        </p:tav>
                                        <p:tav tm="100000">
                                          <p:val>
                                            <p:strVal val="#ppt_y"/>
                                          </p:val>
                                        </p:tav>
                                      </p:tavLst>
                                    </p:anim>
                                    <p:animEffect transition="in" filter="wipe(down)">
                                      <p:cBhvr>
                                        <p:cTn id="18" dur="500"/>
                                        <p:tgtEl>
                                          <p:spTgt spid="23"/>
                                        </p:tgtEl>
                                      </p:cBhvr>
                                    </p:animEffect>
                                  </p:childTnLst>
                                </p:cTn>
                              </p:par>
                            </p:childTnLst>
                          </p:cTn>
                        </p:par>
                        <p:par>
                          <p:cTn id="19" fill="hold">
                            <p:stCondLst>
                              <p:cond delay="500"/>
                            </p:stCondLst>
                            <p:childTnLst>
                              <p:par>
                                <p:cTn id="20" presetID="1" presetClass="entr" presetSubtype="0" fill="hold" grpId="0" nodeType="afterEffect">
                                  <p:stCondLst>
                                    <p:cond delay="0"/>
                                  </p:stCondLst>
                                  <p:childTnLst>
                                    <p:set>
                                      <p:cBhvr>
                                        <p:cTn id="21" dur="1" fill="hold">
                                          <p:stCondLst>
                                            <p:cond delay="0"/>
                                          </p:stCondLst>
                                        </p:cTn>
                                        <p:tgtEl>
                                          <p:spTgt spid="12"/>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12" presetClass="entr" presetSubtype="2" fill="hold" nodeType="clickEffect">
                                  <p:stCondLst>
                                    <p:cond delay="0"/>
                                  </p:stCondLst>
                                  <p:childTnLst>
                                    <p:set>
                                      <p:cBhvr>
                                        <p:cTn id="25" dur="1" fill="hold">
                                          <p:stCondLst>
                                            <p:cond delay="0"/>
                                          </p:stCondLst>
                                        </p:cTn>
                                        <p:tgtEl>
                                          <p:spTgt spid="27"/>
                                        </p:tgtEl>
                                        <p:attrNameLst>
                                          <p:attrName>style.visibility</p:attrName>
                                        </p:attrNameLst>
                                      </p:cBhvr>
                                      <p:to>
                                        <p:strVal val="visible"/>
                                      </p:to>
                                    </p:set>
                                    <p:anim calcmode="lin" valueType="num">
                                      <p:cBhvr additive="base">
                                        <p:cTn id="26" dur="500"/>
                                        <p:tgtEl>
                                          <p:spTgt spid="27"/>
                                        </p:tgtEl>
                                        <p:attrNameLst>
                                          <p:attrName>ppt_x</p:attrName>
                                        </p:attrNameLst>
                                      </p:cBhvr>
                                      <p:tavLst>
                                        <p:tav tm="0">
                                          <p:val>
                                            <p:strVal val="#ppt_x+#ppt_w*1.125000"/>
                                          </p:val>
                                        </p:tav>
                                        <p:tav tm="100000">
                                          <p:val>
                                            <p:strVal val="#ppt_x"/>
                                          </p:val>
                                        </p:tav>
                                      </p:tavLst>
                                    </p:anim>
                                    <p:animEffect transition="in" filter="wipe(left)">
                                      <p:cBhvr>
                                        <p:cTn id="27" dur="500"/>
                                        <p:tgtEl>
                                          <p:spTgt spid="27"/>
                                        </p:tgtEl>
                                      </p:cBhvr>
                                    </p:animEffect>
                                  </p:childTnLst>
                                </p:cTn>
                              </p:par>
                            </p:childTnLst>
                          </p:cTn>
                        </p:par>
                        <p:par>
                          <p:cTn id="28" fill="hold">
                            <p:stCondLst>
                              <p:cond delay="500"/>
                            </p:stCondLst>
                            <p:childTnLst>
                              <p:par>
                                <p:cTn id="29" presetID="1" presetClass="entr" presetSubtype="0" fill="hold" grpId="0" nodeType="afterEffect">
                                  <p:stCondLst>
                                    <p:cond delay="0"/>
                                  </p:stCondLst>
                                  <p:childTnLst>
                                    <p:set>
                                      <p:cBhvr>
                                        <p:cTn id="30" dur="1" fill="hold">
                                          <p:stCondLst>
                                            <p:cond delay="0"/>
                                          </p:stCondLst>
                                        </p:cTn>
                                        <p:tgtEl>
                                          <p:spTgt spid="13"/>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2" presetClass="entr" presetSubtype="1" fill="hold" nodeType="clickEffect">
                                  <p:stCondLst>
                                    <p:cond delay="0"/>
                                  </p:stCondLst>
                                  <p:childTnLst>
                                    <p:set>
                                      <p:cBhvr>
                                        <p:cTn id="34" dur="1" fill="hold">
                                          <p:stCondLst>
                                            <p:cond delay="0"/>
                                          </p:stCondLst>
                                        </p:cTn>
                                        <p:tgtEl>
                                          <p:spTgt spid="25"/>
                                        </p:tgtEl>
                                        <p:attrNameLst>
                                          <p:attrName>style.visibility</p:attrName>
                                        </p:attrNameLst>
                                      </p:cBhvr>
                                      <p:to>
                                        <p:strVal val="visible"/>
                                      </p:to>
                                    </p:set>
                                    <p:anim calcmode="lin" valueType="num">
                                      <p:cBhvr additive="base">
                                        <p:cTn id="35" dur="500"/>
                                        <p:tgtEl>
                                          <p:spTgt spid="25"/>
                                        </p:tgtEl>
                                        <p:attrNameLst>
                                          <p:attrName>ppt_y</p:attrName>
                                        </p:attrNameLst>
                                      </p:cBhvr>
                                      <p:tavLst>
                                        <p:tav tm="0">
                                          <p:val>
                                            <p:strVal val="#ppt_y-#ppt_h*1.125000"/>
                                          </p:val>
                                        </p:tav>
                                        <p:tav tm="100000">
                                          <p:val>
                                            <p:strVal val="#ppt_y"/>
                                          </p:val>
                                        </p:tav>
                                      </p:tavLst>
                                    </p:anim>
                                    <p:animEffect transition="in" filter="wipe(down)">
                                      <p:cBhvr>
                                        <p:cTn id="36" dur="500"/>
                                        <p:tgtEl>
                                          <p:spTgt spid="25"/>
                                        </p:tgtEl>
                                      </p:cBhvr>
                                    </p:animEffect>
                                  </p:childTnLst>
                                </p:cTn>
                              </p:par>
                            </p:childTnLst>
                          </p:cTn>
                        </p:par>
                        <p:par>
                          <p:cTn id="37" fill="hold">
                            <p:stCondLst>
                              <p:cond delay="500"/>
                            </p:stCondLst>
                            <p:childTnLst>
                              <p:par>
                                <p:cTn id="38" presetID="1" presetClass="entr" presetSubtype="0" fill="hold" grpId="0" nodeType="afterEffect">
                                  <p:stCondLst>
                                    <p:cond delay="0"/>
                                  </p:stCondLst>
                                  <p:childTnLst>
                                    <p:set>
                                      <p:cBhvr>
                                        <p:cTn id="39" dur="1" fill="hold">
                                          <p:stCondLst>
                                            <p:cond delay="0"/>
                                          </p:stCondLst>
                                        </p:cTn>
                                        <p:tgtEl>
                                          <p:spTgt spid="14"/>
                                        </p:tgtEl>
                                        <p:attrNameLst>
                                          <p:attrName>style.visibility</p:attrName>
                                        </p:attrNameLst>
                                      </p:cBhvr>
                                      <p:to>
                                        <p:strVal val="visible"/>
                                      </p:to>
                                    </p:set>
                                  </p:childTnLst>
                                </p:cTn>
                              </p:par>
                            </p:childTnLst>
                          </p:cTn>
                        </p:par>
                      </p:childTnLst>
                    </p:cTn>
                  </p:par>
                  <p:par>
                    <p:cTn id="40" fill="hold">
                      <p:stCondLst>
                        <p:cond delay="indefinite"/>
                      </p:stCondLst>
                      <p:childTnLst>
                        <p:par>
                          <p:cTn id="41" fill="hold">
                            <p:stCondLst>
                              <p:cond delay="0"/>
                            </p:stCondLst>
                            <p:childTnLst>
                              <p:par>
                                <p:cTn id="42" presetID="12" presetClass="entr" presetSubtype="8" fill="hold" nodeType="clickEffect">
                                  <p:stCondLst>
                                    <p:cond delay="0"/>
                                  </p:stCondLst>
                                  <p:childTnLst>
                                    <p:set>
                                      <p:cBhvr>
                                        <p:cTn id="43" dur="1" fill="hold">
                                          <p:stCondLst>
                                            <p:cond delay="0"/>
                                          </p:stCondLst>
                                        </p:cTn>
                                        <p:tgtEl>
                                          <p:spTgt spid="29"/>
                                        </p:tgtEl>
                                        <p:attrNameLst>
                                          <p:attrName>style.visibility</p:attrName>
                                        </p:attrNameLst>
                                      </p:cBhvr>
                                      <p:to>
                                        <p:strVal val="visible"/>
                                      </p:to>
                                    </p:set>
                                    <p:anim calcmode="lin" valueType="num">
                                      <p:cBhvr additive="base">
                                        <p:cTn id="44" dur="500"/>
                                        <p:tgtEl>
                                          <p:spTgt spid="29"/>
                                        </p:tgtEl>
                                        <p:attrNameLst>
                                          <p:attrName>ppt_x</p:attrName>
                                        </p:attrNameLst>
                                      </p:cBhvr>
                                      <p:tavLst>
                                        <p:tav tm="0">
                                          <p:val>
                                            <p:strVal val="#ppt_x-#ppt_w*1.125000"/>
                                          </p:val>
                                        </p:tav>
                                        <p:tav tm="100000">
                                          <p:val>
                                            <p:strVal val="#ppt_x"/>
                                          </p:val>
                                        </p:tav>
                                      </p:tavLst>
                                    </p:anim>
                                    <p:animEffect transition="in" filter="wipe(right)">
                                      <p:cBhvr>
                                        <p:cTn id="45" dur="500"/>
                                        <p:tgtEl>
                                          <p:spTgt spid="29"/>
                                        </p:tgtEl>
                                      </p:cBhvr>
                                    </p:animEffect>
                                  </p:childTnLst>
                                </p:cTn>
                              </p:par>
                            </p:childTnLst>
                          </p:cTn>
                        </p:par>
                        <p:par>
                          <p:cTn id="46" fill="hold">
                            <p:stCondLst>
                              <p:cond delay="500"/>
                            </p:stCondLst>
                            <p:childTnLst>
                              <p:par>
                                <p:cTn id="47" presetID="1" presetClass="entr" presetSubtype="0" fill="hold" grpId="0" nodeType="afterEffect">
                                  <p:stCondLst>
                                    <p:cond delay="0"/>
                                  </p:stCondLst>
                                  <p:childTnLst>
                                    <p:set>
                                      <p:cBhvr>
                                        <p:cTn id="48" dur="1" fill="hold">
                                          <p:stCondLst>
                                            <p:cond delay="0"/>
                                          </p:stCondLst>
                                        </p:cTn>
                                        <p:tgtEl>
                                          <p:spTgt spid="15"/>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2" presetClass="entr" presetSubtype="1" fill="hold" nodeType="clickEffect">
                                  <p:stCondLst>
                                    <p:cond delay="0"/>
                                  </p:stCondLst>
                                  <p:childTnLst>
                                    <p:set>
                                      <p:cBhvr>
                                        <p:cTn id="52" dur="1" fill="hold">
                                          <p:stCondLst>
                                            <p:cond delay="0"/>
                                          </p:stCondLst>
                                        </p:cTn>
                                        <p:tgtEl>
                                          <p:spTgt spid="4"/>
                                        </p:tgtEl>
                                        <p:attrNameLst>
                                          <p:attrName>style.visibility</p:attrName>
                                        </p:attrNameLst>
                                      </p:cBhvr>
                                      <p:to>
                                        <p:strVal val="visible"/>
                                      </p:to>
                                    </p:set>
                                    <p:anim calcmode="lin" valueType="num">
                                      <p:cBhvr additive="base">
                                        <p:cTn id="53" dur="500"/>
                                        <p:tgtEl>
                                          <p:spTgt spid="4"/>
                                        </p:tgtEl>
                                        <p:attrNameLst>
                                          <p:attrName>ppt_y</p:attrName>
                                        </p:attrNameLst>
                                      </p:cBhvr>
                                      <p:tavLst>
                                        <p:tav tm="0">
                                          <p:val>
                                            <p:strVal val="#ppt_y-#ppt_h*1.125000"/>
                                          </p:val>
                                        </p:tav>
                                        <p:tav tm="100000">
                                          <p:val>
                                            <p:strVal val="#ppt_y"/>
                                          </p:val>
                                        </p:tav>
                                      </p:tavLst>
                                    </p:anim>
                                    <p:animEffect transition="in" filter="wipe(down)">
                                      <p:cBhvr>
                                        <p:cTn id="54" dur="500"/>
                                        <p:tgtEl>
                                          <p:spTgt spid="4"/>
                                        </p:tgtEl>
                                      </p:cBhvr>
                                    </p:animEffect>
                                  </p:childTnLst>
                                </p:cTn>
                              </p:par>
                              <p:par>
                                <p:cTn id="55" presetID="12" presetClass="entr" presetSubtype="1" fill="hold" nodeType="withEffect">
                                  <p:stCondLst>
                                    <p:cond delay="0"/>
                                  </p:stCondLst>
                                  <p:childTnLst>
                                    <p:set>
                                      <p:cBhvr>
                                        <p:cTn id="56" dur="1" fill="hold">
                                          <p:stCondLst>
                                            <p:cond delay="0"/>
                                          </p:stCondLst>
                                        </p:cTn>
                                        <p:tgtEl>
                                          <p:spTgt spid="6"/>
                                        </p:tgtEl>
                                        <p:attrNameLst>
                                          <p:attrName>style.visibility</p:attrName>
                                        </p:attrNameLst>
                                      </p:cBhvr>
                                      <p:to>
                                        <p:strVal val="visible"/>
                                      </p:to>
                                    </p:set>
                                    <p:anim calcmode="lin" valueType="num">
                                      <p:cBhvr additive="base">
                                        <p:cTn id="57" dur="500"/>
                                        <p:tgtEl>
                                          <p:spTgt spid="6"/>
                                        </p:tgtEl>
                                        <p:attrNameLst>
                                          <p:attrName>ppt_y</p:attrName>
                                        </p:attrNameLst>
                                      </p:cBhvr>
                                      <p:tavLst>
                                        <p:tav tm="0">
                                          <p:val>
                                            <p:strVal val="#ppt_y-#ppt_h*1.125000"/>
                                          </p:val>
                                        </p:tav>
                                        <p:tav tm="100000">
                                          <p:val>
                                            <p:strVal val="#ppt_y"/>
                                          </p:val>
                                        </p:tav>
                                      </p:tavLst>
                                    </p:anim>
                                    <p:animEffect transition="in" filter="wipe(down)">
                                      <p:cBhvr>
                                        <p:cTn id="58" dur="500"/>
                                        <p:tgtEl>
                                          <p:spTgt spid="6"/>
                                        </p:tgtEl>
                                      </p:cBhvr>
                                    </p:animEffect>
                                  </p:childTnLst>
                                </p:cTn>
                              </p:par>
                              <p:par>
                                <p:cTn id="59" presetID="12" presetClass="entr" presetSubtype="1" fill="hold" nodeType="withEffect">
                                  <p:stCondLst>
                                    <p:cond delay="0"/>
                                  </p:stCondLst>
                                  <p:childTnLst>
                                    <p:set>
                                      <p:cBhvr>
                                        <p:cTn id="60" dur="1" fill="hold">
                                          <p:stCondLst>
                                            <p:cond delay="0"/>
                                          </p:stCondLst>
                                        </p:cTn>
                                        <p:tgtEl>
                                          <p:spTgt spid="31"/>
                                        </p:tgtEl>
                                        <p:attrNameLst>
                                          <p:attrName>style.visibility</p:attrName>
                                        </p:attrNameLst>
                                      </p:cBhvr>
                                      <p:to>
                                        <p:strVal val="visible"/>
                                      </p:to>
                                    </p:set>
                                    <p:anim calcmode="lin" valueType="num">
                                      <p:cBhvr additive="base">
                                        <p:cTn id="61" dur="500"/>
                                        <p:tgtEl>
                                          <p:spTgt spid="31"/>
                                        </p:tgtEl>
                                        <p:attrNameLst>
                                          <p:attrName>ppt_y</p:attrName>
                                        </p:attrNameLst>
                                      </p:cBhvr>
                                      <p:tavLst>
                                        <p:tav tm="0">
                                          <p:val>
                                            <p:strVal val="#ppt_y-#ppt_h*1.125000"/>
                                          </p:val>
                                        </p:tav>
                                        <p:tav tm="100000">
                                          <p:val>
                                            <p:strVal val="#ppt_y"/>
                                          </p:val>
                                        </p:tav>
                                      </p:tavLst>
                                    </p:anim>
                                    <p:animEffect transition="in" filter="wipe(down)">
                                      <p:cBhvr>
                                        <p:cTn id="62" dur="500"/>
                                        <p:tgtEl>
                                          <p:spTgt spid="31"/>
                                        </p:tgtEl>
                                      </p:cBhvr>
                                    </p:animEffect>
                                  </p:childTnLst>
                                </p:cTn>
                              </p:par>
                            </p:childTnLst>
                          </p:cTn>
                        </p:par>
                        <p:par>
                          <p:cTn id="63" fill="hold">
                            <p:stCondLst>
                              <p:cond delay="500"/>
                            </p:stCondLst>
                            <p:childTnLst>
                              <p:par>
                                <p:cTn id="64" presetID="1" presetClass="entr" presetSubtype="0" fill="hold" grpId="0" nodeType="afterEffect">
                                  <p:stCondLst>
                                    <p:cond delay="0"/>
                                  </p:stCondLst>
                                  <p:childTnLst>
                                    <p:set>
                                      <p:cBhvr>
                                        <p:cTn id="65" dur="1" fill="hold">
                                          <p:stCondLst>
                                            <p:cond delay="0"/>
                                          </p:stCondLst>
                                        </p:cTn>
                                        <p:tgtEl>
                                          <p:spTgt spid="16"/>
                                        </p:tgtEl>
                                        <p:attrNameLst>
                                          <p:attrName>style.visibility</p:attrName>
                                        </p:attrNameLst>
                                      </p:cBhvr>
                                      <p:to>
                                        <p:strVal val="visible"/>
                                      </p:to>
                                    </p:set>
                                  </p:childTnLst>
                                </p:cTn>
                              </p:par>
                            </p:childTnLst>
                          </p:cTn>
                        </p:par>
                      </p:childTnLst>
                    </p:cTn>
                  </p:par>
                  <p:par>
                    <p:cTn id="66" fill="hold">
                      <p:stCondLst>
                        <p:cond delay="indefinite"/>
                      </p:stCondLst>
                      <p:childTnLst>
                        <p:par>
                          <p:cTn id="67" fill="hold">
                            <p:stCondLst>
                              <p:cond delay="0"/>
                            </p:stCondLst>
                            <p:childTnLst>
                              <p:par>
                                <p:cTn id="68" presetID="1" presetClass="entr" presetSubtype="0" fill="hold" grpId="0" nodeType="clickEffect">
                                  <p:stCondLst>
                                    <p:cond delay="0"/>
                                  </p:stCondLst>
                                  <p:childTnLst>
                                    <p:set>
                                      <p:cBhvr>
                                        <p:cTn id="69" dur="1" fill="hold">
                                          <p:stCondLst>
                                            <p:cond delay="0"/>
                                          </p:stCondLst>
                                        </p:cTn>
                                        <p:tgtEl>
                                          <p:spTgt spid="41"/>
                                        </p:tgtEl>
                                        <p:attrNameLst>
                                          <p:attrName>style.visibility</p:attrName>
                                        </p:attrNameLst>
                                      </p:cBhvr>
                                      <p:to>
                                        <p:strVal val="visible"/>
                                      </p:to>
                                    </p:set>
                                  </p:childTnLst>
                                </p:cTn>
                              </p:par>
                            </p:childTnLst>
                          </p:cTn>
                        </p:par>
                        <p:par>
                          <p:cTn id="70" fill="hold">
                            <p:stCondLst>
                              <p:cond delay="0"/>
                            </p:stCondLst>
                            <p:childTnLst>
                              <p:par>
                                <p:cTn id="71" presetID="12" presetClass="entr" presetSubtype="8" fill="hold" nodeType="afterEffect">
                                  <p:stCondLst>
                                    <p:cond delay="0"/>
                                  </p:stCondLst>
                                  <p:childTnLst>
                                    <p:set>
                                      <p:cBhvr>
                                        <p:cTn id="72" dur="1" fill="hold">
                                          <p:stCondLst>
                                            <p:cond delay="0"/>
                                          </p:stCondLst>
                                        </p:cTn>
                                        <p:tgtEl>
                                          <p:spTgt spid="38"/>
                                        </p:tgtEl>
                                        <p:attrNameLst>
                                          <p:attrName>style.visibility</p:attrName>
                                        </p:attrNameLst>
                                      </p:cBhvr>
                                      <p:to>
                                        <p:strVal val="visible"/>
                                      </p:to>
                                    </p:set>
                                    <p:anim calcmode="lin" valueType="num">
                                      <p:cBhvr additive="base">
                                        <p:cTn id="73" dur="500"/>
                                        <p:tgtEl>
                                          <p:spTgt spid="38"/>
                                        </p:tgtEl>
                                        <p:attrNameLst>
                                          <p:attrName>ppt_x</p:attrName>
                                        </p:attrNameLst>
                                      </p:cBhvr>
                                      <p:tavLst>
                                        <p:tav tm="0">
                                          <p:val>
                                            <p:strVal val="#ppt_x-#ppt_w*1.125000"/>
                                          </p:val>
                                        </p:tav>
                                        <p:tav tm="100000">
                                          <p:val>
                                            <p:strVal val="#ppt_x"/>
                                          </p:val>
                                        </p:tav>
                                      </p:tavLst>
                                    </p:anim>
                                    <p:animEffect transition="in" filter="wipe(right)">
                                      <p:cBhvr>
                                        <p:cTn id="74" dur="500"/>
                                        <p:tgtEl>
                                          <p:spTgt spid="38"/>
                                        </p:tgtEl>
                                      </p:cBhvr>
                                    </p:animEffect>
                                  </p:childTnLst>
                                </p:cTn>
                              </p:par>
                            </p:childTnLst>
                          </p:cTn>
                        </p:par>
                        <p:par>
                          <p:cTn id="75" fill="hold">
                            <p:stCondLst>
                              <p:cond delay="500"/>
                            </p:stCondLst>
                            <p:childTnLst>
                              <p:par>
                                <p:cTn id="76" presetID="1" presetClass="entr" presetSubtype="0" fill="hold" grpId="0" nodeType="afterEffect">
                                  <p:stCondLst>
                                    <p:cond delay="0"/>
                                  </p:stCondLst>
                                  <p:childTnLst>
                                    <p:set>
                                      <p:cBhvr>
                                        <p:cTn id="77" dur="1" fill="hold">
                                          <p:stCondLst>
                                            <p:cond delay="0"/>
                                          </p:stCondLst>
                                        </p:cTn>
                                        <p:tgtEl>
                                          <p:spTgt spid="36"/>
                                        </p:tgtEl>
                                        <p:attrNameLst>
                                          <p:attrName>style.visibility</p:attrName>
                                        </p:attrNameLst>
                                      </p:cBhvr>
                                      <p:to>
                                        <p:strVal val="visible"/>
                                      </p:to>
                                    </p:set>
                                  </p:childTnLst>
                                </p:cTn>
                              </p:par>
                            </p:childTnLst>
                          </p:cTn>
                        </p:par>
                      </p:childTnLst>
                    </p:cTn>
                  </p:par>
                  <p:par>
                    <p:cTn id="78" fill="hold">
                      <p:stCondLst>
                        <p:cond delay="indefinite"/>
                      </p:stCondLst>
                      <p:childTnLst>
                        <p:par>
                          <p:cTn id="79" fill="hold">
                            <p:stCondLst>
                              <p:cond delay="0"/>
                            </p:stCondLst>
                            <p:childTnLst>
                              <p:par>
                                <p:cTn id="80" presetID="1" presetClass="entr" presetSubtype="0" fill="hold" grpId="0" nodeType="clickEffect">
                                  <p:stCondLst>
                                    <p:cond delay="0"/>
                                  </p:stCondLst>
                                  <p:childTnLst>
                                    <p:set>
                                      <p:cBhvr>
                                        <p:cTn id="81" dur="1" fill="hold">
                                          <p:stCondLst>
                                            <p:cond delay="0"/>
                                          </p:stCondLst>
                                        </p:cTn>
                                        <p:tgtEl>
                                          <p:spTgt spid="40"/>
                                        </p:tgtEl>
                                        <p:attrNameLst>
                                          <p:attrName>style.visibility</p:attrName>
                                        </p:attrNameLst>
                                      </p:cBhvr>
                                      <p:to>
                                        <p:strVal val="visible"/>
                                      </p:to>
                                    </p:set>
                                  </p:childTnLst>
                                </p:cTn>
                              </p:par>
                            </p:childTnLst>
                          </p:cTn>
                        </p:par>
                        <p:par>
                          <p:cTn id="82" fill="hold">
                            <p:stCondLst>
                              <p:cond delay="0"/>
                            </p:stCondLst>
                            <p:childTnLst>
                              <p:par>
                                <p:cTn id="83" presetID="12" presetClass="entr" presetSubtype="2" fill="hold" nodeType="afterEffect">
                                  <p:stCondLst>
                                    <p:cond delay="0"/>
                                  </p:stCondLst>
                                  <p:childTnLst>
                                    <p:set>
                                      <p:cBhvr>
                                        <p:cTn id="84" dur="1" fill="hold">
                                          <p:stCondLst>
                                            <p:cond delay="0"/>
                                          </p:stCondLst>
                                        </p:cTn>
                                        <p:tgtEl>
                                          <p:spTgt spid="33"/>
                                        </p:tgtEl>
                                        <p:attrNameLst>
                                          <p:attrName>style.visibility</p:attrName>
                                        </p:attrNameLst>
                                      </p:cBhvr>
                                      <p:to>
                                        <p:strVal val="visible"/>
                                      </p:to>
                                    </p:set>
                                    <p:anim calcmode="lin" valueType="num">
                                      <p:cBhvr additive="base">
                                        <p:cTn id="85" dur="500"/>
                                        <p:tgtEl>
                                          <p:spTgt spid="33"/>
                                        </p:tgtEl>
                                        <p:attrNameLst>
                                          <p:attrName>ppt_x</p:attrName>
                                        </p:attrNameLst>
                                      </p:cBhvr>
                                      <p:tavLst>
                                        <p:tav tm="0">
                                          <p:val>
                                            <p:strVal val="#ppt_x+#ppt_w*1.125000"/>
                                          </p:val>
                                        </p:tav>
                                        <p:tav tm="100000">
                                          <p:val>
                                            <p:strVal val="#ppt_x"/>
                                          </p:val>
                                        </p:tav>
                                      </p:tavLst>
                                    </p:anim>
                                    <p:animEffect transition="in" filter="wipe(left)">
                                      <p:cBhvr>
                                        <p:cTn id="86" dur="500"/>
                                        <p:tgtEl>
                                          <p:spTgt spid="33"/>
                                        </p:tgtEl>
                                      </p:cBhvr>
                                    </p:animEffect>
                                  </p:childTnLst>
                                </p:cTn>
                              </p:par>
                            </p:childTnLst>
                          </p:cTn>
                        </p:par>
                        <p:par>
                          <p:cTn id="87" fill="hold">
                            <p:stCondLst>
                              <p:cond delay="500"/>
                            </p:stCondLst>
                            <p:childTnLst>
                              <p:par>
                                <p:cTn id="88" presetID="1" presetClass="entr" presetSubtype="0" fill="hold" grpId="0" nodeType="afterEffect">
                                  <p:stCondLst>
                                    <p:cond delay="0"/>
                                  </p:stCondLst>
                                  <p:childTnLst>
                                    <p:set>
                                      <p:cBhvr>
                                        <p:cTn id="89" dur="1" fill="hold">
                                          <p:stCondLst>
                                            <p:cond delay="0"/>
                                          </p:stCondLst>
                                        </p:cTn>
                                        <p:tgtEl>
                                          <p:spTgt spid="17"/>
                                        </p:tgtEl>
                                        <p:attrNameLst>
                                          <p:attrName>style.visibility</p:attrName>
                                        </p:attrNameLst>
                                      </p:cBhvr>
                                      <p:to>
                                        <p:strVal val="visible"/>
                                      </p:to>
                                    </p:set>
                                  </p:childTnLst>
                                </p:cTn>
                              </p:par>
                            </p:childTnLst>
                          </p:cTn>
                        </p:par>
                      </p:childTnLst>
                    </p:cTn>
                  </p:par>
                  <p:par>
                    <p:cTn id="90" fill="hold">
                      <p:stCondLst>
                        <p:cond delay="indefinite"/>
                      </p:stCondLst>
                      <p:childTnLst>
                        <p:par>
                          <p:cTn id="91" fill="hold">
                            <p:stCondLst>
                              <p:cond delay="0"/>
                            </p:stCondLst>
                            <p:childTnLst>
                              <p:par>
                                <p:cTn id="92" presetID="1" presetClass="entr" presetSubtype="0" fill="hold" grpId="0" nodeType="clickEffect">
                                  <p:stCondLst>
                                    <p:cond delay="0"/>
                                  </p:stCondLst>
                                  <p:childTnLst>
                                    <p:set>
                                      <p:cBhvr>
                                        <p:cTn id="93" dur="1" fill="hold">
                                          <p:stCondLst>
                                            <p:cond delay="0"/>
                                          </p:stCondLst>
                                        </p:cTn>
                                        <p:tgtEl>
                                          <p:spTgt spid="39"/>
                                        </p:tgtEl>
                                        <p:attrNameLst>
                                          <p:attrName>style.visibility</p:attrName>
                                        </p:attrNameLst>
                                      </p:cBhvr>
                                      <p:to>
                                        <p:strVal val="visible"/>
                                      </p:to>
                                    </p:set>
                                  </p:childTnLst>
                                </p:cTn>
                              </p:par>
                            </p:childTnLst>
                          </p:cTn>
                        </p:par>
                        <p:par>
                          <p:cTn id="94" fill="hold">
                            <p:stCondLst>
                              <p:cond delay="0"/>
                            </p:stCondLst>
                            <p:childTnLst>
                              <p:par>
                                <p:cTn id="95" presetID="12" presetClass="entr" presetSubtype="1" fill="hold" nodeType="afterEffect">
                                  <p:stCondLst>
                                    <p:cond delay="0"/>
                                  </p:stCondLst>
                                  <p:childTnLst>
                                    <p:set>
                                      <p:cBhvr>
                                        <p:cTn id="96" dur="1" fill="hold">
                                          <p:stCondLst>
                                            <p:cond delay="0"/>
                                          </p:stCondLst>
                                        </p:cTn>
                                        <p:tgtEl>
                                          <p:spTgt spid="35"/>
                                        </p:tgtEl>
                                        <p:attrNameLst>
                                          <p:attrName>style.visibility</p:attrName>
                                        </p:attrNameLst>
                                      </p:cBhvr>
                                      <p:to>
                                        <p:strVal val="visible"/>
                                      </p:to>
                                    </p:set>
                                    <p:anim calcmode="lin" valueType="num">
                                      <p:cBhvr additive="base">
                                        <p:cTn id="97" dur="500"/>
                                        <p:tgtEl>
                                          <p:spTgt spid="35"/>
                                        </p:tgtEl>
                                        <p:attrNameLst>
                                          <p:attrName>ppt_y</p:attrName>
                                        </p:attrNameLst>
                                      </p:cBhvr>
                                      <p:tavLst>
                                        <p:tav tm="0">
                                          <p:val>
                                            <p:strVal val="#ppt_y-#ppt_h*1.125000"/>
                                          </p:val>
                                        </p:tav>
                                        <p:tav tm="100000">
                                          <p:val>
                                            <p:strVal val="#ppt_y"/>
                                          </p:val>
                                        </p:tav>
                                      </p:tavLst>
                                    </p:anim>
                                    <p:animEffect transition="in" filter="wipe(down)">
                                      <p:cBhvr>
                                        <p:cTn id="98" dur="500"/>
                                        <p:tgtEl>
                                          <p:spTgt spid="35"/>
                                        </p:tgtEl>
                                      </p:cBhvr>
                                    </p:animEffect>
                                  </p:childTnLst>
                                </p:cTn>
                              </p:par>
                            </p:childTnLst>
                          </p:cTn>
                        </p:par>
                        <p:par>
                          <p:cTn id="99" fill="hold">
                            <p:stCondLst>
                              <p:cond delay="500"/>
                            </p:stCondLst>
                            <p:childTnLst>
                              <p:par>
                                <p:cTn id="100" presetID="1" presetClass="entr" presetSubtype="0" fill="hold" grpId="0" nodeType="afterEffect">
                                  <p:stCondLst>
                                    <p:cond delay="0"/>
                                  </p:stCondLst>
                                  <p:childTnLst>
                                    <p:set>
                                      <p:cBhvr>
                                        <p:cTn id="101"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animBg="1"/>
      <p:bldP spid="13" grpId="0" animBg="1"/>
      <p:bldP spid="14" grpId="0" animBg="1"/>
      <p:bldP spid="15" grpId="0" animBg="1"/>
      <p:bldP spid="16" grpId="0" animBg="1"/>
      <p:bldP spid="17" grpId="0" animBg="1"/>
      <p:bldP spid="18" grpId="0" animBg="1"/>
      <p:bldGraphic spid="19" grpId="0">
        <p:bldAsOne/>
      </p:bldGraphic>
      <p:bldP spid="36" grpId="0" animBg="1"/>
      <p:bldP spid="39" grpId="0"/>
      <p:bldP spid="40" grpId="0"/>
      <p:bldP spid="41"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1082236" y="2879390"/>
            <a:ext cx="7196002" cy="807394"/>
          </a:xfrm>
        </p:spPr>
        <p:txBody>
          <a:bodyPr/>
          <a:lstStyle/>
          <a:p>
            <a:pPr algn="ctr"/>
            <a:r>
              <a:rPr lang="ru-RU" dirty="0" smtClean="0">
                <a:solidFill>
                  <a:schemeClr val="tx1"/>
                </a:solidFill>
              </a:rPr>
              <a:t>Спасибо за внимание !</a:t>
            </a:r>
            <a:endParaRPr lang="ru-RU" dirty="0">
              <a:solidFill>
                <a:schemeClr val="tx1"/>
              </a:solidFill>
            </a:endParaRPr>
          </a:p>
        </p:txBody>
      </p:sp>
    </p:spTree>
    <p:extLst>
      <p:ext uri="{BB962C8B-B14F-4D97-AF65-F5344CB8AC3E}">
        <p14:creationId xmlns:p14="http://schemas.microsoft.com/office/powerpoint/2010/main" val="3582613558"/>
      </p:ext>
    </p:extLst>
  </p:cSld>
  <p:clrMapOvr>
    <a:masterClrMapping/>
  </p:clrMapOvr>
  <p:transition spd="med">
    <p:wipe dir="d"/>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4" name="Rectangle 2"/>
          <p:cNvSpPr>
            <a:spLocks noGrp="1" noChangeArrowheads="1"/>
          </p:cNvSpPr>
          <p:nvPr>
            <p:ph type="ctrTitle"/>
          </p:nvPr>
        </p:nvSpPr>
        <p:spPr>
          <a:xfrm>
            <a:off x="126460" y="64736"/>
            <a:ext cx="8900807" cy="4982277"/>
          </a:xfrm>
        </p:spPr>
        <p:txBody>
          <a:bodyPr/>
          <a:lstStyle/>
          <a:p>
            <a:r>
              <a:rPr lang="ru-RU" sz="4800" dirty="0" smtClean="0"/>
              <a:t>Порядок и условия </a:t>
            </a:r>
            <a:r>
              <a:rPr lang="en-US" sz="4800" dirty="0" smtClean="0"/>
              <a:t/>
            </a:r>
            <a:br>
              <a:rPr lang="en-US" sz="4800" dirty="0" smtClean="0"/>
            </a:br>
            <a:r>
              <a:rPr lang="ru-RU" dirty="0" smtClean="0"/>
              <a:t>применения</a:t>
            </a:r>
            <a:r>
              <a:rPr lang="ru-RU" sz="4800" dirty="0" smtClean="0"/>
              <a:t/>
            </a:r>
            <a:br>
              <a:rPr lang="ru-RU" sz="4800" dirty="0" smtClean="0"/>
            </a:br>
            <a:r>
              <a:rPr lang="ru-RU" sz="3200" dirty="0" smtClean="0"/>
              <a:t>специальных упрощений УЭО</a:t>
            </a:r>
            <a:r>
              <a:rPr lang="ru-RU" sz="3200" dirty="0" smtClean="0">
                <a:cs typeface="Tahoma" pitchFamily="34" charset="0"/>
              </a:rPr>
              <a:t>, </a:t>
            </a:r>
            <a:r>
              <a:rPr lang="ru-RU" sz="3200" dirty="0"/>
              <a:t>получившими статус </a:t>
            </a:r>
            <a:r>
              <a:rPr lang="ru-RU" sz="3200" dirty="0" smtClean="0"/>
              <a:t>в </a:t>
            </a:r>
            <a:r>
              <a:rPr lang="ru-RU" sz="3200" dirty="0"/>
              <a:t>соответствии с ТК ТС, </a:t>
            </a:r>
            <a:r>
              <a:rPr lang="ru-RU" sz="3200" dirty="0" smtClean="0"/>
              <a:t/>
            </a:r>
            <a:br>
              <a:rPr lang="ru-RU" sz="3200" dirty="0" smtClean="0"/>
            </a:br>
            <a:r>
              <a:rPr lang="ru-RU" sz="3200" dirty="0" smtClean="0"/>
              <a:t>после </a:t>
            </a:r>
            <a:r>
              <a:rPr lang="ru-RU" sz="3200" dirty="0"/>
              <a:t>вступления в силу ТК ЕАЭС </a:t>
            </a:r>
            <a:r>
              <a:rPr lang="ru-RU" sz="3200" dirty="0" smtClean="0"/>
              <a:t> </a:t>
            </a:r>
            <a:r>
              <a:rPr lang="en-US" sz="3200" dirty="0" smtClean="0"/>
              <a:t/>
            </a:r>
            <a:br>
              <a:rPr lang="en-US" sz="3200" dirty="0" smtClean="0"/>
            </a:br>
            <a:r>
              <a:rPr lang="ru-RU" dirty="0" smtClean="0"/>
              <a:t>и включения</a:t>
            </a:r>
            <a:r>
              <a:rPr lang="ru-RU" sz="3200" dirty="0" smtClean="0"/>
              <a:t> </a:t>
            </a:r>
            <a:r>
              <a:rPr lang="en-US" sz="3200" dirty="0" smtClean="0"/>
              <a:t/>
            </a:r>
            <a:br>
              <a:rPr lang="en-US" sz="3200" dirty="0" smtClean="0"/>
            </a:br>
            <a:r>
              <a:rPr lang="ru-RU" sz="3200" dirty="0" smtClean="0"/>
              <a:t>таких </a:t>
            </a:r>
            <a:r>
              <a:rPr lang="ru-RU" sz="3200" dirty="0"/>
              <a:t>операторов в реестр УЭО </a:t>
            </a:r>
            <a:r>
              <a:rPr lang="ru-RU" sz="3200" dirty="0" smtClean="0"/>
              <a:t/>
            </a:r>
            <a:br>
              <a:rPr lang="ru-RU" sz="3200" dirty="0" smtClean="0"/>
            </a:br>
            <a:r>
              <a:rPr lang="ru-RU" sz="3200" dirty="0" smtClean="0"/>
              <a:t>в </a:t>
            </a:r>
            <a:r>
              <a:rPr lang="ru-RU" sz="3200" dirty="0"/>
              <a:t>соответствии с ТК </a:t>
            </a:r>
            <a:r>
              <a:rPr lang="ru-RU" sz="3200" dirty="0" smtClean="0"/>
              <a:t>ЕАЭС.</a:t>
            </a:r>
            <a:r>
              <a:rPr lang="en-US" sz="3200" dirty="0" smtClean="0">
                <a:cs typeface="Tahoma" pitchFamily="34" charset="0"/>
              </a:rPr>
              <a:t> </a:t>
            </a:r>
            <a:endParaRPr lang="ru-RU" sz="3200" dirty="0" smtClean="0">
              <a:cs typeface="Tahoma" pitchFamily="34" charset="0"/>
            </a:endParaRPr>
          </a:p>
        </p:txBody>
      </p:sp>
      <p:sp>
        <p:nvSpPr>
          <p:cNvPr id="2" name="TextBox 1"/>
          <p:cNvSpPr txBox="1"/>
          <p:nvPr/>
        </p:nvSpPr>
        <p:spPr>
          <a:xfrm>
            <a:off x="736270" y="5435585"/>
            <a:ext cx="8265226" cy="1138773"/>
          </a:xfrm>
          <a:prstGeom prst="rect">
            <a:avLst/>
          </a:prstGeom>
          <a:noFill/>
        </p:spPr>
        <p:txBody>
          <a:bodyPr wrap="square" rtlCol="0">
            <a:spAutoFit/>
          </a:bodyPr>
          <a:lstStyle/>
          <a:p>
            <a:r>
              <a:rPr lang="ru-RU" sz="2400" dirty="0" smtClean="0"/>
              <a:t>Докладчик:    ХАЛЫН ЮРИЙ ГЕННАДЬЕВИЧ, </a:t>
            </a:r>
          </a:p>
          <a:p>
            <a:r>
              <a:rPr lang="ru-RU" sz="2400" dirty="0"/>
              <a:t> </a:t>
            </a:r>
            <a:r>
              <a:rPr lang="ru-RU" sz="2400" dirty="0" smtClean="0"/>
              <a:t>                      </a:t>
            </a:r>
            <a:r>
              <a:rPr lang="ru-RU" sz="2000" dirty="0" smtClean="0"/>
              <a:t>управляющий ООО «АЛМАЗ», </a:t>
            </a:r>
          </a:p>
          <a:p>
            <a:r>
              <a:rPr lang="ru-RU" sz="2000" dirty="0"/>
              <a:t> </a:t>
            </a:r>
            <a:r>
              <a:rPr lang="ru-RU" sz="2000" dirty="0" smtClean="0"/>
              <a:t>                           член Рабочей группы по развитию института УЭО.  </a:t>
            </a:r>
            <a:endParaRPr lang="ru-RU" sz="2000" dirty="0"/>
          </a:p>
        </p:txBody>
      </p:sp>
      <p:cxnSp>
        <p:nvCxnSpPr>
          <p:cNvPr id="4" name="Прямая соединительная линия 3"/>
          <p:cNvCxnSpPr/>
          <p:nvPr/>
        </p:nvCxnSpPr>
        <p:spPr>
          <a:xfrm>
            <a:off x="510639" y="5177642"/>
            <a:ext cx="8170223" cy="0"/>
          </a:xfrm>
          <a:prstGeom prst="line">
            <a:avLst/>
          </a:prstGeom>
          <a:ln w="38100">
            <a:solidFill>
              <a:schemeClr val="tx1"/>
            </a:solidFill>
            <a:headEnd type="oval" w="med" len="med"/>
            <a:tailEnd type="oval"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68976331"/>
      </p:ext>
    </p:extLst>
  </p:cSld>
  <p:clrMapOvr>
    <a:masterClrMapping/>
  </p:clrMapOvr>
  <p:transition spd="med">
    <p:wipe dir="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338" name="Rectangle 2"/>
          <p:cNvSpPr>
            <a:spLocks noChangeArrowheads="1"/>
          </p:cNvSpPr>
          <p:nvPr/>
        </p:nvSpPr>
        <p:spPr bwMode="auto">
          <a:xfrm rot="10800000">
            <a:off x="304800" y="650875"/>
            <a:ext cx="1000125" cy="5418138"/>
          </a:xfrm>
          <a:prstGeom prst="rect">
            <a:avLst/>
          </a:prstGeom>
          <a:gradFill rotWithShape="1">
            <a:gsLst>
              <a:gs pos="0">
                <a:schemeClr val="tx1">
                  <a:alpha val="0"/>
                </a:schemeClr>
              </a:gs>
              <a:gs pos="100000">
                <a:schemeClr val="tx1">
                  <a:gamma/>
                  <a:tint val="0"/>
                  <a:invGamma/>
                  <a:alpha val="83000"/>
                </a:schemeClr>
              </a:gs>
            </a:gsLst>
            <a:lin ang="5400000" scaled="1"/>
          </a:gradFill>
          <a:ln w="9525">
            <a:noFill/>
            <a:miter lim="800000"/>
            <a:headEnd/>
            <a:tailEnd/>
          </a:ln>
          <a:effectLst/>
        </p:spPr>
        <p:txBody>
          <a:bodyPr wrap="none" anchor="ctr"/>
          <a:lstStyle/>
          <a:p>
            <a:pPr>
              <a:defRPr/>
            </a:pPr>
            <a:endParaRPr lang="kk-KZ"/>
          </a:p>
        </p:txBody>
      </p:sp>
      <p:sp>
        <p:nvSpPr>
          <p:cNvPr id="7171" name="Rectangle 3"/>
          <p:cNvSpPr>
            <a:spLocks noGrp="1" noChangeArrowheads="1"/>
          </p:cNvSpPr>
          <p:nvPr>
            <p:ph type="title"/>
          </p:nvPr>
        </p:nvSpPr>
        <p:spPr>
          <a:xfrm>
            <a:off x="214313" y="73025"/>
            <a:ext cx="8929687" cy="609600"/>
          </a:xfrm>
        </p:spPr>
        <p:txBody>
          <a:bodyPr/>
          <a:lstStyle/>
          <a:p>
            <a:r>
              <a:rPr lang="ru-RU" dirty="0"/>
              <a:t>Цель </a:t>
            </a:r>
            <a:r>
              <a:rPr lang="ru-RU" dirty="0" smtClean="0"/>
              <a:t>презентации </a:t>
            </a:r>
          </a:p>
        </p:txBody>
      </p:sp>
      <p:sp>
        <p:nvSpPr>
          <p:cNvPr id="14340" name="Rectangle 4"/>
          <p:cNvSpPr>
            <a:spLocks noChangeArrowheads="1"/>
          </p:cNvSpPr>
          <p:nvPr/>
        </p:nvSpPr>
        <p:spPr bwMode="auto">
          <a:xfrm>
            <a:off x="1633912" y="1329470"/>
            <a:ext cx="6688137" cy="45810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20000"/>
              </a:spcBef>
              <a:spcAft>
                <a:spcPct val="75000"/>
              </a:spcAft>
            </a:pPr>
            <a:r>
              <a:rPr lang="ru-RU" sz="2400" dirty="0" smtClean="0"/>
              <a:t>Рассказать действующим российским УЭО:</a:t>
            </a:r>
          </a:p>
          <a:p>
            <a:pPr>
              <a:spcBef>
                <a:spcPct val="20000"/>
              </a:spcBef>
              <a:spcAft>
                <a:spcPct val="75000"/>
              </a:spcAft>
            </a:pPr>
            <a:r>
              <a:rPr lang="ru-RU" sz="2400" dirty="0" smtClean="0"/>
              <a:t>1</a:t>
            </a:r>
            <a:r>
              <a:rPr lang="en-US" sz="2400" dirty="0" smtClean="0"/>
              <a:t>. </a:t>
            </a:r>
            <a:r>
              <a:rPr lang="ru-RU" sz="2400" dirty="0" smtClean="0"/>
              <a:t>Как </a:t>
            </a:r>
            <a:r>
              <a:rPr lang="ru-RU" sz="2400" dirty="0"/>
              <a:t>УЭО, имеющему свидетельство, выданное </a:t>
            </a:r>
            <a:r>
              <a:rPr lang="ru-RU" sz="2400" dirty="0" smtClean="0"/>
              <a:t>в соответствии с </a:t>
            </a:r>
            <a:r>
              <a:rPr lang="ru-RU" sz="2400" dirty="0"/>
              <a:t>ТК ТС, работать после вступления в силу ТК ЕАЭС</a:t>
            </a:r>
            <a:r>
              <a:rPr lang="ru-RU" sz="2400" dirty="0" smtClean="0"/>
              <a:t>?</a:t>
            </a:r>
            <a:endParaRPr lang="en-US" sz="2400" dirty="0" smtClean="0"/>
          </a:p>
          <a:p>
            <a:pPr>
              <a:spcBef>
                <a:spcPct val="20000"/>
              </a:spcBef>
              <a:spcAft>
                <a:spcPct val="75000"/>
              </a:spcAft>
            </a:pPr>
            <a:r>
              <a:rPr lang="ru-RU" sz="2400" dirty="0" smtClean="0"/>
              <a:t>2</a:t>
            </a:r>
            <a:r>
              <a:rPr lang="en-US" sz="2400" dirty="0" smtClean="0"/>
              <a:t>. </a:t>
            </a:r>
            <a:r>
              <a:rPr lang="ru-RU" sz="2400" dirty="0" smtClean="0"/>
              <a:t>Какие </a:t>
            </a:r>
            <a:r>
              <a:rPr lang="ru-RU" sz="2400" dirty="0"/>
              <a:t>условия должен выполнить действующий </a:t>
            </a:r>
            <a:r>
              <a:rPr lang="ru-RU" sz="2400" dirty="0" smtClean="0"/>
              <a:t>по ТК </a:t>
            </a:r>
            <a:r>
              <a:rPr lang="ru-RU" sz="2400" dirty="0"/>
              <a:t>ТС УЭО для получения свидетельства УЭО по ТК </a:t>
            </a:r>
            <a:r>
              <a:rPr lang="ru-RU" sz="2400" dirty="0" smtClean="0"/>
              <a:t>ЕАЭС?</a:t>
            </a:r>
          </a:p>
          <a:p>
            <a:pPr>
              <a:spcBef>
                <a:spcPct val="20000"/>
              </a:spcBef>
              <a:spcAft>
                <a:spcPct val="75000"/>
              </a:spcAft>
            </a:pPr>
            <a:r>
              <a:rPr lang="ru-RU" sz="2400" dirty="0" smtClean="0"/>
              <a:t>3</a:t>
            </a:r>
            <a:r>
              <a:rPr lang="en-US" sz="2400" dirty="0" smtClean="0"/>
              <a:t>. </a:t>
            </a:r>
            <a:r>
              <a:rPr lang="ru-RU" sz="2400" dirty="0" smtClean="0"/>
              <a:t>В </a:t>
            </a:r>
            <a:r>
              <a:rPr lang="ru-RU" sz="2400" dirty="0"/>
              <a:t>каком порядке по ТК </a:t>
            </a:r>
            <a:r>
              <a:rPr lang="ru-RU" sz="2400" dirty="0" smtClean="0"/>
              <a:t>ЕАЭС осуществляется </a:t>
            </a:r>
            <a:r>
              <a:rPr lang="ru-RU" sz="2400" dirty="0"/>
              <a:t>включение в реестр </a:t>
            </a:r>
            <a:r>
              <a:rPr lang="ru-RU" sz="2400" dirty="0" smtClean="0"/>
              <a:t>УЭО?</a:t>
            </a:r>
            <a:endParaRPr lang="en-US" sz="2400" dirty="0" smtClean="0"/>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2" presetClass="entr" presetSubtype="1" fill="hold" grpId="0" nodeType="afterEffect">
                                  <p:stCondLst>
                                    <p:cond delay="0"/>
                                  </p:stCondLst>
                                  <p:childTnLst>
                                    <p:set>
                                      <p:cBhvr>
                                        <p:cTn id="6" dur="1" fill="hold">
                                          <p:stCondLst>
                                            <p:cond delay="0"/>
                                          </p:stCondLst>
                                        </p:cTn>
                                        <p:tgtEl>
                                          <p:spTgt spid="14340">
                                            <p:txEl>
                                              <p:pRg st="0" end="0"/>
                                            </p:txEl>
                                          </p:spTgt>
                                        </p:tgtEl>
                                        <p:attrNameLst>
                                          <p:attrName>style.visibility</p:attrName>
                                        </p:attrNameLst>
                                      </p:cBhvr>
                                      <p:to>
                                        <p:strVal val="visible"/>
                                      </p:to>
                                    </p:set>
                                    <p:animEffect transition="in" filter="slide(fromTop)">
                                      <p:cBhvr>
                                        <p:cTn id="7" dur="500"/>
                                        <p:tgtEl>
                                          <p:spTgt spid="14340">
                                            <p:txEl>
                                              <p:pRg st="0" end="0"/>
                                            </p:txEl>
                                          </p:spTgt>
                                        </p:tgtEl>
                                      </p:cBhvr>
                                    </p:animEffect>
                                  </p:childTnLst>
                                </p:cTn>
                              </p:par>
                            </p:childTnLst>
                          </p:cTn>
                        </p:par>
                        <p:par>
                          <p:cTn id="8" fill="hold">
                            <p:stCondLst>
                              <p:cond delay="500"/>
                            </p:stCondLst>
                            <p:childTnLst>
                              <p:par>
                                <p:cTn id="9" presetID="12" presetClass="entr" presetSubtype="1" fill="hold" grpId="0" nodeType="afterEffect">
                                  <p:stCondLst>
                                    <p:cond delay="0"/>
                                  </p:stCondLst>
                                  <p:childTnLst>
                                    <p:set>
                                      <p:cBhvr>
                                        <p:cTn id="10" dur="1" fill="hold">
                                          <p:stCondLst>
                                            <p:cond delay="0"/>
                                          </p:stCondLst>
                                        </p:cTn>
                                        <p:tgtEl>
                                          <p:spTgt spid="14340">
                                            <p:txEl>
                                              <p:pRg st="1" end="1"/>
                                            </p:txEl>
                                          </p:spTgt>
                                        </p:tgtEl>
                                        <p:attrNameLst>
                                          <p:attrName>style.visibility</p:attrName>
                                        </p:attrNameLst>
                                      </p:cBhvr>
                                      <p:to>
                                        <p:strVal val="visible"/>
                                      </p:to>
                                    </p:set>
                                    <p:animEffect transition="in" filter="slide(fromTop)">
                                      <p:cBhvr>
                                        <p:cTn id="11" dur="500"/>
                                        <p:tgtEl>
                                          <p:spTgt spid="14340">
                                            <p:txEl>
                                              <p:pRg st="1" end="1"/>
                                            </p:txEl>
                                          </p:spTgt>
                                        </p:tgtEl>
                                      </p:cBhvr>
                                    </p:animEffect>
                                  </p:childTnLst>
                                </p:cTn>
                              </p:par>
                            </p:childTnLst>
                          </p:cTn>
                        </p:par>
                        <p:par>
                          <p:cTn id="12" fill="hold">
                            <p:stCondLst>
                              <p:cond delay="1000"/>
                            </p:stCondLst>
                            <p:childTnLst>
                              <p:par>
                                <p:cTn id="13" presetID="12" presetClass="entr" presetSubtype="1" fill="hold" grpId="0" nodeType="afterEffect">
                                  <p:stCondLst>
                                    <p:cond delay="0"/>
                                  </p:stCondLst>
                                  <p:childTnLst>
                                    <p:set>
                                      <p:cBhvr>
                                        <p:cTn id="14" dur="1" fill="hold">
                                          <p:stCondLst>
                                            <p:cond delay="0"/>
                                          </p:stCondLst>
                                        </p:cTn>
                                        <p:tgtEl>
                                          <p:spTgt spid="14340">
                                            <p:txEl>
                                              <p:pRg st="2" end="2"/>
                                            </p:txEl>
                                          </p:spTgt>
                                        </p:tgtEl>
                                        <p:attrNameLst>
                                          <p:attrName>style.visibility</p:attrName>
                                        </p:attrNameLst>
                                      </p:cBhvr>
                                      <p:to>
                                        <p:strVal val="visible"/>
                                      </p:to>
                                    </p:set>
                                    <p:animEffect transition="in" filter="slide(fromTop)">
                                      <p:cBhvr>
                                        <p:cTn id="15" dur="500"/>
                                        <p:tgtEl>
                                          <p:spTgt spid="14340">
                                            <p:txEl>
                                              <p:pRg st="2" end="2"/>
                                            </p:txEl>
                                          </p:spTgt>
                                        </p:tgtEl>
                                      </p:cBhvr>
                                    </p:animEffect>
                                  </p:childTnLst>
                                </p:cTn>
                              </p:par>
                            </p:childTnLst>
                          </p:cTn>
                        </p:par>
                        <p:par>
                          <p:cTn id="16" fill="hold">
                            <p:stCondLst>
                              <p:cond delay="1500"/>
                            </p:stCondLst>
                            <p:childTnLst>
                              <p:par>
                                <p:cTn id="17" presetID="12" presetClass="entr" presetSubtype="1" fill="hold" grpId="0" nodeType="afterEffect">
                                  <p:stCondLst>
                                    <p:cond delay="0"/>
                                  </p:stCondLst>
                                  <p:childTnLst>
                                    <p:set>
                                      <p:cBhvr>
                                        <p:cTn id="18" dur="1" fill="hold">
                                          <p:stCondLst>
                                            <p:cond delay="0"/>
                                          </p:stCondLst>
                                        </p:cTn>
                                        <p:tgtEl>
                                          <p:spTgt spid="14340">
                                            <p:txEl>
                                              <p:pRg st="3" end="3"/>
                                            </p:txEl>
                                          </p:spTgt>
                                        </p:tgtEl>
                                        <p:attrNameLst>
                                          <p:attrName>style.visibility</p:attrName>
                                        </p:attrNameLst>
                                      </p:cBhvr>
                                      <p:to>
                                        <p:strVal val="visible"/>
                                      </p:to>
                                    </p:set>
                                    <p:animEffect transition="in" filter="slide(fromTop)">
                                      <p:cBhvr>
                                        <p:cTn id="19" dur="500"/>
                                        <p:tgtEl>
                                          <p:spTgt spid="14340">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40" grpId="0" build="p" autoUpdateAnimBg="0"/>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434" name="Rectangle 2"/>
          <p:cNvSpPr>
            <a:spLocks noGrp="1" noChangeArrowheads="1"/>
          </p:cNvSpPr>
          <p:nvPr>
            <p:ph type="ctrTitle"/>
          </p:nvPr>
        </p:nvSpPr>
        <p:spPr>
          <a:xfrm>
            <a:off x="685800" y="1084332"/>
            <a:ext cx="7772400" cy="4463027"/>
          </a:xfrm>
        </p:spPr>
        <p:txBody>
          <a:bodyPr/>
          <a:lstStyle/>
          <a:p>
            <a:r>
              <a:rPr lang="ru-RU" dirty="0" smtClean="0"/>
              <a:t>1. Как </a:t>
            </a:r>
            <a:r>
              <a:rPr lang="ru-RU" dirty="0"/>
              <a:t>УЭО, имеющему свидетельство, выданное </a:t>
            </a:r>
            <a:r>
              <a:rPr lang="ru-RU" dirty="0" smtClean="0"/>
              <a:t/>
            </a:r>
            <a:br>
              <a:rPr lang="ru-RU" dirty="0" smtClean="0"/>
            </a:br>
            <a:r>
              <a:rPr lang="ru-RU" dirty="0" smtClean="0"/>
              <a:t>в соответствии с ТК </a:t>
            </a:r>
            <a:r>
              <a:rPr lang="ru-RU" dirty="0"/>
              <a:t>ТС, работать </a:t>
            </a:r>
            <a:r>
              <a:rPr lang="ru-RU" dirty="0" smtClean="0"/>
              <a:t>после </a:t>
            </a:r>
            <a:r>
              <a:rPr lang="ru-RU" dirty="0"/>
              <a:t>вступления </a:t>
            </a:r>
            <a:r>
              <a:rPr lang="ru-RU" dirty="0" smtClean="0"/>
              <a:t/>
            </a:r>
            <a:br>
              <a:rPr lang="ru-RU" dirty="0" smtClean="0"/>
            </a:br>
            <a:r>
              <a:rPr lang="ru-RU" dirty="0" smtClean="0"/>
              <a:t>в </a:t>
            </a:r>
            <a:r>
              <a:rPr lang="ru-RU" dirty="0"/>
              <a:t>силу ТК ЕАЭС</a:t>
            </a:r>
            <a:r>
              <a:rPr lang="ru-RU" dirty="0" smtClean="0"/>
              <a:t>?</a:t>
            </a:r>
          </a:p>
        </p:txBody>
      </p:sp>
    </p:spTree>
  </p:cSld>
  <p:clrMapOvr>
    <a:masterClrMapping/>
  </p:clrMapOvr>
  <p:transition spd="med">
    <p:wipe dir="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2670372" y="936989"/>
            <a:ext cx="6101394" cy="1952625"/>
          </a:xfrm>
        </p:spPr>
        <p:txBody>
          <a:bodyPr/>
          <a:lstStyle/>
          <a:p>
            <a:r>
              <a:rPr lang="ru-RU" sz="3200" dirty="0" smtClean="0">
                <a:solidFill>
                  <a:srgbClr val="FFFF00"/>
                </a:solidFill>
              </a:rPr>
              <a:t>Действующий УЭО сохраняет свой статус в течение 2-х лет со дня вступления в силу </a:t>
            </a:r>
            <a:br>
              <a:rPr lang="ru-RU" sz="3200" dirty="0" smtClean="0">
                <a:solidFill>
                  <a:srgbClr val="FFFF00"/>
                </a:solidFill>
              </a:rPr>
            </a:br>
            <a:r>
              <a:rPr lang="ru-RU" sz="3200" dirty="0" smtClean="0">
                <a:solidFill>
                  <a:srgbClr val="FFFF00"/>
                </a:solidFill>
              </a:rPr>
              <a:t>ТК ЕАЭС (п.1 ст. 465)</a:t>
            </a:r>
            <a:endParaRPr lang="ru-RU" sz="3200" dirty="0">
              <a:solidFill>
                <a:srgbClr val="FFFF00"/>
              </a:solidFill>
            </a:endParaRPr>
          </a:p>
        </p:txBody>
      </p:sp>
      <p:sp>
        <p:nvSpPr>
          <p:cNvPr id="3" name="Подзаголовок 2"/>
          <p:cNvSpPr>
            <a:spLocks noGrp="1"/>
          </p:cNvSpPr>
          <p:nvPr>
            <p:ph type="subTitle" idx="1"/>
          </p:nvPr>
        </p:nvSpPr>
        <p:spPr>
          <a:xfrm>
            <a:off x="404602" y="3578701"/>
            <a:ext cx="8367164" cy="2247563"/>
          </a:xfrm>
        </p:spPr>
        <p:txBody>
          <a:bodyPr/>
          <a:lstStyle/>
          <a:p>
            <a:r>
              <a:rPr lang="ru-RU" sz="2400" dirty="0" smtClean="0">
                <a:solidFill>
                  <a:schemeClr val="tx1"/>
                </a:solidFill>
              </a:rPr>
              <a:t>В течение этого срока внесение изменений в свидетельство о включении в реестр УЭО, приостановление действия свидетельства и его отзыв осуществляются в соответствии с законодательством РФ, которое будет действовать на день вступления в силу ТК ЕАЭС.</a:t>
            </a:r>
            <a:endParaRPr lang="ru-RU" sz="2400" dirty="0">
              <a:solidFill>
                <a:schemeClr val="tx1"/>
              </a:solidFill>
            </a:endParaRPr>
          </a:p>
        </p:txBody>
      </p:sp>
      <p:pic>
        <p:nvPicPr>
          <p:cNvPr id="7" name="Рисунок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13712" y="936716"/>
            <a:ext cx="2343477" cy="1952898"/>
          </a:xfrm>
          <a:prstGeom prst="rect">
            <a:avLst/>
          </a:prstGeom>
        </p:spPr>
      </p:pic>
    </p:spTree>
    <p:extLst>
      <p:ext uri="{BB962C8B-B14F-4D97-AF65-F5344CB8AC3E}">
        <p14:creationId xmlns:p14="http://schemas.microsoft.com/office/powerpoint/2010/main" val="1905631335"/>
      </p:ext>
    </p:extLst>
  </p:cSld>
  <p:clrMapOvr>
    <a:masterClrMapping/>
  </p:clrMapOvr>
  <p:transition spd="med">
    <p:wipe dir="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555" name="Rectangle 3"/>
          <p:cNvSpPr>
            <a:spLocks noChangeArrowheads="1"/>
          </p:cNvSpPr>
          <p:nvPr/>
        </p:nvSpPr>
        <p:spPr bwMode="auto">
          <a:xfrm>
            <a:off x="302197" y="1082974"/>
            <a:ext cx="8504808" cy="48179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20000"/>
              </a:spcBef>
              <a:spcAft>
                <a:spcPct val="75000"/>
              </a:spcAft>
            </a:pPr>
            <a:r>
              <a:rPr lang="ru-RU" sz="3200" dirty="0"/>
              <a:t>Упрощения, применяемые в настоящее время УЭО в соответствии ТК ТС:</a:t>
            </a:r>
            <a:endParaRPr lang="ru-RU" sz="3200" dirty="0" smtClean="0"/>
          </a:p>
          <a:p>
            <a:pPr>
              <a:spcBef>
                <a:spcPct val="20000"/>
              </a:spcBef>
              <a:spcAft>
                <a:spcPct val="75000"/>
              </a:spcAft>
            </a:pPr>
            <a:r>
              <a:rPr lang="ru-RU" dirty="0"/>
              <a:t>1) временное хранение товаров в помещениях, на открытых площадках и иных территориях </a:t>
            </a:r>
            <a:r>
              <a:rPr lang="ru-RU" dirty="0" smtClean="0"/>
              <a:t>УЭО;</a:t>
            </a:r>
            <a:endParaRPr lang="ru-RU" dirty="0"/>
          </a:p>
          <a:p>
            <a:pPr>
              <a:spcBef>
                <a:spcPct val="20000"/>
              </a:spcBef>
              <a:spcAft>
                <a:spcPct val="75000"/>
              </a:spcAft>
            </a:pPr>
            <a:r>
              <a:rPr lang="ru-RU" dirty="0"/>
              <a:t>2) выпуск товаров до подачи таможенной декларации в соответствии со статьей 197 </a:t>
            </a:r>
            <a:r>
              <a:rPr lang="ru-RU" dirty="0" smtClean="0"/>
              <a:t>ТК ТС;</a:t>
            </a:r>
            <a:endParaRPr lang="ru-RU" dirty="0"/>
          </a:p>
          <a:p>
            <a:pPr>
              <a:spcBef>
                <a:spcPct val="20000"/>
              </a:spcBef>
              <a:spcAft>
                <a:spcPct val="75000"/>
              </a:spcAft>
            </a:pPr>
            <a:r>
              <a:rPr lang="ru-RU" dirty="0"/>
              <a:t>3) проведение таможенных </a:t>
            </a:r>
            <a:r>
              <a:rPr lang="ru-RU" dirty="0" smtClean="0"/>
              <a:t>операций, </a:t>
            </a:r>
            <a:r>
              <a:rPr lang="ru-RU" dirty="0"/>
              <a:t>связанных с выпуском товаров, </a:t>
            </a:r>
            <a:r>
              <a:rPr lang="ru-RU" dirty="0" smtClean="0"/>
              <a:t>находящихся в </a:t>
            </a:r>
            <a:r>
              <a:rPr lang="ru-RU" dirty="0"/>
              <a:t>помещениях, на открытых площадках и иных территориях </a:t>
            </a:r>
            <a:r>
              <a:rPr lang="ru-RU" dirty="0" smtClean="0"/>
              <a:t>УЭО, </a:t>
            </a:r>
            <a:r>
              <a:rPr lang="ru-RU" dirty="0"/>
              <a:t>включая завершение таможенной процедуры таможенного транзита в отношении товаров, следующих в адрес </a:t>
            </a:r>
            <a:r>
              <a:rPr lang="ru-RU" dirty="0" smtClean="0"/>
              <a:t>УЭО </a:t>
            </a:r>
            <a:r>
              <a:rPr lang="ru-RU" dirty="0"/>
              <a:t>при их ввозе в </a:t>
            </a:r>
            <a:r>
              <a:rPr lang="ru-RU" dirty="0" smtClean="0"/>
              <a:t>РФ. </a:t>
            </a:r>
            <a:endParaRPr lang="ru-RU" dirty="0"/>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2" presetClass="entr" presetSubtype="1" fill="hold" grpId="0" nodeType="afterEffect">
                                  <p:stCondLst>
                                    <p:cond delay="0"/>
                                  </p:stCondLst>
                                  <p:childTnLst>
                                    <p:set>
                                      <p:cBhvr>
                                        <p:cTn id="6" dur="1" fill="hold">
                                          <p:stCondLst>
                                            <p:cond delay="0"/>
                                          </p:stCondLst>
                                        </p:cTn>
                                        <p:tgtEl>
                                          <p:spTgt spid="23555">
                                            <p:txEl>
                                              <p:pRg st="0" end="0"/>
                                            </p:txEl>
                                          </p:spTgt>
                                        </p:tgtEl>
                                        <p:attrNameLst>
                                          <p:attrName>style.visibility</p:attrName>
                                        </p:attrNameLst>
                                      </p:cBhvr>
                                      <p:to>
                                        <p:strVal val="visible"/>
                                      </p:to>
                                    </p:set>
                                    <p:animEffect transition="in" filter="slide(fromTop)">
                                      <p:cBhvr>
                                        <p:cTn id="7" dur="500"/>
                                        <p:tgtEl>
                                          <p:spTgt spid="23555">
                                            <p:txEl>
                                              <p:pRg st="0" end="0"/>
                                            </p:txEl>
                                          </p:spTgt>
                                        </p:tgtEl>
                                      </p:cBhvr>
                                    </p:animEffect>
                                  </p:childTnLst>
                                </p:cTn>
                              </p:par>
                            </p:childTnLst>
                          </p:cTn>
                        </p:par>
                        <p:par>
                          <p:cTn id="8" fill="hold">
                            <p:stCondLst>
                              <p:cond delay="500"/>
                            </p:stCondLst>
                            <p:childTnLst>
                              <p:par>
                                <p:cTn id="9" presetID="12" presetClass="entr" presetSubtype="1" fill="hold" grpId="0" nodeType="afterEffect">
                                  <p:stCondLst>
                                    <p:cond delay="0"/>
                                  </p:stCondLst>
                                  <p:childTnLst>
                                    <p:set>
                                      <p:cBhvr>
                                        <p:cTn id="10" dur="1" fill="hold">
                                          <p:stCondLst>
                                            <p:cond delay="0"/>
                                          </p:stCondLst>
                                        </p:cTn>
                                        <p:tgtEl>
                                          <p:spTgt spid="23555">
                                            <p:txEl>
                                              <p:pRg st="1" end="1"/>
                                            </p:txEl>
                                          </p:spTgt>
                                        </p:tgtEl>
                                        <p:attrNameLst>
                                          <p:attrName>style.visibility</p:attrName>
                                        </p:attrNameLst>
                                      </p:cBhvr>
                                      <p:to>
                                        <p:strVal val="visible"/>
                                      </p:to>
                                    </p:set>
                                    <p:animEffect transition="in" filter="slide(fromTop)">
                                      <p:cBhvr>
                                        <p:cTn id="11" dur="500"/>
                                        <p:tgtEl>
                                          <p:spTgt spid="23555">
                                            <p:txEl>
                                              <p:pRg st="1" end="1"/>
                                            </p:txEl>
                                          </p:spTgt>
                                        </p:tgtEl>
                                      </p:cBhvr>
                                    </p:animEffect>
                                  </p:childTnLst>
                                </p:cTn>
                              </p:par>
                            </p:childTnLst>
                          </p:cTn>
                        </p:par>
                        <p:par>
                          <p:cTn id="12" fill="hold">
                            <p:stCondLst>
                              <p:cond delay="1000"/>
                            </p:stCondLst>
                            <p:childTnLst>
                              <p:par>
                                <p:cTn id="13" presetID="12" presetClass="entr" presetSubtype="1" fill="hold" grpId="0" nodeType="afterEffect">
                                  <p:stCondLst>
                                    <p:cond delay="0"/>
                                  </p:stCondLst>
                                  <p:childTnLst>
                                    <p:set>
                                      <p:cBhvr>
                                        <p:cTn id="14" dur="1" fill="hold">
                                          <p:stCondLst>
                                            <p:cond delay="0"/>
                                          </p:stCondLst>
                                        </p:cTn>
                                        <p:tgtEl>
                                          <p:spTgt spid="23555">
                                            <p:txEl>
                                              <p:pRg st="2" end="2"/>
                                            </p:txEl>
                                          </p:spTgt>
                                        </p:tgtEl>
                                        <p:attrNameLst>
                                          <p:attrName>style.visibility</p:attrName>
                                        </p:attrNameLst>
                                      </p:cBhvr>
                                      <p:to>
                                        <p:strVal val="visible"/>
                                      </p:to>
                                    </p:set>
                                    <p:animEffect transition="in" filter="slide(fromTop)">
                                      <p:cBhvr>
                                        <p:cTn id="15" dur="500"/>
                                        <p:tgtEl>
                                          <p:spTgt spid="23555">
                                            <p:txEl>
                                              <p:pRg st="2" end="2"/>
                                            </p:txEl>
                                          </p:spTgt>
                                        </p:tgtEl>
                                      </p:cBhvr>
                                    </p:animEffect>
                                  </p:childTnLst>
                                </p:cTn>
                              </p:par>
                            </p:childTnLst>
                          </p:cTn>
                        </p:par>
                        <p:par>
                          <p:cTn id="16" fill="hold">
                            <p:stCondLst>
                              <p:cond delay="1500"/>
                            </p:stCondLst>
                            <p:childTnLst>
                              <p:par>
                                <p:cTn id="17" presetID="12" presetClass="entr" presetSubtype="1" fill="hold" grpId="0" nodeType="afterEffect">
                                  <p:stCondLst>
                                    <p:cond delay="0"/>
                                  </p:stCondLst>
                                  <p:childTnLst>
                                    <p:set>
                                      <p:cBhvr>
                                        <p:cTn id="18" dur="1" fill="hold">
                                          <p:stCondLst>
                                            <p:cond delay="0"/>
                                          </p:stCondLst>
                                        </p:cTn>
                                        <p:tgtEl>
                                          <p:spTgt spid="23555">
                                            <p:txEl>
                                              <p:pRg st="3" end="3"/>
                                            </p:txEl>
                                          </p:spTgt>
                                        </p:tgtEl>
                                        <p:attrNameLst>
                                          <p:attrName>style.visibility</p:attrName>
                                        </p:attrNameLst>
                                      </p:cBhvr>
                                      <p:to>
                                        <p:strVal val="visible"/>
                                      </p:to>
                                    </p:set>
                                    <p:animEffect transition="in" filter="slide(fromTop)">
                                      <p:cBhvr>
                                        <p:cTn id="19" dur="500"/>
                                        <p:tgtEl>
                                          <p:spTgt spid="2355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5" grpId="0" build="p" autoUpdateAnimBg="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5"/>
          <p:cNvSpPr>
            <a:spLocks noChangeArrowheads="1"/>
          </p:cNvSpPr>
          <p:nvPr/>
        </p:nvSpPr>
        <p:spPr bwMode="auto">
          <a:xfrm>
            <a:off x="283401" y="853441"/>
            <a:ext cx="8739188" cy="53288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20000"/>
              </a:spcBef>
              <a:spcAft>
                <a:spcPct val="75000"/>
              </a:spcAft>
            </a:pPr>
            <a:r>
              <a:rPr lang="ru-RU" dirty="0">
                <a:solidFill>
                  <a:srgbClr val="FFCC00"/>
                </a:solidFill>
              </a:rPr>
              <a:t>Действующий по ТК ТС </a:t>
            </a:r>
            <a:r>
              <a:rPr lang="ru-RU" dirty="0" smtClean="0">
                <a:solidFill>
                  <a:srgbClr val="FFCC00"/>
                </a:solidFill>
              </a:rPr>
              <a:t>российский УЭО </a:t>
            </a:r>
            <a:r>
              <a:rPr lang="ru-RU" dirty="0">
                <a:solidFill>
                  <a:srgbClr val="FFCC00"/>
                </a:solidFill>
              </a:rPr>
              <a:t>в переходный период (2 года) </a:t>
            </a:r>
            <a:r>
              <a:rPr lang="ru-RU" dirty="0" smtClean="0">
                <a:solidFill>
                  <a:srgbClr val="FFCC00"/>
                </a:solidFill>
              </a:rPr>
              <a:t>вправе </a:t>
            </a:r>
            <a:r>
              <a:rPr lang="ru-RU" dirty="0">
                <a:solidFill>
                  <a:srgbClr val="FFCC00"/>
                </a:solidFill>
              </a:rPr>
              <a:t>пользоваться на территории РФ аналогичными специальными упрощениями, </a:t>
            </a:r>
            <a:r>
              <a:rPr lang="ru-RU" dirty="0" smtClean="0">
                <a:solidFill>
                  <a:srgbClr val="FFCC00"/>
                </a:solidFill>
              </a:rPr>
              <a:t>установленными ТК </a:t>
            </a:r>
            <a:r>
              <a:rPr lang="ru-RU" dirty="0">
                <a:solidFill>
                  <a:srgbClr val="FFCC00"/>
                </a:solidFill>
              </a:rPr>
              <a:t>ЕАЭС (п. 2 ст. 465).</a:t>
            </a:r>
          </a:p>
          <a:p>
            <a:pPr>
              <a:spcBef>
                <a:spcPct val="20000"/>
              </a:spcBef>
              <a:spcAft>
                <a:spcPct val="75000"/>
              </a:spcAft>
            </a:pPr>
            <a:r>
              <a:rPr lang="ru-RU" dirty="0">
                <a:solidFill>
                  <a:srgbClr val="FFCC00"/>
                </a:solidFill>
              </a:rPr>
              <a:t>В ТК ЕАЭС эти упрощения </a:t>
            </a:r>
            <a:r>
              <a:rPr lang="ru-RU" dirty="0" smtClean="0">
                <a:solidFill>
                  <a:srgbClr val="FFCC00"/>
                </a:solidFill>
              </a:rPr>
              <a:t>предусмотрены подпунктами </a:t>
            </a:r>
            <a:r>
              <a:rPr lang="ru-RU" dirty="0">
                <a:solidFill>
                  <a:srgbClr val="FFCC00"/>
                </a:solidFill>
              </a:rPr>
              <a:t>2 и 4, пункта 2 и подпунктами 1, 3 и 4 пункта 3 статьи </a:t>
            </a:r>
            <a:r>
              <a:rPr lang="ru-RU" dirty="0" smtClean="0">
                <a:solidFill>
                  <a:srgbClr val="FFCC00"/>
                </a:solidFill>
              </a:rPr>
              <a:t>437:</a:t>
            </a:r>
          </a:p>
          <a:p>
            <a:pPr>
              <a:spcBef>
                <a:spcPct val="20000"/>
              </a:spcBef>
              <a:spcAft>
                <a:spcPct val="75000"/>
              </a:spcAft>
            </a:pPr>
            <a:r>
              <a:rPr lang="ru-RU" sz="1600" dirty="0" smtClean="0"/>
              <a:t>1</a:t>
            </a:r>
            <a:r>
              <a:rPr lang="ru-RU" sz="1600" dirty="0"/>
              <a:t>) </a:t>
            </a:r>
            <a:r>
              <a:rPr lang="ru-RU" sz="1600" dirty="0" smtClean="0"/>
              <a:t>непредставление </a:t>
            </a:r>
            <a:r>
              <a:rPr lang="ru-RU" sz="1600" dirty="0"/>
              <a:t>при помещении под таможенную процедуру таможенного транзита товаров, декларантом которых выступает </a:t>
            </a:r>
            <a:r>
              <a:rPr lang="ru-RU" sz="1600" dirty="0" smtClean="0"/>
              <a:t>УЭО, </a:t>
            </a:r>
            <a:r>
              <a:rPr lang="ru-RU" sz="1600" dirty="0"/>
              <a:t>обеспечения исполнения обязанности по уплате таможенных пошлин, налогов, специальных, антидемпинговых, компенсационных пошлин в случаях, когда предоставление такого обеспечения установлено в соответствии со статьей 143 </a:t>
            </a:r>
            <a:r>
              <a:rPr lang="ru-RU" sz="1600" dirty="0" smtClean="0"/>
              <a:t>ТК ЕАЭС;</a:t>
            </a:r>
          </a:p>
          <a:p>
            <a:pPr>
              <a:spcBef>
                <a:spcPct val="20000"/>
              </a:spcBef>
              <a:spcAft>
                <a:spcPct val="75000"/>
              </a:spcAft>
            </a:pPr>
            <a:r>
              <a:rPr lang="ru-RU" sz="1600" dirty="0" smtClean="0"/>
              <a:t>2</a:t>
            </a:r>
            <a:r>
              <a:rPr lang="ru-RU" sz="1600" dirty="0"/>
              <a:t>) выпуск товаров до подачи декларации на товары в соответствии со статьями 120 и 441 </a:t>
            </a:r>
            <a:r>
              <a:rPr lang="ru-RU" sz="1600" dirty="0" smtClean="0"/>
              <a:t>ТК ЕАЭС;</a:t>
            </a:r>
          </a:p>
          <a:p>
            <a:pPr>
              <a:spcBef>
                <a:spcPct val="20000"/>
              </a:spcBef>
              <a:spcAft>
                <a:spcPct val="75000"/>
              </a:spcAft>
            </a:pPr>
            <a:r>
              <a:rPr lang="ru-RU" sz="1600" dirty="0" smtClean="0"/>
              <a:t>3</a:t>
            </a:r>
            <a:r>
              <a:rPr lang="ru-RU" sz="1600" dirty="0"/>
              <a:t>) временное хранение в сооружениях, </a:t>
            </a:r>
            <a:r>
              <a:rPr lang="ru-RU" sz="1600" dirty="0" smtClean="0"/>
              <a:t>помещениях, на </a:t>
            </a:r>
            <a:r>
              <a:rPr lang="ru-RU" sz="1600" dirty="0"/>
              <a:t>открытых площадках </a:t>
            </a:r>
            <a:r>
              <a:rPr lang="ru-RU" sz="1600" dirty="0" smtClean="0"/>
              <a:t>УЭО своих товаров;</a:t>
            </a:r>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grpId="0" nodeType="afterEffect">
                                  <p:stCondLst>
                                    <p:cond delay="0"/>
                                  </p:stCondLst>
                                  <p:childTnLst>
                                    <p:set>
                                      <p:cBhvr>
                                        <p:cTn id="6" dur="1" fill="hold">
                                          <p:stCondLst>
                                            <p:cond delay="0"/>
                                          </p:stCondLst>
                                        </p:cTn>
                                        <p:tgtEl>
                                          <p:spTgt spid="8">
                                            <p:txEl>
                                              <p:pRg st="2" end="2"/>
                                            </p:txEl>
                                          </p:spTgt>
                                        </p:tgtEl>
                                        <p:attrNameLst>
                                          <p:attrName>style.visibility</p:attrName>
                                        </p:attrNameLst>
                                      </p:cBhvr>
                                      <p:to>
                                        <p:strVal val="visible"/>
                                      </p:to>
                                    </p:set>
                                    <p:animEffect transition="in" filter="slide(fromLeft)">
                                      <p:cBhvr>
                                        <p:cTn id="7" dur="500"/>
                                        <p:tgtEl>
                                          <p:spTgt spid="8">
                                            <p:txEl>
                                              <p:pRg st="2" end="2"/>
                                            </p:txEl>
                                          </p:spTgt>
                                        </p:tgtEl>
                                      </p:cBhvr>
                                    </p:animEffect>
                                  </p:childTnLst>
                                </p:cTn>
                              </p:par>
                            </p:childTnLst>
                          </p:cTn>
                        </p:par>
                        <p:par>
                          <p:cTn id="8" fill="hold">
                            <p:stCondLst>
                              <p:cond delay="500"/>
                            </p:stCondLst>
                            <p:childTnLst>
                              <p:par>
                                <p:cTn id="9" presetID="12" presetClass="entr" presetSubtype="8" fill="hold" grpId="0" nodeType="afterEffect">
                                  <p:stCondLst>
                                    <p:cond delay="0"/>
                                  </p:stCondLst>
                                  <p:childTnLst>
                                    <p:set>
                                      <p:cBhvr>
                                        <p:cTn id="10" dur="1" fill="hold">
                                          <p:stCondLst>
                                            <p:cond delay="0"/>
                                          </p:stCondLst>
                                        </p:cTn>
                                        <p:tgtEl>
                                          <p:spTgt spid="8">
                                            <p:txEl>
                                              <p:pRg st="3" end="3"/>
                                            </p:txEl>
                                          </p:spTgt>
                                        </p:tgtEl>
                                        <p:attrNameLst>
                                          <p:attrName>style.visibility</p:attrName>
                                        </p:attrNameLst>
                                      </p:cBhvr>
                                      <p:to>
                                        <p:strVal val="visible"/>
                                      </p:to>
                                    </p:set>
                                    <p:animEffect transition="in" filter="slide(fromLeft)">
                                      <p:cBhvr>
                                        <p:cTn id="11" dur="500"/>
                                        <p:tgtEl>
                                          <p:spTgt spid="8">
                                            <p:txEl>
                                              <p:pRg st="3" end="3"/>
                                            </p:txEl>
                                          </p:spTgt>
                                        </p:tgtEl>
                                      </p:cBhvr>
                                    </p:animEffect>
                                  </p:childTnLst>
                                </p:cTn>
                              </p:par>
                            </p:childTnLst>
                          </p:cTn>
                        </p:par>
                        <p:par>
                          <p:cTn id="12" fill="hold">
                            <p:stCondLst>
                              <p:cond delay="1000"/>
                            </p:stCondLst>
                            <p:childTnLst>
                              <p:par>
                                <p:cTn id="13" presetID="12" presetClass="entr" presetSubtype="8" fill="hold" grpId="0" nodeType="afterEffect">
                                  <p:stCondLst>
                                    <p:cond delay="0"/>
                                  </p:stCondLst>
                                  <p:childTnLst>
                                    <p:set>
                                      <p:cBhvr>
                                        <p:cTn id="14" dur="1" fill="hold">
                                          <p:stCondLst>
                                            <p:cond delay="0"/>
                                          </p:stCondLst>
                                        </p:cTn>
                                        <p:tgtEl>
                                          <p:spTgt spid="8">
                                            <p:txEl>
                                              <p:pRg st="4" end="4"/>
                                            </p:txEl>
                                          </p:spTgt>
                                        </p:tgtEl>
                                        <p:attrNameLst>
                                          <p:attrName>style.visibility</p:attrName>
                                        </p:attrNameLst>
                                      </p:cBhvr>
                                      <p:to>
                                        <p:strVal val="visible"/>
                                      </p:to>
                                    </p:set>
                                    <p:animEffect transition="in" filter="slide(fromLeft)">
                                      <p:cBhvr>
                                        <p:cTn id="15" dur="500"/>
                                        <p:tgtEl>
                                          <p:spTgt spid="8">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uiExpand="1" build="p" autoUpdateAnimBg="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5"/>
          <p:cNvSpPr>
            <a:spLocks noChangeArrowheads="1"/>
          </p:cNvSpPr>
          <p:nvPr/>
        </p:nvSpPr>
        <p:spPr bwMode="auto">
          <a:xfrm>
            <a:off x="283401" y="1027688"/>
            <a:ext cx="8739188" cy="25490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20000"/>
              </a:spcBef>
              <a:spcAft>
                <a:spcPct val="75000"/>
              </a:spcAft>
            </a:pPr>
            <a:r>
              <a:rPr lang="ru-RU" sz="1600" dirty="0" smtClean="0"/>
              <a:t>4</a:t>
            </a:r>
            <a:r>
              <a:rPr lang="ru-RU" sz="1600" dirty="0"/>
              <a:t>) доставка товаров в зону таможенного контроля, созданную  в сооружениях, </a:t>
            </a:r>
            <a:r>
              <a:rPr lang="ru-RU" sz="1600" dirty="0" smtClean="0"/>
              <a:t>помещениях, </a:t>
            </a:r>
            <a:r>
              <a:rPr lang="ru-RU" sz="1600" dirty="0"/>
              <a:t>на открытых площадках </a:t>
            </a:r>
            <a:r>
              <a:rPr lang="ru-RU" sz="1600" dirty="0" smtClean="0"/>
              <a:t>УЭО, </a:t>
            </a:r>
            <a:r>
              <a:rPr lang="ru-RU" sz="1600" dirty="0"/>
              <a:t>их размещение в такой зоне таможенного контроля, проведение таможенного контроля и совершение таможенных операций, связанных с завершением действия таможенной процедуры таможенного транзита, в таких сооружениях, помещениях (частях помещений) и (или) на открытых площадках (частях открытых площадок);</a:t>
            </a:r>
            <a:endParaRPr lang="ru-RU" sz="1600" dirty="0" smtClean="0"/>
          </a:p>
          <a:p>
            <a:pPr>
              <a:spcBef>
                <a:spcPct val="20000"/>
              </a:spcBef>
              <a:spcAft>
                <a:spcPct val="75000"/>
              </a:spcAft>
            </a:pPr>
            <a:r>
              <a:rPr lang="ru-RU" sz="1600" dirty="0" smtClean="0"/>
              <a:t>5</a:t>
            </a:r>
            <a:r>
              <a:rPr lang="ru-RU" sz="1600" dirty="0"/>
              <a:t>) проведение таможенного контроля в сооружениях, </a:t>
            </a:r>
            <a:r>
              <a:rPr lang="ru-RU" sz="1600" dirty="0" smtClean="0"/>
              <a:t>помещениях, на </a:t>
            </a:r>
            <a:r>
              <a:rPr lang="ru-RU" sz="1600" dirty="0"/>
              <a:t>открытых </a:t>
            </a:r>
            <a:r>
              <a:rPr lang="ru-RU" sz="1600" dirty="0" smtClean="0"/>
              <a:t>площадках УЭО.</a:t>
            </a:r>
            <a:endParaRPr lang="ru-RU" sz="1600" dirty="0"/>
          </a:p>
        </p:txBody>
      </p:sp>
      <p:sp>
        <p:nvSpPr>
          <p:cNvPr id="5" name="Rectangle 3"/>
          <p:cNvSpPr>
            <a:spLocks noChangeArrowheads="1"/>
          </p:cNvSpPr>
          <p:nvPr/>
        </p:nvSpPr>
        <p:spPr bwMode="auto">
          <a:xfrm>
            <a:off x="283401" y="3901441"/>
            <a:ext cx="8586787" cy="18121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20000"/>
              </a:spcBef>
              <a:spcAft>
                <a:spcPct val="75000"/>
              </a:spcAft>
            </a:pPr>
            <a:r>
              <a:rPr lang="ru-RU" sz="1600" dirty="0" smtClean="0">
                <a:solidFill>
                  <a:srgbClr val="FF9900"/>
                </a:solidFill>
              </a:rPr>
              <a:t>При этом, если УЭО применяет упрощения, связанные с использованием сооружений, помещений, открытых площадок, к ним применяются требования ТК ТС, которые действовали на момент вступления в силу ТК ЕАЭС.</a:t>
            </a:r>
          </a:p>
          <a:p>
            <a:pPr>
              <a:spcBef>
                <a:spcPct val="20000"/>
              </a:spcBef>
              <a:spcAft>
                <a:spcPct val="75000"/>
              </a:spcAft>
            </a:pPr>
            <a:r>
              <a:rPr lang="ru-RU" sz="1600" dirty="0">
                <a:solidFill>
                  <a:srgbClr val="FF9900"/>
                </a:solidFill>
              </a:rPr>
              <a:t>Кроме того, в течение всего переходного периода действующий УЭО должен иметь обеспечение в размере, эквивалентном 1 млн. евро (для определенных лиц – 150 тыс. </a:t>
            </a:r>
            <a:r>
              <a:rPr lang="ru-RU" sz="1600" dirty="0" smtClean="0">
                <a:solidFill>
                  <a:srgbClr val="FF9900"/>
                </a:solidFill>
              </a:rPr>
              <a:t>евро).</a:t>
            </a:r>
            <a:endParaRPr lang="ru-RU" sz="1600" dirty="0">
              <a:solidFill>
                <a:srgbClr val="FF9900"/>
              </a:solidFill>
            </a:endParaRPr>
          </a:p>
          <a:p>
            <a:pPr>
              <a:spcBef>
                <a:spcPct val="20000"/>
              </a:spcBef>
              <a:spcAft>
                <a:spcPct val="75000"/>
              </a:spcAft>
            </a:pPr>
            <a:endParaRPr lang="ru-RU" sz="1400" dirty="0">
              <a:solidFill>
                <a:srgbClr val="FFC000"/>
              </a:solidFill>
            </a:endParaRPr>
          </a:p>
        </p:txBody>
      </p:sp>
    </p:spTree>
    <p:extLst>
      <p:ext uri="{BB962C8B-B14F-4D97-AF65-F5344CB8AC3E}">
        <p14:creationId xmlns:p14="http://schemas.microsoft.com/office/powerpoint/2010/main" val="920981625"/>
      </p:ext>
    </p:extLst>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grpId="0" nodeType="after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slide(fromLeft)">
                                      <p:cBhvr>
                                        <p:cTn id="7" dur="500"/>
                                        <p:tgtEl>
                                          <p:spTgt spid="8">
                                            <p:txEl>
                                              <p:pRg st="0" end="0"/>
                                            </p:txEl>
                                          </p:spTgt>
                                        </p:tgtEl>
                                      </p:cBhvr>
                                    </p:animEffect>
                                  </p:childTnLst>
                                </p:cTn>
                              </p:par>
                            </p:childTnLst>
                          </p:cTn>
                        </p:par>
                        <p:par>
                          <p:cTn id="8" fill="hold">
                            <p:stCondLst>
                              <p:cond delay="500"/>
                            </p:stCondLst>
                            <p:childTnLst>
                              <p:par>
                                <p:cTn id="9" presetID="12" presetClass="entr" presetSubtype="8" fill="hold" grpId="0" nodeType="afterEffect">
                                  <p:stCondLst>
                                    <p:cond delay="0"/>
                                  </p:stCondLst>
                                  <p:childTnLst>
                                    <p:set>
                                      <p:cBhvr>
                                        <p:cTn id="10" dur="1" fill="hold">
                                          <p:stCondLst>
                                            <p:cond delay="0"/>
                                          </p:stCondLst>
                                        </p:cTn>
                                        <p:tgtEl>
                                          <p:spTgt spid="8">
                                            <p:txEl>
                                              <p:pRg st="1" end="1"/>
                                            </p:txEl>
                                          </p:spTgt>
                                        </p:tgtEl>
                                        <p:attrNameLst>
                                          <p:attrName>style.visibility</p:attrName>
                                        </p:attrNameLst>
                                      </p:cBhvr>
                                      <p:to>
                                        <p:strVal val="visible"/>
                                      </p:to>
                                    </p:set>
                                    <p:animEffect transition="in" filter="slide(fromLeft)">
                                      <p:cBhvr>
                                        <p:cTn id="11" dur="500"/>
                                        <p:tgtEl>
                                          <p:spTgt spid="8">
                                            <p:txEl>
                                              <p:pRg st="1" end="1"/>
                                            </p:txEl>
                                          </p:spTgt>
                                        </p:tgtEl>
                                      </p:cBhvr>
                                    </p:animEffect>
                                  </p:childTnLst>
                                </p:cTn>
                              </p:par>
                            </p:childTnLst>
                          </p:cTn>
                        </p:par>
                        <p:par>
                          <p:cTn id="12" fill="hold">
                            <p:stCondLst>
                              <p:cond delay="1000"/>
                            </p:stCondLst>
                            <p:childTnLst>
                              <p:par>
                                <p:cTn id="13" presetID="12" presetClass="entr" presetSubtype="1" fill="hold" grpId="0" nodeType="after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slide(fromTop)">
                                      <p:cBhvr>
                                        <p:cTn id="15"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autoUpdateAnimBg="0"/>
      <p:bldP spid="5" grpId="0" autoUpdateAnimBg="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2"/>
          <p:cNvSpPr txBox="1">
            <a:spLocks noChangeArrowheads="1"/>
          </p:cNvSpPr>
          <p:nvPr/>
        </p:nvSpPr>
        <p:spPr bwMode="auto">
          <a:xfrm>
            <a:off x="685800" y="1084332"/>
            <a:ext cx="7772400" cy="44630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1" fontAlgn="base" hangingPunct="1">
              <a:spcBef>
                <a:spcPct val="0"/>
              </a:spcBef>
              <a:spcAft>
                <a:spcPct val="0"/>
              </a:spcAft>
              <a:defRPr sz="3200">
                <a:solidFill>
                  <a:srgbClr val="005AB4"/>
                </a:solidFill>
                <a:latin typeface="+mj-lt"/>
                <a:ea typeface="+mj-ea"/>
                <a:cs typeface="+mj-cs"/>
              </a:defRPr>
            </a:lvl1pPr>
            <a:lvl2pPr algn="l" rtl="0" eaLnBrk="1" fontAlgn="base" hangingPunct="1">
              <a:spcBef>
                <a:spcPct val="0"/>
              </a:spcBef>
              <a:spcAft>
                <a:spcPct val="0"/>
              </a:spcAft>
              <a:defRPr sz="3200">
                <a:solidFill>
                  <a:srgbClr val="005AB4"/>
                </a:solidFill>
                <a:latin typeface="Arial" pitchFamily="34" charset="0"/>
              </a:defRPr>
            </a:lvl2pPr>
            <a:lvl3pPr algn="l" rtl="0" eaLnBrk="1" fontAlgn="base" hangingPunct="1">
              <a:spcBef>
                <a:spcPct val="0"/>
              </a:spcBef>
              <a:spcAft>
                <a:spcPct val="0"/>
              </a:spcAft>
              <a:defRPr sz="3200">
                <a:solidFill>
                  <a:srgbClr val="005AB4"/>
                </a:solidFill>
                <a:latin typeface="Arial" pitchFamily="34" charset="0"/>
              </a:defRPr>
            </a:lvl3pPr>
            <a:lvl4pPr algn="l" rtl="0" eaLnBrk="1" fontAlgn="base" hangingPunct="1">
              <a:spcBef>
                <a:spcPct val="0"/>
              </a:spcBef>
              <a:spcAft>
                <a:spcPct val="0"/>
              </a:spcAft>
              <a:defRPr sz="3200">
                <a:solidFill>
                  <a:srgbClr val="005AB4"/>
                </a:solidFill>
                <a:latin typeface="Arial" pitchFamily="34" charset="0"/>
              </a:defRPr>
            </a:lvl4pPr>
            <a:lvl5pPr algn="l" rtl="0" eaLnBrk="1" fontAlgn="base" hangingPunct="1">
              <a:spcBef>
                <a:spcPct val="0"/>
              </a:spcBef>
              <a:spcAft>
                <a:spcPct val="0"/>
              </a:spcAft>
              <a:defRPr sz="3200">
                <a:solidFill>
                  <a:srgbClr val="005AB4"/>
                </a:solidFill>
                <a:latin typeface="Arial" pitchFamily="34" charset="0"/>
              </a:defRPr>
            </a:lvl5pPr>
            <a:lvl6pPr marL="457200" algn="l" rtl="0" eaLnBrk="1" fontAlgn="base" hangingPunct="1">
              <a:spcBef>
                <a:spcPct val="0"/>
              </a:spcBef>
              <a:spcAft>
                <a:spcPct val="0"/>
              </a:spcAft>
              <a:defRPr sz="3200">
                <a:solidFill>
                  <a:srgbClr val="005AB4"/>
                </a:solidFill>
                <a:latin typeface="Arial" pitchFamily="34" charset="0"/>
              </a:defRPr>
            </a:lvl6pPr>
            <a:lvl7pPr marL="914400" algn="l" rtl="0" eaLnBrk="1" fontAlgn="base" hangingPunct="1">
              <a:spcBef>
                <a:spcPct val="0"/>
              </a:spcBef>
              <a:spcAft>
                <a:spcPct val="0"/>
              </a:spcAft>
              <a:defRPr sz="3200">
                <a:solidFill>
                  <a:srgbClr val="005AB4"/>
                </a:solidFill>
                <a:latin typeface="Arial" pitchFamily="34" charset="0"/>
              </a:defRPr>
            </a:lvl7pPr>
            <a:lvl8pPr marL="1371600" algn="l" rtl="0" eaLnBrk="1" fontAlgn="base" hangingPunct="1">
              <a:spcBef>
                <a:spcPct val="0"/>
              </a:spcBef>
              <a:spcAft>
                <a:spcPct val="0"/>
              </a:spcAft>
              <a:defRPr sz="3200">
                <a:solidFill>
                  <a:srgbClr val="005AB4"/>
                </a:solidFill>
                <a:latin typeface="Arial" pitchFamily="34" charset="0"/>
              </a:defRPr>
            </a:lvl8pPr>
            <a:lvl9pPr marL="1828800" algn="l" rtl="0" eaLnBrk="1" fontAlgn="base" hangingPunct="1">
              <a:spcBef>
                <a:spcPct val="0"/>
              </a:spcBef>
              <a:spcAft>
                <a:spcPct val="0"/>
              </a:spcAft>
              <a:defRPr sz="3200">
                <a:solidFill>
                  <a:srgbClr val="005AB4"/>
                </a:solidFill>
                <a:latin typeface="Arial" pitchFamily="34" charset="0"/>
              </a:defRPr>
            </a:lvl9pPr>
          </a:lstStyle>
          <a:p>
            <a:pPr algn="ctr"/>
            <a:r>
              <a:rPr lang="ru-RU" sz="4400" kern="0" dirty="0" smtClean="0">
                <a:solidFill>
                  <a:schemeClr val="tx1"/>
                </a:solidFill>
              </a:rPr>
              <a:t>2. Какие </a:t>
            </a:r>
            <a:r>
              <a:rPr lang="ru-RU" sz="4400" kern="0" dirty="0">
                <a:solidFill>
                  <a:schemeClr val="tx1"/>
                </a:solidFill>
              </a:rPr>
              <a:t>условия должен выполнить действующий по ТК ТС УЭО для получения свидетельства УЭО </a:t>
            </a:r>
            <a:endParaRPr lang="ru-RU" sz="4400" kern="0" dirty="0" smtClean="0">
              <a:solidFill>
                <a:schemeClr val="tx1"/>
              </a:solidFill>
            </a:endParaRPr>
          </a:p>
          <a:p>
            <a:pPr algn="ctr"/>
            <a:r>
              <a:rPr lang="ru-RU" sz="4400" kern="0" dirty="0" smtClean="0">
                <a:solidFill>
                  <a:schemeClr val="tx1"/>
                </a:solidFill>
              </a:rPr>
              <a:t>по </a:t>
            </a:r>
            <a:r>
              <a:rPr lang="ru-RU" sz="4400" kern="0" dirty="0">
                <a:solidFill>
                  <a:schemeClr val="tx1"/>
                </a:solidFill>
              </a:rPr>
              <a:t>ТК ЕАЭС?</a:t>
            </a:r>
            <a:endParaRPr lang="ru-RU" sz="4400" kern="0" dirty="0" smtClean="0">
              <a:solidFill>
                <a:schemeClr val="tx1"/>
              </a:solidFill>
            </a:endParaRPr>
          </a:p>
        </p:txBody>
      </p:sp>
    </p:spTree>
    <p:extLst>
      <p:ext uri="{BB962C8B-B14F-4D97-AF65-F5344CB8AC3E}">
        <p14:creationId xmlns:p14="http://schemas.microsoft.com/office/powerpoint/2010/main" val="2715757037"/>
      </p:ext>
    </p:extLst>
  </p:cSld>
  <p:clrMapOvr>
    <a:masterClrMapping/>
  </p:clrMapOvr>
  <p:transition spd="med">
    <p:wipe dir="d"/>
  </p:transition>
  <p:timing>
    <p:tnLst>
      <p:par>
        <p:cTn id="1" dur="indefinite" restart="never" nodeType="tmRoot"/>
      </p:par>
    </p:tnLst>
  </p:timing>
</p:sld>
</file>

<file path=ppt/theme/theme1.xml><?xml version="1.0" encoding="utf-8"?>
<a:theme xmlns:a="http://schemas.openxmlformats.org/drawingml/2006/main" name="1_Default Design">
  <a:themeElements>
    <a:clrScheme name="Другая 2">
      <a:dk1>
        <a:srgbClr val="7B7A8E"/>
      </a:dk1>
      <a:lt1>
        <a:srgbClr val="FFFFFF"/>
      </a:lt1>
      <a:dk2>
        <a:srgbClr val="9B9AB3"/>
      </a:dk2>
      <a:lt2>
        <a:srgbClr val="FFFFFF"/>
      </a:lt2>
      <a:accent1>
        <a:srgbClr val="807EB0"/>
      </a:accent1>
      <a:accent2>
        <a:srgbClr val="333399"/>
      </a:accent2>
      <a:accent3>
        <a:srgbClr val="CBCAD6"/>
      </a:accent3>
      <a:accent4>
        <a:srgbClr val="DADADA"/>
      </a:accent4>
      <a:accent5>
        <a:srgbClr val="C0C0D4"/>
      </a:accent5>
      <a:accent6>
        <a:srgbClr val="2D2D8A"/>
      </a:accent6>
      <a:hlink>
        <a:srgbClr val="212167"/>
      </a:hlink>
      <a:folHlink>
        <a:srgbClr val="212167"/>
      </a:folHlink>
    </a:clrScheme>
    <a:fontScheme name="1_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lnDef>
      <a:spPr>
        <a:ln w="28575">
          <a:solidFill>
            <a:schemeClr val="tx1"/>
          </a:solidFill>
          <a:tailEnd type="triangle"/>
        </a:ln>
      </a:spPr>
      <a:bodyPr/>
      <a:lstStyle/>
      <a:style>
        <a:lnRef idx="1">
          <a:schemeClr val="accent1"/>
        </a:lnRef>
        <a:fillRef idx="0">
          <a:schemeClr val="accent1"/>
        </a:fillRef>
        <a:effectRef idx="0">
          <a:schemeClr val="accent1"/>
        </a:effectRef>
        <a:fontRef idx="minor">
          <a:schemeClr val="tx1"/>
        </a:fontRef>
      </a:style>
    </a:lnDef>
  </a:objectDefaults>
  <a:extraClrSchemeLst>
    <a:extraClrScheme>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1_Default Design 13">
        <a:dk1>
          <a:srgbClr val="7B7A8E"/>
        </a:dk1>
        <a:lt1>
          <a:srgbClr val="FFFFFF"/>
        </a:lt1>
        <a:dk2>
          <a:srgbClr val="9B9AB3"/>
        </a:dk2>
        <a:lt2>
          <a:srgbClr val="FFFFFF"/>
        </a:lt2>
        <a:accent1>
          <a:srgbClr val="807EB0"/>
        </a:accent1>
        <a:accent2>
          <a:srgbClr val="333399"/>
        </a:accent2>
        <a:accent3>
          <a:srgbClr val="CBCAD6"/>
        </a:accent3>
        <a:accent4>
          <a:srgbClr val="DADADA"/>
        </a:accent4>
        <a:accent5>
          <a:srgbClr val="C0C0D4"/>
        </a:accent5>
        <a:accent6>
          <a:srgbClr val="2D2D8A"/>
        </a:accent6>
        <a:hlink>
          <a:srgbClr val="DEE8F9"/>
        </a:hlink>
        <a:folHlink>
          <a:srgbClr val="D1CFFB"/>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73C7030C-1536-4247-9FF0-633CC50432F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2190</TotalTime>
  <Words>3309</Words>
  <Application>Microsoft Office PowerPoint</Application>
  <PresentationFormat>Экран (4:3)</PresentationFormat>
  <Paragraphs>335</Paragraphs>
  <Slides>28</Slides>
  <Notes>17</Notes>
  <HiddenSlides>0</HiddenSlides>
  <MMClips>0</MMClips>
  <ScaleCrop>false</ScaleCrop>
  <HeadingPairs>
    <vt:vector size="4" baseType="variant">
      <vt:variant>
        <vt:lpstr>Тема</vt:lpstr>
      </vt:variant>
      <vt:variant>
        <vt:i4>1</vt:i4>
      </vt:variant>
      <vt:variant>
        <vt:lpstr>Заголовки слайдов</vt:lpstr>
      </vt:variant>
      <vt:variant>
        <vt:i4>28</vt:i4>
      </vt:variant>
    </vt:vector>
  </HeadingPairs>
  <TitlesOfParts>
    <vt:vector size="29" baseType="lpstr">
      <vt:lpstr>1_Default Design</vt:lpstr>
      <vt:lpstr>Порядок и условия  применения специальных упрощений УЭО, получившими статус в соответствии с ТК ТС,  после вступления в силу ТК ЕАЭС   и включения  таких операторов в реестр УЭО  в соответствии с ТК ЕАЭС. </vt:lpstr>
      <vt:lpstr>Содержание презентации</vt:lpstr>
      <vt:lpstr>Цель презентации </vt:lpstr>
      <vt:lpstr>1. Как УЭО, имеющему свидетельство, выданное  в соответствии с ТК ТС, работать после вступления  в силу ТК ЕАЭС?</vt:lpstr>
      <vt:lpstr>Действующий УЭО сохраняет свой статус в течение 2-х лет со дня вступления в силу  ТК ЕАЭС (п.1 ст. 465)</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Список документов, представляемых для включения в реестр</vt:lpstr>
      <vt:lpstr>Список документов, представляемых для включения в реестр</vt:lpstr>
      <vt:lpstr>Презентация PowerPoint</vt:lpstr>
      <vt:lpstr>Порядок включения в реестр УЭО</vt:lpstr>
      <vt:lpstr>Особенности совершения таможенных операций и выпуска товаров до подачи декларации на товары для декларантов – УЭО по ТК ЕАЭС.</vt:lpstr>
      <vt:lpstr>Таможенные процедуры (п.1 ст. 441 ТК ЕАЭС)</vt:lpstr>
      <vt:lpstr>Порядок подачи УЭО заявления</vt:lpstr>
      <vt:lpstr>Декларация на товары</vt:lpstr>
      <vt:lpstr>Спасибо за внимание !</vt:lpstr>
      <vt:lpstr>Порядок и условия  применения специальных упрощений УЭО, получившими статус в соответствии с ТК ТС,  после вступления в силу ТК ЕАЭС   и включения  таких операторов в реестр УЭО  в соответствии с ТК ЕАЭС.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Порядок и условия  применения специальных упрощений уполномоченными экономическими операторами,</dc:title>
  <dc:creator>Владислав А. Проняев</dc:creator>
  <cp:lastModifiedBy>comp</cp:lastModifiedBy>
  <cp:revision>315</cp:revision>
  <cp:lastPrinted>2016-11-26T13:32:03Z</cp:lastPrinted>
  <dcterms:created xsi:type="dcterms:W3CDTF">2016-11-18T09:24:09Z</dcterms:created>
  <dcterms:modified xsi:type="dcterms:W3CDTF">2016-12-06T06:12:01Z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TC102505551049</vt:lpwstr>
  </property>
</Properties>
</file>