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2"/>
  </p:sldMasterIdLst>
  <p:notesMasterIdLst>
    <p:notesMasterId r:id="rId31"/>
  </p:notesMasterIdLst>
  <p:sldIdLst>
    <p:sldId id="258" r:id="rId3"/>
    <p:sldId id="259" r:id="rId4"/>
    <p:sldId id="261" r:id="rId5"/>
    <p:sldId id="263" r:id="rId6"/>
    <p:sldId id="355" r:id="rId7"/>
    <p:sldId id="266" r:id="rId8"/>
    <p:sldId id="340" r:id="rId9"/>
    <p:sldId id="356" r:id="rId10"/>
    <p:sldId id="357" r:id="rId11"/>
    <p:sldId id="341" r:id="rId12"/>
    <p:sldId id="342" r:id="rId13"/>
    <p:sldId id="358" r:id="rId14"/>
    <p:sldId id="359" r:id="rId15"/>
    <p:sldId id="360" r:id="rId16"/>
    <p:sldId id="364" r:id="rId17"/>
    <p:sldId id="345" r:id="rId18"/>
    <p:sldId id="361" r:id="rId19"/>
    <p:sldId id="346" r:id="rId20"/>
    <p:sldId id="362" r:id="rId21"/>
    <p:sldId id="363" r:id="rId22"/>
    <p:sldId id="348" r:id="rId23"/>
    <p:sldId id="366" r:id="rId24"/>
    <p:sldId id="367" r:id="rId25"/>
    <p:sldId id="368" r:id="rId26"/>
    <p:sldId id="351" r:id="rId27"/>
    <p:sldId id="352" r:id="rId28"/>
    <p:sldId id="369" r:id="rId29"/>
    <p:sldId id="370" r:id="rId30"/>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Владислав А. Проняев" initials="ВАП"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0" autoAdjust="0"/>
  </p:normalViewPr>
  <p:slideViewPr>
    <p:cSldViewPr snapToGrid="0">
      <p:cViewPr varScale="1">
        <p:scale>
          <a:sx n="74" d="100"/>
          <a:sy n="74" d="100"/>
        </p:scale>
        <p:origin x="-124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BE2AB1-95B0-4BC2-BBFC-9F919B5BBA4B}" type="doc">
      <dgm:prSet loTypeId="urn:microsoft.com/office/officeart/2005/8/layout/vList3" loCatId="list" qsTypeId="urn:microsoft.com/office/officeart/2005/8/quickstyle/simple2" qsCatId="simple" csTypeId="urn:microsoft.com/office/officeart/2005/8/colors/accent1_2" csCatId="accent1" phldr="1"/>
      <dgm:spPr/>
      <dgm:t>
        <a:bodyPr/>
        <a:lstStyle/>
        <a:p>
          <a:endParaRPr lang="ru-RU"/>
        </a:p>
      </dgm:t>
    </dgm:pt>
    <dgm:pt modelId="{217B3C74-1C3F-4C75-ABF5-43F97EBF10FF}">
      <dgm:prSet/>
      <dgm:spPr/>
      <dgm:t>
        <a:bodyPr/>
        <a:lstStyle/>
        <a:p>
          <a:pPr rtl="0"/>
          <a:r>
            <a:rPr lang="ru-RU" dirty="0" smtClean="0"/>
            <a:t>Выпуск товаров производится в течение 4 часов с момента регистрации заявления, но не позднее 1 рабочего дня, следующего за днем регистрации (п. 15 ст. 120 ТК ЕАЭС).</a:t>
          </a:r>
          <a:endParaRPr lang="ru-RU" dirty="0"/>
        </a:p>
      </dgm:t>
    </dgm:pt>
    <dgm:pt modelId="{34E0D9B9-CC9B-42C9-8191-FE3C701F4D1D}" type="parTrans" cxnId="{45CECCD1-EF9C-445E-8E9F-25A3E7EAEF0F}">
      <dgm:prSet/>
      <dgm:spPr/>
      <dgm:t>
        <a:bodyPr/>
        <a:lstStyle/>
        <a:p>
          <a:endParaRPr lang="ru-RU"/>
        </a:p>
      </dgm:t>
    </dgm:pt>
    <dgm:pt modelId="{1E6BB1D2-CEF6-459F-893A-03D16928C616}" type="sibTrans" cxnId="{45CECCD1-EF9C-445E-8E9F-25A3E7EAEF0F}">
      <dgm:prSet/>
      <dgm:spPr/>
      <dgm:t>
        <a:bodyPr/>
        <a:lstStyle/>
        <a:p>
          <a:endParaRPr lang="ru-RU"/>
        </a:p>
      </dgm:t>
    </dgm:pt>
    <dgm:pt modelId="{8CD66358-98D3-45D7-AEC9-0248D15519B2}" type="pres">
      <dgm:prSet presAssocID="{E3BE2AB1-95B0-4BC2-BBFC-9F919B5BBA4B}" presName="linearFlow" presStyleCnt="0">
        <dgm:presLayoutVars>
          <dgm:dir/>
          <dgm:resizeHandles val="exact"/>
        </dgm:presLayoutVars>
      </dgm:prSet>
      <dgm:spPr/>
      <dgm:t>
        <a:bodyPr/>
        <a:lstStyle/>
        <a:p>
          <a:endParaRPr lang="ru-RU"/>
        </a:p>
      </dgm:t>
    </dgm:pt>
    <dgm:pt modelId="{C6172E02-5764-4914-9E7E-004EBC46F8BD}" type="pres">
      <dgm:prSet presAssocID="{217B3C74-1C3F-4C75-ABF5-43F97EBF10FF}" presName="composite" presStyleCnt="0"/>
      <dgm:spPr/>
    </dgm:pt>
    <dgm:pt modelId="{8CD90932-6438-4F89-A76C-F6A753869626}" type="pres">
      <dgm:prSet presAssocID="{217B3C74-1C3F-4C75-ABF5-43F97EBF10FF}" presName="imgShp"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ru-RU"/>
        </a:p>
      </dgm:t>
    </dgm:pt>
    <dgm:pt modelId="{6EEC86A5-27BA-4BF4-AE3F-27F78DC8C66E}" type="pres">
      <dgm:prSet presAssocID="{217B3C74-1C3F-4C75-ABF5-43F97EBF10FF}" presName="txShp" presStyleLbl="node1" presStyleIdx="0" presStyleCnt="1" custScaleX="89255">
        <dgm:presLayoutVars>
          <dgm:bulletEnabled val="1"/>
        </dgm:presLayoutVars>
      </dgm:prSet>
      <dgm:spPr/>
      <dgm:t>
        <a:bodyPr/>
        <a:lstStyle/>
        <a:p>
          <a:endParaRPr lang="ru-RU"/>
        </a:p>
      </dgm:t>
    </dgm:pt>
  </dgm:ptLst>
  <dgm:cxnLst>
    <dgm:cxn modelId="{45CECCD1-EF9C-445E-8E9F-25A3E7EAEF0F}" srcId="{E3BE2AB1-95B0-4BC2-BBFC-9F919B5BBA4B}" destId="{217B3C74-1C3F-4C75-ABF5-43F97EBF10FF}" srcOrd="0" destOrd="0" parTransId="{34E0D9B9-CC9B-42C9-8191-FE3C701F4D1D}" sibTransId="{1E6BB1D2-CEF6-459F-893A-03D16928C616}"/>
    <dgm:cxn modelId="{D4C9A2F6-541B-4D3B-80FE-97618BF07F7E}" type="presOf" srcId="{E3BE2AB1-95B0-4BC2-BBFC-9F919B5BBA4B}" destId="{8CD66358-98D3-45D7-AEC9-0248D15519B2}" srcOrd="0" destOrd="0" presId="urn:microsoft.com/office/officeart/2005/8/layout/vList3"/>
    <dgm:cxn modelId="{3730BFC9-480D-41D1-9F00-2E84857A38AA}" type="presOf" srcId="{217B3C74-1C3F-4C75-ABF5-43F97EBF10FF}" destId="{6EEC86A5-27BA-4BF4-AE3F-27F78DC8C66E}" srcOrd="0" destOrd="0" presId="urn:microsoft.com/office/officeart/2005/8/layout/vList3"/>
    <dgm:cxn modelId="{51ECF9B8-DD7D-4F4A-ACA3-ACCD247076F2}" type="presParOf" srcId="{8CD66358-98D3-45D7-AEC9-0248D15519B2}" destId="{C6172E02-5764-4914-9E7E-004EBC46F8BD}" srcOrd="0" destOrd="0" presId="urn:microsoft.com/office/officeart/2005/8/layout/vList3"/>
    <dgm:cxn modelId="{ECDB5276-D502-4F5D-ADA5-D15EB5516466}" type="presParOf" srcId="{C6172E02-5764-4914-9E7E-004EBC46F8BD}" destId="{8CD90932-6438-4F89-A76C-F6A753869626}" srcOrd="0" destOrd="0" presId="urn:microsoft.com/office/officeart/2005/8/layout/vList3"/>
    <dgm:cxn modelId="{FB14B9A8-459E-4431-B660-A0736DA5C0F1}" type="presParOf" srcId="{C6172E02-5764-4914-9E7E-004EBC46F8BD}" destId="{6EEC86A5-27BA-4BF4-AE3F-27F78DC8C66E}"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684944-48D5-4094-92A3-02051B630558}"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ru-RU"/>
        </a:p>
      </dgm:t>
    </dgm:pt>
    <dgm:pt modelId="{E67F8E43-AFAC-4DDC-9541-F8714BD0C98E}">
      <dgm:prSet phldrT="[Текст]"/>
      <dgm:spPr>
        <a:blipFill rotWithShape="0">
          <a:blip xmlns:r="http://schemas.openxmlformats.org/officeDocument/2006/relationships" r:embed="rId1"/>
          <a:stretch>
            <a:fillRect/>
          </a:stretch>
        </a:blipFill>
      </dgm:spPr>
      <dgm:t>
        <a:bodyPr/>
        <a:lstStyle/>
        <a:p>
          <a:r>
            <a:rPr lang="ru-RU" dirty="0" smtClean="0"/>
            <a:t> </a:t>
          </a:r>
          <a:endParaRPr lang="ru-RU" dirty="0"/>
        </a:p>
      </dgm:t>
    </dgm:pt>
    <dgm:pt modelId="{E4805C18-7665-42C8-8DF3-41E3ABDE2141}" type="parTrans" cxnId="{F89BC8FE-B81F-40A3-87C6-9629DE8DA040}">
      <dgm:prSet/>
      <dgm:spPr/>
      <dgm:t>
        <a:bodyPr/>
        <a:lstStyle/>
        <a:p>
          <a:endParaRPr lang="ru-RU"/>
        </a:p>
      </dgm:t>
    </dgm:pt>
    <dgm:pt modelId="{EB2ED8C5-4E18-446F-83D4-52C027B1A2CA}" type="sibTrans" cxnId="{F89BC8FE-B81F-40A3-87C6-9629DE8DA040}">
      <dgm:prSet/>
      <dgm:spPr/>
      <dgm:t>
        <a:bodyPr/>
        <a:lstStyle/>
        <a:p>
          <a:endParaRPr lang="ru-RU"/>
        </a:p>
      </dgm:t>
    </dgm:pt>
    <dgm:pt modelId="{56C667B0-C472-4A84-AEAA-499D31440F77}">
      <dgm:prSet phldrT="[Текст]"/>
      <dgm:spPr>
        <a:noFill/>
      </dgm:spPr>
      <dgm:t>
        <a:bodyPr tIns="36000" rIns="36000" bIns="36000" anchor="ctr" anchorCtr="0"/>
        <a:lstStyle/>
        <a:p>
          <a:r>
            <a:rPr lang="ru-RU" dirty="0" smtClean="0">
              <a:solidFill>
                <a:schemeClr val="tx1"/>
              </a:solidFill>
            </a:rPr>
            <a:t>Декларация на товары должна быть подана УЭО, подавшим заявление о выпуске товаров, не позднее 15-го числа месяца, следующего за месяцем выпуска товаров</a:t>
          </a:r>
        </a:p>
        <a:p>
          <a:r>
            <a:rPr lang="ru-RU" dirty="0" smtClean="0">
              <a:solidFill>
                <a:schemeClr val="tx1"/>
              </a:solidFill>
            </a:rPr>
            <a:t>(п.3 ст. 441 ТК ЕАЭС).</a:t>
          </a:r>
          <a:endParaRPr lang="ru-RU" dirty="0">
            <a:solidFill>
              <a:schemeClr val="tx1"/>
            </a:solidFill>
          </a:endParaRPr>
        </a:p>
      </dgm:t>
    </dgm:pt>
    <dgm:pt modelId="{E73B10E3-3731-4E80-AB8A-74AA1D3C3E29}" type="parTrans" cxnId="{0EF30AF0-FD6B-4BA9-B810-16F710555555}">
      <dgm:prSet/>
      <dgm:spPr/>
      <dgm:t>
        <a:bodyPr/>
        <a:lstStyle/>
        <a:p>
          <a:endParaRPr lang="ru-RU"/>
        </a:p>
      </dgm:t>
    </dgm:pt>
    <dgm:pt modelId="{FE80C3FF-BF4A-4741-8927-7F1C2B8155CC}" type="sibTrans" cxnId="{0EF30AF0-FD6B-4BA9-B810-16F710555555}">
      <dgm:prSet/>
      <dgm:spPr/>
      <dgm:t>
        <a:bodyPr/>
        <a:lstStyle/>
        <a:p>
          <a:endParaRPr lang="ru-RU"/>
        </a:p>
      </dgm:t>
    </dgm:pt>
    <dgm:pt modelId="{9330C475-6702-4C6E-A8B0-2354BCE4709B}">
      <dgm:prSet/>
      <dgm:spPr>
        <a:noFill/>
      </dgm:spPr>
      <dgm:t>
        <a:bodyPr tIns="36000" rIns="36000" bIns="36000"/>
        <a:lstStyle/>
        <a:p>
          <a:r>
            <a:rPr lang="ru-RU" dirty="0" smtClean="0">
              <a:solidFill>
                <a:schemeClr val="tx1"/>
              </a:solidFill>
            </a:rPr>
            <a:t>При совершении таможенных операций и выпуске товаров  до подачи ДТ применяется курсы валют, действующие на день регистрации таможенным органом заявления о выпуске товаров до подачи ДТ </a:t>
          </a:r>
        </a:p>
        <a:p>
          <a:r>
            <a:rPr lang="ru-RU" dirty="0" smtClean="0">
              <a:solidFill>
                <a:schemeClr val="tx1"/>
              </a:solidFill>
            </a:rPr>
            <a:t>(п. 14 ст. 120 ТК ЕАЭС).</a:t>
          </a:r>
          <a:endParaRPr lang="ru-RU" dirty="0">
            <a:solidFill>
              <a:schemeClr val="tx1"/>
            </a:solidFill>
          </a:endParaRPr>
        </a:p>
      </dgm:t>
    </dgm:pt>
    <dgm:pt modelId="{EE250C76-CFC6-4A14-94E2-EC2981047BF0}" type="parTrans" cxnId="{ED8FEBB8-83B1-43E1-BBD0-7F8883DBA695}">
      <dgm:prSet/>
      <dgm:spPr/>
      <dgm:t>
        <a:bodyPr/>
        <a:lstStyle/>
        <a:p>
          <a:endParaRPr lang="ru-RU"/>
        </a:p>
      </dgm:t>
    </dgm:pt>
    <dgm:pt modelId="{6FF27E92-4DC0-44A5-96E1-66B43655A7D3}" type="sibTrans" cxnId="{ED8FEBB8-83B1-43E1-BBD0-7F8883DBA695}">
      <dgm:prSet/>
      <dgm:spPr/>
      <dgm:t>
        <a:bodyPr/>
        <a:lstStyle/>
        <a:p>
          <a:endParaRPr lang="ru-RU"/>
        </a:p>
      </dgm:t>
    </dgm:pt>
    <dgm:pt modelId="{0DBD65F9-AF65-4647-A120-102FF0139078}" type="pres">
      <dgm:prSet presAssocID="{FE684944-48D5-4094-92A3-02051B630558}" presName="list" presStyleCnt="0">
        <dgm:presLayoutVars>
          <dgm:dir/>
          <dgm:animLvl val="lvl"/>
        </dgm:presLayoutVars>
      </dgm:prSet>
      <dgm:spPr/>
      <dgm:t>
        <a:bodyPr/>
        <a:lstStyle/>
        <a:p>
          <a:endParaRPr lang="ru-RU"/>
        </a:p>
      </dgm:t>
    </dgm:pt>
    <dgm:pt modelId="{88BB4DD9-3781-4189-B15E-4508924841F1}" type="pres">
      <dgm:prSet presAssocID="{E67F8E43-AFAC-4DDC-9541-F8714BD0C98E}" presName="posSpace" presStyleCnt="0"/>
      <dgm:spPr/>
    </dgm:pt>
    <dgm:pt modelId="{05DEC37C-8379-4B5D-A438-69B5BF7A5C84}" type="pres">
      <dgm:prSet presAssocID="{E67F8E43-AFAC-4DDC-9541-F8714BD0C98E}" presName="vertFlow" presStyleCnt="0"/>
      <dgm:spPr/>
    </dgm:pt>
    <dgm:pt modelId="{D46DF093-6BA8-4A31-88E3-4BD0166669D4}" type="pres">
      <dgm:prSet presAssocID="{E67F8E43-AFAC-4DDC-9541-F8714BD0C98E}" presName="topSpace" presStyleCnt="0"/>
      <dgm:spPr/>
    </dgm:pt>
    <dgm:pt modelId="{58B1F339-D9AD-4F26-AFA2-4C403EB989C8}" type="pres">
      <dgm:prSet presAssocID="{E67F8E43-AFAC-4DDC-9541-F8714BD0C98E}" presName="firstComp" presStyleCnt="0"/>
      <dgm:spPr/>
    </dgm:pt>
    <dgm:pt modelId="{C97D032C-DC25-4D10-BD5D-05439D737E51}" type="pres">
      <dgm:prSet presAssocID="{E67F8E43-AFAC-4DDC-9541-F8714BD0C98E}" presName="firstChild" presStyleLbl="bgAccFollowNode1" presStyleIdx="0" presStyleCnt="2" custScaleX="104707" custScaleY="89558" custLinFactNeighborX="-9259" custLinFactNeighborY="-2985"/>
      <dgm:spPr/>
      <dgm:t>
        <a:bodyPr/>
        <a:lstStyle/>
        <a:p>
          <a:endParaRPr lang="ru-RU"/>
        </a:p>
      </dgm:t>
    </dgm:pt>
    <dgm:pt modelId="{73C36106-D2DB-47DA-A74C-F7B1057F64F9}" type="pres">
      <dgm:prSet presAssocID="{E67F8E43-AFAC-4DDC-9541-F8714BD0C98E}" presName="firstChildTx" presStyleLbl="bgAccFollowNode1" presStyleIdx="0" presStyleCnt="2">
        <dgm:presLayoutVars>
          <dgm:bulletEnabled val="1"/>
        </dgm:presLayoutVars>
      </dgm:prSet>
      <dgm:spPr/>
      <dgm:t>
        <a:bodyPr/>
        <a:lstStyle/>
        <a:p>
          <a:endParaRPr lang="ru-RU"/>
        </a:p>
      </dgm:t>
    </dgm:pt>
    <dgm:pt modelId="{1D43193B-6E9F-4BCB-9F73-CD2CC539129E}" type="pres">
      <dgm:prSet presAssocID="{9330C475-6702-4C6E-A8B0-2354BCE4709B}" presName="comp" presStyleCnt="0"/>
      <dgm:spPr/>
    </dgm:pt>
    <dgm:pt modelId="{5CC3F094-9A5B-4557-BD99-65E95BF45516}" type="pres">
      <dgm:prSet presAssocID="{9330C475-6702-4C6E-A8B0-2354BCE4709B}" presName="child" presStyleLbl="bgAccFollowNode1" presStyleIdx="1" presStyleCnt="2" custScaleX="105135" custLinFactNeighborX="-8940" custLinFactNeighborY="1151"/>
      <dgm:spPr/>
      <dgm:t>
        <a:bodyPr/>
        <a:lstStyle/>
        <a:p>
          <a:endParaRPr lang="ru-RU"/>
        </a:p>
      </dgm:t>
    </dgm:pt>
    <dgm:pt modelId="{DB299359-187D-4453-838A-95E9BDA58ACE}" type="pres">
      <dgm:prSet presAssocID="{9330C475-6702-4C6E-A8B0-2354BCE4709B}" presName="childTx" presStyleLbl="bgAccFollowNode1" presStyleIdx="1" presStyleCnt="2">
        <dgm:presLayoutVars>
          <dgm:bulletEnabled val="1"/>
        </dgm:presLayoutVars>
      </dgm:prSet>
      <dgm:spPr/>
      <dgm:t>
        <a:bodyPr/>
        <a:lstStyle/>
        <a:p>
          <a:endParaRPr lang="ru-RU"/>
        </a:p>
      </dgm:t>
    </dgm:pt>
    <dgm:pt modelId="{7ED85ED4-3D3F-4DDC-B521-67FF4850ADCD}" type="pres">
      <dgm:prSet presAssocID="{E67F8E43-AFAC-4DDC-9541-F8714BD0C98E}" presName="negSpace" presStyleCnt="0"/>
      <dgm:spPr/>
    </dgm:pt>
    <dgm:pt modelId="{DC49D414-9AC4-4670-805B-EBE63D94D1F4}" type="pres">
      <dgm:prSet presAssocID="{E67F8E43-AFAC-4DDC-9541-F8714BD0C98E}" presName="circle" presStyleLbl="node1" presStyleIdx="0" presStyleCnt="1" custLinFactNeighborX="-5911" custLinFactNeighborY="-44925"/>
      <dgm:spPr/>
      <dgm:t>
        <a:bodyPr/>
        <a:lstStyle/>
        <a:p>
          <a:endParaRPr lang="ru-RU"/>
        </a:p>
      </dgm:t>
    </dgm:pt>
  </dgm:ptLst>
  <dgm:cxnLst>
    <dgm:cxn modelId="{DE0DAD89-28DD-49BE-8CCE-2419B80C5EF5}" type="presOf" srcId="{FE684944-48D5-4094-92A3-02051B630558}" destId="{0DBD65F9-AF65-4647-A120-102FF0139078}" srcOrd="0" destOrd="0" presId="urn:microsoft.com/office/officeart/2005/8/layout/hList9"/>
    <dgm:cxn modelId="{F281FA4A-E81C-4095-B691-AC71957F3831}" type="presOf" srcId="{56C667B0-C472-4A84-AEAA-499D31440F77}" destId="{73C36106-D2DB-47DA-A74C-F7B1057F64F9}" srcOrd="1" destOrd="0" presId="urn:microsoft.com/office/officeart/2005/8/layout/hList9"/>
    <dgm:cxn modelId="{0EF30AF0-FD6B-4BA9-B810-16F710555555}" srcId="{E67F8E43-AFAC-4DDC-9541-F8714BD0C98E}" destId="{56C667B0-C472-4A84-AEAA-499D31440F77}" srcOrd="0" destOrd="0" parTransId="{E73B10E3-3731-4E80-AB8A-74AA1D3C3E29}" sibTransId="{FE80C3FF-BF4A-4741-8927-7F1C2B8155CC}"/>
    <dgm:cxn modelId="{9762D27F-206E-4C0A-99EF-730A9AA4E87A}" type="presOf" srcId="{9330C475-6702-4C6E-A8B0-2354BCE4709B}" destId="{5CC3F094-9A5B-4557-BD99-65E95BF45516}" srcOrd="0" destOrd="0" presId="urn:microsoft.com/office/officeart/2005/8/layout/hList9"/>
    <dgm:cxn modelId="{F7DEB90E-238A-4BBE-BC42-2701C4CCB92D}" type="presOf" srcId="{E67F8E43-AFAC-4DDC-9541-F8714BD0C98E}" destId="{DC49D414-9AC4-4670-805B-EBE63D94D1F4}" srcOrd="0" destOrd="0" presId="urn:microsoft.com/office/officeart/2005/8/layout/hList9"/>
    <dgm:cxn modelId="{01CEA7B5-7C92-4644-9E68-A361F9A40462}" type="presOf" srcId="{9330C475-6702-4C6E-A8B0-2354BCE4709B}" destId="{DB299359-187D-4453-838A-95E9BDA58ACE}" srcOrd="1" destOrd="0" presId="urn:microsoft.com/office/officeart/2005/8/layout/hList9"/>
    <dgm:cxn modelId="{BB584084-3026-465C-A1F4-97D97FE43DA3}" type="presOf" srcId="{56C667B0-C472-4A84-AEAA-499D31440F77}" destId="{C97D032C-DC25-4D10-BD5D-05439D737E51}" srcOrd="0" destOrd="0" presId="urn:microsoft.com/office/officeart/2005/8/layout/hList9"/>
    <dgm:cxn modelId="{ED8FEBB8-83B1-43E1-BBD0-7F8883DBA695}" srcId="{E67F8E43-AFAC-4DDC-9541-F8714BD0C98E}" destId="{9330C475-6702-4C6E-A8B0-2354BCE4709B}" srcOrd="1" destOrd="0" parTransId="{EE250C76-CFC6-4A14-94E2-EC2981047BF0}" sibTransId="{6FF27E92-4DC0-44A5-96E1-66B43655A7D3}"/>
    <dgm:cxn modelId="{F89BC8FE-B81F-40A3-87C6-9629DE8DA040}" srcId="{FE684944-48D5-4094-92A3-02051B630558}" destId="{E67F8E43-AFAC-4DDC-9541-F8714BD0C98E}" srcOrd="0" destOrd="0" parTransId="{E4805C18-7665-42C8-8DF3-41E3ABDE2141}" sibTransId="{EB2ED8C5-4E18-446F-83D4-52C027B1A2CA}"/>
    <dgm:cxn modelId="{97A5C240-519A-448C-B39A-5ADA9A038C1F}" type="presParOf" srcId="{0DBD65F9-AF65-4647-A120-102FF0139078}" destId="{88BB4DD9-3781-4189-B15E-4508924841F1}" srcOrd="0" destOrd="0" presId="urn:microsoft.com/office/officeart/2005/8/layout/hList9"/>
    <dgm:cxn modelId="{0E2301AB-C7EE-4036-9B68-0501A3CDF059}" type="presParOf" srcId="{0DBD65F9-AF65-4647-A120-102FF0139078}" destId="{05DEC37C-8379-4B5D-A438-69B5BF7A5C84}" srcOrd="1" destOrd="0" presId="urn:microsoft.com/office/officeart/2005/8/layout/hList9"/>
    <dgm:cxn modelId="{C2BAB91C-4E61-4650-BE77-3F96D974E1E4}" type="presParOf" srcId="{05DEC37C-8379-4B5D-A438-69B5BF7A5C84}" destId="{D46DF093-6BA8-4A31-88E3-4BD0166669D4}" srcOrd="0" destOrd="0" presId="urn:microsoft.com/office/officeart/2005/8/layout/hList9"/>
    <dgm:cxn modelId="{14B8DDE6-F6CD-4912-AAB0-20297A7892B6}" type="presParOf" srcId="{05DEC37C-8379-4B5D-A438-69B5BF7A5C84}" destId="{58B1F339-D9AD-4F26-AFA2-4C403EB989C8}" srcOrd="1" destOrd="0" presId="urn:microsoft.com/office/officeart/2005/8/layout/hList9"/>
    <dgm:cxn modelId="{68CCFA93-FEF8-4930-B2FC-88046C5DB81A}" type="presParOf" srcId="{58B1F339-D9AD-4F26-AFA2-4C403EB989C8}" destId="{C97D032C-DC25-4D10-BD5D-05439D737E51}" srcOrd="0" destOrd="0" presId="urn:microsoft.com/office/officeart/2005/8/layout/hList9"/>
    <dgm:cxn modelId="{F6277213-474E-4149-940D-6D35867FD1D6}" type="presParOf" srcId="{58B1F339-D9AD-4F26-AFA2-4C403EB989C8}" destId="{73C36106-D2DB-47DA-A74C-F7B1057F64F9}" srcOrd="1" destOrd="0" presId="urn:microsoft.com/office/officeart/2005/8/layout/hList9"/>
    <dgm:cxn modelId="{44A510EB-2664-4732-8158-6579C55253E4}" type="presParOf" srcId="{05DEC37C-8379-4B5D-A438-69B5BF7A5C84}" destId="{1D43193B-6E9F-4BCB-9F73-CD2CC539129E}" srcOrd="2" destOrd="0" presId="urn:microsoft.com/office/officeart/2005/8/layout/hList9"/>
    <dgm:cxn modelId="{3FCD8529-72FA-4915-8761-9E9247AC3CA5}" type="presParOf" srcId="{1D43193B-6E9F-4BCB-9F73-CD2CC539129E}" destId="{5CC3F094-9A5B-4557-BD99-65E95BF45516}" srcOrd="0" destOrd="0" presId="urn:microsoft.com/office/officeart/2005/8/layout/hList9"/>
    <dgm:cxn modelId="{110C34EA-2BE0-4645-9670-D14D2E215D61}" type="presParOf" srcId="{1D43193B-6E9F-4BCB-9F73-CD2CC539129E}" destId="{DB299359-187D-4453-838A-95E9BDA58ACE}" srcOrd="1" destOrd="0" presId="urn:microsoft.com/office/officeart/2005/8/layout/hList9"/>
    <dgm:cxn modelId="{8D20DB85-0AE8-432A-B6F3-573C59ED7B36}" type="presParOf" srcId="{0DBD65F9-AF65-4647-A120-102FF0139078}" destId="{7ED85ED4-3D3F-4DDC-B521-67FF4850ADCD}" srcOrd="2" destOrd="0" presId="urn:microsoft.com/office/officeart/2005/8/layout/hList9"/>
    <dgm:cxn modelId="{D9FB7A76-ABEA-42C8-971F-9C90D13D7B90}" type="presParOf" srcId="{0DBD65F9-AF65-4647-A120-102FF0139078}" destId="{DC49D414-9AC4-4670-805B-EBE63D94D1F4}" srcOrd="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6147" name="Rectangle 3"/>
          <p:cNvSpPr>
            <a:spLocks noGrp="1" noChangeArrowheads="1"/>
          </p:cNvSpPr>
          <p:nvPr>
            <p:ph type="dt" idx="1"/>
          </p:nvPr>
        </p:nvSpPr>
        <p:spPr bwMode="auto">
          <a:xfrm>
            <a:off x="3884613"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34820"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724956"/>
            <a:ext cx="5486400" cy="447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150" name="Rectangle 6"/>
          <p:cNvSpPr>
            <a:spLocks noGrp="1" noChangeArrowheads="1"/>
          </p:cNvSpPr>
          <p:nvPr>
            <p:ph type="ftr" sz="quarter" idx="4"/>
          </p:nvPr>
        </p:nvSpPr>
        <p:spPr bwMode="auto">
          <a:xfrm>
            <a:off x="0"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6151" name="Rectangle 7"/>
          <p:cNvSpPr>
            <a:spLocks noGrp="1" noChangeArrowheads="1"/>
          </p:cNvSpPr>
          <p:nvPr>
            <p:ph type="sldNum" sz="quarter" idx="5"/>
          </p:nvPr>
        </p:nvSpPr>
        <p:spPr bwMode="auto">
          <a:xfrm>
            <a:off x="3884613"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BBDCE1E-6BAC-457A-8DD3-7DBADE2CCB4E}" type="slidenum">
              <a:rPr lang="ru-RU"/>
              <a:pPr>
                <a:defRPr/>
              </a:pPr>
              <a:t>‹#›</a:t>
            </a:fld>
            <a:endParaRPr lang="ru-RU"/>
          </a:p>
        </p:txBody>
      </p:sp>
    </p:spTree>
    <p:extLst>
      <p:ext uri="{BB962C8B-B14F-4D97-AF65-F5344CB8AC3E}">
        <p14:creationId xmlns:p14="http://schemas.microsoft.com/office/powerpoint/2010/main" val="28479684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F1973B-06D6-479C-95CD-B7081EABC0E5}" type="slidenum">
              <a:rPr lang="ru-RU"/>
              <a:pPr eaLnBrk="1" hangingPunct="1"/>
              <a:t>1</a:t>
            </a:fld>
            <a:endParaRPr lang="ru-R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85800" y="4662785"/>
            <a:ext cx="5486400" cy="52223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9538" indent="-109538" eaLnBrk="1" hangingPunct="1"/>
            <a:r>
              <a:rPr lang="ru-RU" b="1" dirty="0" smtClean="0">
                <a:latin typeface="Arial" charset="0"/>
              </a:rPr>
              <a:t>Подготовка</a:t>
            </a:r>
          </a:p>
          <a:p>
            <a:pPr marL="109538" indent="-109538" eaLnBrk="1" hangingPunct="1"/>
            <a:r>
              <a:rPr lang="ru-RU" dirty="0" smtClean="0">
                <a:latin typeface="Arial" charset="0"/>
              </a:rPr>
              <a:t>Это пятый курс из серии, посвященной управлению электронными письмами и их хранению в Outlook. Базовые сведения для темы, рассматриваемой в данной презентации, содержатся в учебных курсах «Управление почтовым ящиком, часть II: варианты организации хранения почты», «Управление почтовым ящиком, часть III: перемещение и копирование сообщений в личные папки» и «Управление почтовым ящиком, часть IV: архивация старых сообщений».  </a:t>
            </a:r>
          </a:p>
          <a:p>
            <a:pPr marL="109538" indent="-109538" eaLnBrk="1" hangingPunct="1"/>
            <a:r>
              <a:rPr lang="ru-RU" dirty="0" smtClean="0">
                <a:latin typeface="Arial" charset="0"/>
              </a:rPr>
              <a:t>[</a:t>
            </a:r>
            <a:r>
              <a:rPr lang="ru-RU" b="1" dirty="0" smtClean="0">
                <a:latin typeface="Arial" charset="0"/>
              </a:rPr>
              <a:t>Примечания для инструктора.</a:t>
            </a:r>
            <a:r>
              <a:rPr lang="ru-RU" dirty="0" smtClean="0">
                <a:latin typeface="Arial" charset="0"/>
              </a:rPr>
              <a:t> </a:t>
            </a:r>
          </a:p>
          <a:p>
            <a:pPr marL="109538" indent="-109538" eaLnBrk="1" hangingPunct="1">
              <a:buFontTx/>
              <a:buChar char="•"/>
            </a:pPr>
            <a:r>
              <a:rPr lang="ru-RU" dirty="0" smtClean="0">
                <a:latin typeface="Arial" charset="0"/>
              </a:rPr>
              <a:t>Дополнительные сведения о настройке этого шаблона см. на самом последнем слайде. Кроме того, на некоторых слайдах в области заметок имеются дополнительные материалы к урокам.</a:t>
            </a:r>
          </a:p>
          <a:p>
            <a:pPr marL="109538" indent="-109538" eaLnBrk="1" hangingPunct="1">
              <a:buFontTx/>
              <a:buChar char="•"/>
            </a:pPr>
            <a:r>
              <a:rPr lang="ru-RU" b="1" dirty="0" smtClean="0">
                <a:latin typeface="Arial" charset="0"/>
              </a:rPr>
              <a:t>Анимация </a:t>
            </a:r>
            <a:r>
              <a:rPr lang="ru-RU" b="1" dirty="0" err="1" smtClean="0">
                <a:latin typeface="Arial" charset="0"/>
              </a:rPr>
              <a:t>Macromedia</a:t>
            </a:r>
            <a:r>
              <a:rPr lang="ru-RU" b="1" dirty="0" smtClean="0">
                <a:latin typeface="Arial" charset="0"/>
              </a:rPr>
              <a:t> </a:t>
            </a:r>
            <a:r>
              <a:rPr lang="ru-RU" b="1" dirty="0" err="1" smtClean="0">
                <a:latin typeface="Arial" charset="0"/>
              </a:rPr>
              <a:t>Flash</a:t>
            </a:r>
            <a:r>
              <a:rPr lang="ru-RU" dirty="0" smtClean="0">
                <a:latin typeface="Arial" charset="0"/>
              </a:rPr>
              <a:t>. Этот шаблон содержит анимацию </a:t>
            </a:r>
            <a:r>
              <a:rPr lang="ru-RU" dirty="0" err="1" smtClean="0">
                <a:latin typeface="Arial" charset="0"/>
              </a:rPr>
              <a:t>Flash</a:t>
            </a:r>
            <a:r>
              <a:rPr lang="ru-RU" dirty="0" smtClean="0">
                <a:latin typeface="Arial" charset="0"/>
              </a:rPr>
              <a:t>. Она будет воспроизводиться в предыдущих версиях Microsoft</a:t>
            </a:r>
            <a:r>
              <a:rPr lang="ru-RU" sz="800" baseline="30000" dirty="0" smtClean="0">
                <a:latin typeface="Arial" charset="0"/>
                <a:cs typeface="Arial" charset="0"/>
              </a:rPr>
              <a:t>® </a:t>
            </a:r>
            <a:r>
              <a:rPr lang="ru-RU" dirty="0" err="1" smtClean="0">
                <a:latin typeface="Arial" charset="0"/>
              </a:rPr>
              <a:t>Office</a:t>
            </a:r>
            <a:r>
              <a:rPr lang="ru-RU" dirty="0" smtClean="0">
                <a:latin typeface="Arial" charset="0"/>
              </a:rPr>
              <a:t> </a:t>
            </a:r>
            <a:r>
              <a:rPr lang="ru-RU" dirty="0" err="1" smtClean="0">
                <a:latin typeface="Arial" charset="0"/>
              </a:rPr>
              <a:t>PowerPoint</a:t>
            </a:r>
            <a:r>
              <a:rPr lang="ru-RU" sz="800" baseline="30000" dirty="0" smtClean="0">
                <a:latin typeface="Arial" charset="0"/>
                <a:cs typeface="Arial" charset="0"/>
              </a:rPr>
              <a:t>®</a:t>
            </a:r>
            <a:r>
              <a:rPr lang="ru-RU" dirty="0" smtClean="0">
                <a:latin typeface="Arial" charset="0"/>
              </a:rPr>
              <a:t> вплоть до 2000. Однако если потребуется сохранить этот шаблон в </a:t>
            </a:r>
            <a:r>
              <a:rPr lang="ru-RU" dirty="0" err="1" smtClean="0">
                <a:latin typeface="Arial" charset="0"/>
              </a:rPr>
              <a:t>PowerPoint</a:t>
            </a:r>
            <a:r>
              <a:rPr lang="ru-RU" dirty="0" smtClean="0">
                <a:latin typeface="Arial" charset="0"/>
              </a:rPr>
              <a:t> 2007, сохраните его в формате старой версии </a:t>
            </a:r>
            <a:r>
              <a:rPr lang="ru-RU" dirty="0" err="1" smtClean="0">
                <a:latin typeface="Arial" charset="0"/>
              </a:rPr>
              <a:t>PowerPoint</a:t>
            </a:r>
            <a:r>
              <a:rPr lang="ru-RU" dirty="0" smtClean="0">
                <a:latin typeface="Arial" charset="0"/>
              </a:rPr>
              <a:t>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97-2003 (*.</a:t>
            </a:r>
            <a:r>
              <a:rPr lang="ru-RU" b="1" dirty="0" err="1" smtClean="0">
                <a:latin typeface="Arial" charset="0"/>
              </a:rPr>
              <a:t>ppt</a:t>
            </a:r>
            <a:r>
              <a:rPr lang="ru-RU" b="1" dirty="0" smtClean="0">
                <a:latin typeface="Arial" charset="0"/>
              </a:rPr>
              <a:t>) </a:t>
            </a:r>
            <a:r>
              <a:rPr lang="ru-RU" dirty="0" smtClean="0">
                <a:latin typeface="Arial" charset="0"/>
              </a:rPr>
              <a:t>или </a:t>
            </a:r>
            <a:r>
              <a:rPr lang="ru-RU" b="1" dirty="0" smtClean="0">
                <a:latin typeface="Arial" charset="0"/>
              </a:rPr>
              <a:t>шаблон </a:t>
            </a:r>
            <a:r>
              <a:rPr lang="ru-RU" b="1" dirty="0" err="1" smtClean="0">
                <a:latin typeface="Arial" charset="0"/>
              </a:rPr>
              <a:t>PowerPoint</a:t>
            </a:r>
            <a:r>
              <a:rPr lang="ru-RU" b="1" dirty="0" smtClean="0">
                <a:latin typeface="Arial" charset="0"/>
              </a:rPr>
              <a:t> 97-2003 (*.</a:t>
            </a:r>
            <a:r>
              <a:rPr lang="ru-RU" b="1" dirty="0" err="1" smtClean="0">
                <a:latin typeface="Arial" charset="0"/>
              </a:rPr>
              <a:t>pot</a:t>
            </a:r>
            <a:r>
              <a:rPr lang="ru-RU" b="1" dirty="0" smtClean="0">
                <a:latin typeface="Arial" charset="0"/>
              </a:rPr>
              <a:t>) </a:t>
            </a:r>
            <a:r>
              <a:rPr lang="ru-RU" dirty="0" smtClean="0">
                <a:latin typeface="Arial" charset="0"/>
              </a:rPr>
              <a:t>(типы файлов отображаются в диалоговом окне </a:t>
            </a:r>
            <a:r>
              <a:rPr lang="ru-RU" b="1" dirty="0" smtClean="0">
                <a:latin typeface="Arial" charset="0"/>
              </a:rPr>
              <a:t>Сохранить как</a:t>
            </a:r>
            <a:r>
              <a:rPr lang="ru-RU" dirty="0" smtClean="0">
                <a:latin typeface="Arial" charset="0"/>
              </a:rPr>
              <a:t> возле пункта</a:t>
            </a:r>
            <a:r>
              <a:rPr lang="ru-RU" b="1" dirty="0" smtClean="0">
                <a:latin typeface="Arial" charset="0"/>
              </a:rPr>
              <a:t> Тип файла)</a:t>
            </a:r>
            <a:r>
              <a:rPr lang="ru-RU" dirty="0" smtClean="0">
                <a:latin typeface="Arial" charset="0"/>
              </a:rPr>
              <a:t>. </a:t>
            </a:r>
            <a:br>
              <a:rPr lang="ru-RU" dirty="0" smtClean="0">
                <a:latin typeface="Arial" charset="0"/>
              </a:rPr>
            </a:br>
            <a:r>
              <a:rPr lang="ru-RU" b="1" dirty="0" smtClean="0">
                <a:latin typeface="Arial" charset="0"/>
              </a:rPr>
              <a:t>Внимание!</a:t>
            </a:r>
            <a:r>
              <a:rPr lang="ru-RU" dirty="0" smtClean="0">
                <a:latin typeface="Arial" charset="0"/>
              </a:rPr>
              <a:t> Если сохранить файл в формате </a:t>
            </a:r>
            <a:r>
              <a:rPr lang="ru-RU" dirty="0" err="1" smtClean="0">
                <a:latin typeface="Arial" charset="0"/>
              </a:rPr>
              <a:t>PowerPoint</a:t>
            </a:r>
            <a:r>
              <a:rPr lang="ru-RU" dirty="0" smtClean="0">
                <a:latin typeface="Arial" charset="0"/>
              </a:rPr>
              <a:t> 2007, например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a:t>
            </a:r>
            <a:r>
              <a:rPr lang="ru-RU" b="1" dirty="0" err="1" smtClean="0">
                <a:latin typeface="Arial" charset="0"/>
              </a:rPr>
              <a:t>pptx</a:t>
            </a:r>
            <a:r>
              <a:rPr lang="ru-RU" b="1" dirty="0" smtClean="0">
                <a:latin typeface="Arial" charset="0"/>
              </a:rPr>
              <a:t>)</a:t>
            </a:r>
            <a:r>
              <a:rPr lang="ru-RU" dirty="0" smtClean="0">
                <a:latin typeface="Arial" charset="0"/>
              </a:rPr>
              <a:t> или </a:t>
            </a:r>
            <a:r>
              <a:rPr lang="ru-RU" b="1" dirty="0" smtClean="0">
                <a:latin typeface="Arial" charset="0"/>
              </a:rPr>
              <a:t>шаблон </a:t>
            </a:r>
            <a:r>
              <a:rPr lang="ru-RU" b="1" dirty="0" err="1" smtClean="0">
                <a:latin typeface="Arial" charset="0"/>
              </a:rPr>
              <a:t>PowerPoint</a:t>
            </a:r>
            <a:r>
              <a:rPr lang="ru-RU" b="1" dirty="0" smtClean="0">
                <a:latin typeface="Arial" charset="0"/>
              </a:rPr>
              <a:t> (*.</a:t>
            </a:r>
            <a:r>
              <a:rPr lang="ru-RU" b="1" dirty="0" err="1" smtClean="0">
                <a:latin typeface="Arial" charset="0"/>
              </a:rPr>
              <a:t>potx</a:t>
            </a:r>
            <a:r>
              <a:rPr lang="ru-RU" b="1" dirty="0" smtClean="0">
                <a:latin typeface="Arial" charset="0"/>
              </a:rPr>
              <a:t>)</a:t>
            </a:r>
            <a:r>
              <a:rPr lang="ru-RU" dirty="0" smtClean="0">
                <a:latin typeface="Arial" charset="0"/>
              </a:rPr>
              <a:t>, анимация не будет сохранена в сохраняемом файле.</a:t>
            </a:r>
            <a:endParaRPr lang="ru-RU" b="1" dirty="0" smtClean="0">
              <a:latin typeface="Arial" charset="0"/>
            </a:endParaRPr>
          </a:p>
          <a:p>
            <a:pPr marL="109538" indent="-109538" eaLnBrk="1" hangingPunct="1">
              <a:buFontTx/>
              <a:buChar char="•"/>
            </a:pPr>
            <a:r>
              <a:rPr lang="ru-RU" b="1" dirty="0" smtClean="0">
                <a:latin typeface="Arial" charset="0"/>
              </a:rPr>
              <a:t>Кроме того</a:t>
            </a:r>
            <a:r>
              <a:rPr lang="ru-RU" dirty="0" smtClean="0">
                <a:latin typeface="Arial" charset="0"/>
              </a:rPr>
              <a:t>, поскольку эта презентация содержит анимации </a:t>
            </a:r>
            <a:r>
              <a:rPr lang="ru-RU" dirty="0" err="1" smtClean="0">
                <a:latin typeface="Arial" charset="0"/>
              </a:rPr>
              <a:t>Flash</a:t>
            </a:r>
            <a:r>
              <a:rPr lang="ru-RU" dirty="0" smtClean="0">
                <a:latin typeface="Arial" charset="0"/>
              </a:rPr>
              <a:t>, при сохранении шаблона может выводиться предупреждение, касающееся личных сведений. Если сведения не добавляются в свойства самого файла </a:t>
            </a:r>
            <a:r>
              <a:rPr lang="ru-RU" dirty="0" err="1" smtClean="0">
                <a:latin typeface="Arial" charset="0"/>
              </a:rPr>
              <a:t>Flash</a:t>
            </a:r>
            <a:r>
              <a:rPr lang="ru-RU" dirty="0" smtClean="0">
                <a:latin typeface="Arial" charset="0"/>
              </a:rPr>
              <a:t>, это предупреждение не относится к данной презентации. Нажмите кнопку </a:t>
            </a:r>
            <a:r>
              <a:rPr lang="ru-RU" b="1" dirty="0" smtClean="0">
                <a:latin typeface="Arial" charset="0"/>
              </a:rPr>
              <a:t>ОК</a:t>
            </a:r>
            <a:r>
              <a:rPr lang="ru-RU" dirty="0" smtClean="0">
                <a:latin typeface="Arial" charset="0"/>
              </a:rPr>
              <a:t> в окне сообщения.</a:t>
            </a:r>
          </a:p>
        </p:txBody>
      </p:sp>
    </p:spTree>
    <p:extLst>
      <p:ext uri="{BB962C8B-B14F-4D97-AF65-F5344CB8AC3E}">
        <p14:creationId xmlns:p14="http://schemas.microsoft.com/office/powerpoint/2010/main" val="3779464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0E7CC6-0324-4B9B-BBFE-20FE91541794}" type="slidenum">
              <a:rPr lang="ru-RU"/>
              <a:pPr eaLnBrk="1" hangingPunct="1"/>
              <a:t>11</a:t>
            </a:fld>
            <a:endParaRPr lang="ru-RU"/>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340865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BDEA5F-68F8-49FC-88FA-5F0D59AC7CC9}" type="slidenum">
              <a:rPr lang="ru-RU"/>
              <a:pPr eaLnBrk="1" hangingPunct="1"/>
              <a:t>16</a:t>
            </a:fld>
            <a:endParaRPr lang="ru-R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smtClean="0">
                <a:latin typeface="Arial" charset="0"/>
              </a:rPr>
              <a:t>Кроме того, копирование позволяет упростить доступ к нужным почтовым сообщениям, например для вновь нанятого сотрудника или сотрудника, которому передается проект. </a:t>
            </a:r>
          </a:p>
        </p:txBody>
      </p:sp>
    </p:spTree>
    <p:extLst>
      <p:ext uri="{BB962C8B-B14F-4D97-AF65-F5344CB8AC3E}">
        <p14:creationId xmlns:p14="http://schemas.microsoft.com/office/powerpoint/2010/main" val="3414509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BDEA5F-68F8-49FC-88FA-5F0D59AC7CC9}" type="slidenum">
              <a:rPr lang="ru-RU"/>
              <a:pPr eaLnBrk="1" hangingPunct="1"/>
              <a:t>17</a:t>
            </a:fld>
            <a:endParaRPr lang="ru-R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smtClean="0">
                <a:latin typeface="Arial" charset="0"/>
              </a:rPr>
              <a:t>Кроме того, копирование позволяет упростить доступ к нужным почтовым сообщениям, например для вновь нанятого сотрудника или сотрудника, которому передается проект. </a:t>
            </a:r>
          </a:p>
        </p:txBody>
      </p:sp>
    </p:spTree>
    <p:extLst>
      <p:ext uri="{BB962C8B-B14F-4D97-AF65-F5344CB8AC3E}">
        <p14:creationId xmlns:p14="http://schemas.microsoft.com/office/powerpoint/2010/main" val="3946863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C40CA1-C746-4266-B58A-2DC87B575B07}" type="slidenum">
              <a:rPr lang="ru-RU"/>
              <a:pPr eaLnBrk="1" hangingPunct="1"/>
              <a:t>18</a:t>
            </a:fld>
            <a:endParaRPr lang="ru-RU"/>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b="1" dirty="0" smtClean="0">
                <a:latin typeface="Arial" charset="0"/>
              </a:rPr>
              <a:t>Советы.</a:t>
            </a:r>
            <a:r>
              <a:rPr lang="ru-RU" dirty="0" smtClean="0">
                <a:latin typeface="Arial" charset="0"/>
              </a:rPr>
              <a:t> Дополнительные сведения о средстве резервного копирования см. в памятке, ссылка на которую приведена в конце данного курса.</a:t>
            </a:r>
          </a:p>
          <a:p>
            <a:pPr eaLnBrk="1" hangingPunct="1">
              <a:buFontTx/>
              <a:buChar char="•"/>
            </a:pPr>
            <a:r>
              <a:rPr lang="ru-RU" dirty="0" smtClean="0">
                <a:latin typeface="Arial" charset="0"/>
              </a:rPr>
              <a:t>Можно загрузить средство под названием «Средство резервного копирования личных папок Outlook», с помощью которого создаются резервные копии файлов PST. </a:t>
            </a:r>
          </a:p>
          <a:p>
            <a:pPr eaLnBrk="1" hangingPunct="1">
              <a:buFontTx/>
              <a:buChar char="•"/>
            </a:pPr>
            <a:r>
              <a:rPr lang="ru-RU" dirty="0" smtClean="0">
                <a:latin typeface="Arial" charset="0"/>
              </a:rPr>
              <a:t>Кроме того, поскольку речь идет о копиях, необходимо помнить следующее: если файл PST скопирован на компакт-диск или аналогичное средство хранения данных, перед тем, как Outlook сможет получить доступ к сообщениям, которые содержатся в этом файле, его необходимо скопировать на компьютер. Outlook не может считывать сообщения с компакт-дисков. </a:t>
            </a:r>
          </a:p>
          <a:p>
            <a:pPr eaLnBrk="1" hangingPunct="1"/>
            <a:endParaRPr lang="ru-RU" dirty="0" smtClean="0">
              <a:latin typeface="Arial" charset="0"/>
            </a:endParaRPr>
          </a:p>
        </p:txBody>
      </p:sp>
    </p:spTree>
    <p:extLst>
      <p:ext uri="{BB962C8B-B14F-4D97-AF65-F5344CB8AC3E}">
        <p14:creationId xmlns:p14="http://schemas.microsoft.com/office/powerpoint/2010/main" val="3749511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7B9824-01E8-4268-A58D-DEEC099C2201}" type="slidenum">
              <a:rPr lang="ru-RU"/>
              <a:pPr eaLnBrk="1" hangingPunct="1"/>
              <a:t>21</a:t>
            </a:fld>
            <a:endParaRPr lang="ru-RU"/>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b="1" smtClean="0">
                <a:latin typeface="Arial" charset="0"/>
              </a:rPr>
              <a:t>Совет</a:t>
            </a:r>
            <a:r>
              <a:rPr lang="ru-RU" smtClean="0">
                <a:latin typeface="Arial" charset="0"/>
              </a:rPr>
              <a:t>. Вот еще одна причина присваивания уникальных имен файлам PST: при просмотре файлов в проводнике уникальные имена помогут различать файлы.</a:t>
            </a:r>
          </a:p>
          <a:p>
            <a:pPr eaLnBrk="1" hangingPunct="1"/>
            <a:r>
              <a:rPr lang="ru-RU" smtClean="0">
                <a:latin typeface="Arial" charset="0"/>
              </a:rPr>
              <a:t>Эти действия запоминать не обязательно. Они также описаны в памятке, ссылка на которую приведена в конце данного курса. </a:t>
            </a:r>
          </a:p>
        </p:txBody>
      </p:sp>
    </p:spTree>
    <p:extLst>
      <p:ext uri="{BB962C8B-B14F-4D97-AF65-F5344CB8AC3E}">
        <p14:creationId xmlns:p14="http://schemas.microsoft.com/office/powerpoint/2010/main" val="94951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ADD8C-1467-47B7-8D01-CB2868ADC4A2}" type="slidenum">
              <a:rPr lang="ru-RU"/>
              <a:pPr eaLnBrk="1" hangingPunct="1"/>
              <a:t>25</a:t>
            </a:fld>
            <a:endParaRPr lang="ru-RU"/>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Сообщение может отображаться, например, при запуске Outlook после перемещения или переименования файла PST. </a:t>
            </a:r>
          </a:p>
        </p:txBody>
      </p:sp>
    </p:spTree>
    <p:extLst>
      <p:ext uri="{BB962C8B-B14F-4D97-AF65-F5344CB8AC3E}">
        <p14:creationId xmlns:p14="http://schemas.microsoft.com/office/powerpoint/2010/main" val="3557759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7454B0-61A5-445D-93F4-AF66C64B9FB0}" type="slidenum">
              <a:rPr lang="ru-RU"/>
              <a:pPr eaLnBrk="1" hangingPunct="1"/>
              <a:t>26</a:t>
            </a:fld>
            <a:endParaRPr lang="ru-RU"/>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221846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F1973B-06D6-479C-95CD-B7081EABC0E5}" type="slidenum">
              <a:rPr lang="ru-RU"/>
              <a:pPr eaLnBrk="1" hangingPunct="1"/>
              <a:t>28</a:t>
            </a:fld>
            <a:endParaRPr lang="ru-R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85800" y="4662785"/>
            <a:ext cx="5486400" cy="52223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9538" indent="-109538" eaLnBrk="1" hangingPunct="1"/>
            <a:r>
              <a:rPr lang="ru-RU" b="1" dirty="0" smtClean="0">
                <a:latin typeface="Arial" charset="0"/>
              </a:rPr>
              <a:t>Подготовка</a:t>
            </a:r>
          </a:p>
          <a:p>
            <a:pPr marL="109538" indent="-109538" eaLnBrk="1" hangingPunct="1"/>
            <a:r>
              <a:rPr lang="ru-RU" dirty="0" smtClean="0">
                <a:latin typeface="Arial" charset="0"/>
              </a:rPr>
              <a:t>Это пятый курс из серии, посвященной управлению электронными письмами и их хранению в Outlook. Базовые сведения для темы, рассматриваемой в данной презентации, содержатся в учебных курсах «Управление почтовым ящиком, часть II: варианты организации хранения почты», «Управление почтовым ящиком, часть III: перемещение и копирование сообщений в личные папки» и «Управление почтовым ящиком, часть IV: архивация старых сообщений».  </a:t>
            </a:r>
          </a:p>
          <a:p>
            <a:pPr marL="109538" indent="-109538" eaLnBrk="1" hangingPunct="1"/>
            <a:r>
              <a:rPr lang="ru-RU" dirty="0" smtClean="0">
                <a:latin typeface="Arial" charset="0"/>
              </a:rPr>
              <a:t>[</a:t>
            </a:r>
            <a:r>
              <a:rPr lang="ru-RU" b="1" dirty="0" smtClean="0">
                <a:latin typeface="Arial" charset="0"/>
              </a:rPr>
              <a:t>Примечания для инструктора.</a:t>
            </a:r>
            <a:r>
              <a:rPr lang="ru-RU" dirty="0" smtClean="0">
                <a:latin typeface="Arial" charset="0"/>
              </a:rPr>
              <a:t> </a:t>
            </a:r>
          </a:p>
          <a:p>
            <a:pPr marL="109538" indent="-109538" eaLnBrk="1" hangingPunct="1">
              <a:buFontTx/>
              <a:buChar char="•"/>
            </a:pPr>
            <a:r>
              <a:rPr lang="ru-RU" dirty="0" smtClean="0">
                <a:latin typeface="Arial" charset="0"/>
              </a:rPr>
              <a:t>Дополнительные сведения о настройке этого шаблона см. на самом последнем слайде. Кроме того, на некоторых слайдах в области заметок имеются дополнительные материалы к урокам.</a:t>
            </a:r>
          </a:p>
          <a:p>
            <a:pPr marL="109538" indent="-109538" eaLnBrk="1" hangingPunct="1">
              <a:buFontTx/>
              <a:buChar char="•"/>
            </a:pPr>
            <a:r>
              <a:rPr lang="ru-RU" b="1" dirty="0" smtClean="0">
                <a:latin typeface="Arial" charset="0"/>
              </a:rPr>
              <a:t>Анимация </a:t>
            </a:r>
            <a:r>
              <a:rPr lang="ru-RU" b="1" dirty="0" err="1" smtClean="0">
                <a:latin typeface="Arial" charset="0"/>
              </a:rPr>
              <a:t>Macromedia</a:t>
            </a:r>
            <a:r>
              <a:rPr lang="ru-RU" b="1" dirty="0" smtClean="0">
                <a:latin typeface="Arial" charset="0"/>
              </a:rPr>
              <a:t> </a:t>
            </a:r>
            <a:r>
              <a:rPr lang="ru-RU" b="1" dirty="0" err="1" smtClean="0">
                <a:latin typeface="Arial" charset="0"/>
              </a:rPr>
              <a:t>Flash</a:t>
            </a:r>
            <a:r>
              <a:rPr lang="ru-RU" dirty="0" smtClean="0">
                <a:latin typeface="Arial" charset="0"/>
              </a:rPr>
              <a:t>. Этот шаблон содержит анимацию </a:t>
            </a:r>
            <a:r>
              <a:rPr lang="ru-RU" dirty="0" err="1" smtClean="0">
                <a:latin typeface="Arial" charset="0"/>
              </a:rPr>
              <a:t>Flash</a:t>
            </a:r>
            <a:r>
              <a:rPr lang="ru-RU" dirty="0" smtClean="0">
                <a:latin typeface="Arial" charset="0"/>
              </a:rPr>
              <a:t>. Она будет воспроизводиться в предыдущих версиях Microsoft</a:t>
            </a:r>
            <a:r>
              <a:rPr lang="ru-RU" sz="800" baseline="30000" dirty="0" smtClean="0">
                <a:latin typeface="Arial" charset="0"/>
                <a:cs typeface="Arial" charset="0"/>
              </a:rPr>
              <a:t>® </a:t>
            </a:r>
            <a:r>
              <a:rPr lang="ru-RU" dirty="0" err="1" smtClean="0">
                <a:latin typeface="Arial" charset="0"/>
              </a:rPr>
              <a:t>Office</a:t>
            </a:r>
            <a:r>
              <a:rPr lang="ru-RU" dirty="0" smtClean="0">
                <a:latin typeface="Arial" charset="0"/>
              </a:rPr>
              <a:t> </a:t>
            </a:r>
            <a:r>
              <a:rPr lang="ru-RU" dirty="0" err="1" smtClean="0">
                <a:latin typeface="Arial" charset="0"/>
              </a:rPr>
              <a:t>PowerPoint</a:t>
            </a:r>
            <a:r>
              <a:rPr lang="ru-RU" sz="800" baseline="30000" dirty="0" smtClean="0">
                <a:latin typeface="Arial" charset="0"/>
                <a:cs typeface="Arial" charset="0"/>
              </a:rPr>
              <a:t>®</a:t>
            </a:r>
            <a:r>
              <a:rPr lang="ru-RU" dirty="0" smtClean="0">
                <a:latin typeface="Arial" charset="0"/>
              </a:rPr>
              <a:t> вплоть до 2000. Однако если потребуется сохранить этот шаблон в </a:t>
            </a:r>
            <a:r>
              <a:rPr lang="ru-RU" dirty="0" err="1" smtClean="0">
                <a:latin typeface="Arial" charset="0"/>
              </a:rPr>
              <a:t>PowerPoint</a:t>
            </a:r>
            <a:r>
              <a:rPr lang="ru-RU" dirty="0" smtClean="0">
                <a:latin typeface="Arial" charset="0"/>
              </a:rPr>
              <a:t> 2007, сохраните его в формате старой версии </a:t>
            </a:r>
            <a:r>
              <a:rPr lang="ru-RU" dirty="0" err="1" smtClean="0">
                <a:latin typeface="Arial" charset="0"/>
              </a:rPr>
              <a:t>PowerPoint</a:t>
            </a:r>
            <a:r>
              <a:rPr lang="ru-RU" dirty="0" smtClean="0">
                <a:latin typeface="Arial" charset="0"/>
              </a:rPr>
              <a:t>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97-2003 (*.</a:t>
            </a:r>
            <a:r>
              <a:rPr lang="ru-RU" b="1" dirty="0" err="1" smtClean="0">
                <a:latin typeface="Arial" charset="0"/>
              </a:rPr>
              <a:t>ppt</a:t>
            </a:r>
            <a:r>
              <a:rPr lang="ru-RU" b="1" dirty="0" smtClean="0">
                <a:latin typeface="Arial" charset="0"/>
              </a:rPr>
              <a:t>) </a:t>
            </a:r>
            <a:r>
              <a:rPr lang="ru-RU" dirty="0" smtClean="0">
                <a:latin typeface="Arial" charset="0"/>
              </a:rPr>
              <a:t>или </a:t>
            </a:r>
            <a:r>
              <a:rPr lang="ru-RU" b="1" dirty="0" smtClean="0">
                <a:latin typeface="Arial" charset="0"/>
              </a:rPr>
              <a:t>шаблон </a:t>
            </a:r>
            <a:r>
              <a:rPr lang="ru-RU" b="1" dirty="0" err="1" smtClean="0">
                <a:latin typeface="Arial" charset="0"/>
              </a:rPr>
              <a:t>PowerPoint</a:t>
            </a:r>
            <a:r>
              <a:rPr lang="ru-RU" b="1" dirty="0" smtClean="0">
                <a:latin typeface="Arial" charset="0"/>
              </a:rPr>
              <a:t> 97-2003 (*.</a:t>
            </a:r>
            <a:r>
              <a:rPr lang="ru-RU" b="1" dirty="0" err="1" smtClean="0">
                <a:latin typeface="Arial" charset="0"/>
              </a:rPr>
              <a:t>pot</a:t>
            </a:r>
            <a:r>
              <a:rPr lang="ru-RU" b="1" dirty="0" smtClean="0">
                <a:latin typeface="Arial" charset="0"/>
              </a:rPr>
              <a:t>) </a:t>
            </a:r>
            <a:r>
              <a:rPr lang="ru-RU" dirty="0" smtClean="0">
                <a:latin typeface="Arial" charset="0"/>
              </a:rPr>
              <a:t>(типы файлов отображаются в диалоговом окне </a:t>
            </a:r>
            <a:r>
              <a:rPr lang="ru-RU" b="1" dirty="0" smtClean="0">
                <a:latin typeface="Arial" charset="0"/>
              </a:rPr>
              <a:t>Сохранить как</a:t>
            </a:r>
            <a:r>
              <a:rPr lang="ru-RU" dirty="0" smtClean="0">
                <a:latin typeface="Arial" charset="0"/>
              </a:rPr>
              <a:t> возле пункта</a:t>
            </a:r>
            <a:r>
              <a:rPr lang="ru-RU" b="1" dirty="0" smtClean="0">
                <a:latin typeface="Arial" charset="0"/>
              </a:rPr>
              <a:t> Тип файла)</a:t>
            </a:r>
            <a:r>
              <a:rPr lang="ru-RU" dirty="0" smtClean="0">
                <a:latin typeface="Arial" charset="0"/>
              </a:rPr>
              <a:t>. </a:t>
            </a:r>
            <a:br>
              <a:rPr lang="ru-RU" dirty="0" smtClean="0">
                <a:latin typeface="Arial" charset="0"/>
              </a:rPr>
            </a:br>
            <a:r>
              <a:rPr lang="ru-RU" b="1" dirty="0" smtClean="0">
                <a:latin typeface="Arial" charset="0"/>
              </a:rPr>
              <a:t>Внимание!</a:t>
            </a:r>
            <a:r>
              <a:rPr lang="ru-RU" dirty="0" smtClean="0">
                <a:latin typeface="Arial" charset="0"/>
              </a:rPr>
              <a:t> Если сохранить файл в формате </a:t>
            </a:r>
            <a:r>
              <a:rPr lang="ru-RU" dirty="0" err="1" smtClean="0">
                <a:latin typeface="Arial" charset="0"/>
              </a:rPr>
              <a:t>PowerPoint</a:t>
            </a:r>
            <a:r>
              <a:rPr lang="ru-RU" dirty="0" smtClean="0">
                <a:latin typeface="Arial" charset="0"/>
              </a:rPr>
              <a:t> 2007, например как </a:t>
            </a:r>
            <a:r>
              <a:rPr lang="ru-RU" b="1" dirty="0" smtClean="0">
                <a:latin typeface="Arial" charset="0"/>
              </a:rPr>
              <a:t>презентацию </a:t>
            </a:r>
            <a:r>
              <a:rPr lang="ru-RU" b="1" dirty="0" err="1" smtClean="0">
                <a:latin typeface="Arial" charset="0"/>
              </a:rPr>
              <a:t>PowerPoint</a:t>
            </a:r>
            <a:r>
              <a:rPr lang="ru-RU" b="1" dirty="0" smtClean="0">
                <a:latin typeface="Arial" charset="0"/>
              </a:rPr>
              <a:t> (*.</a:t>
            </a:r>
            <a:r>
              <a:rPr lang="ru-RU" b="1" dirty="0" err="1" smtClean="0">
                <a:latin typeface="Arial" charset="0"/>
              </a:rPr>
              <a:t>pptx</a:t>
            </a:r>
            <a:r>
              <a:rPr lang="ru-RU" b="1" dirty="0" smtClean="0">
                <a:latin typeface="Arial" charset="0"/>
              </a:rPr>
              <a:t>)</a:t>
            </a:r>
            <a:r>
              <a:rPr lang="ru-RU" dirty="0" smtClean="0">
                <a:latin typeface="Arial" charset="0"/>
              </a:rPr>
              <a:t> или </a:t>
            </a:r>
            <a:r>
              <a:rPr lang="ru-RU" b="1" dirty="0" smtClean="0">
                <a:latin typeface="Arial" charset="0"/>
              </a:rPr>
              <a:t>шаблон </a:t>
            </a:r>
            <a:r>
              <a:rPr lang="ru-RU" b="1" dirty="0" err="1" smtClean="0">
                <a:latin typeface="Arial" charset="0"/>
              </a:rPr>
              <a:t>PowerPoint</a:t>
            </a:r>
            <a:r>
              <a:rPr lang="ru-RU" b="1" dirty="0" smtClean="0">
                <a:latin typeface="Arial" charset="0"/>
              </a:rPr>
              <a:t> (*.</a:t>
            </a:r>
            <a:r>
              <a:rPr lang="ru-RU" b="1" dirty="0" err="1" smtClean="0">
                <a:latin typeface="Arial" charset="0"/>
              </a:rPr>
              <a:t>potx</a:t>
            </a:r>
            <a:r>
              <a:rPr lang="ru-RU" b="1" dirty="0" smtClean="0">
                <a:latin typeface="Arial" charset="0"/>
              </a:rPr>
              <a:t>)</a:t>
            </a:r>
            <a:r>
              <a:rPr lang="ru-RU" dirty="0" smtClean="0">
                <a:latin typeface="Arial" charset="0"/>
              </a:rPr>
              <a:t>, анимация не будет сохранена в сохраняемом файле.</a:t>
            </a:r>
            <a:endParaRPr lang="ru-RU" b="1" dirty="0" smtClean="0">
              <a:latin typeface="Arial" charset="0"/>
            </a:endParaRPr>
          </a:p>
          <a:p>
            <a:pPr marL="109538" indent="-109538" eaLnBrk="1" hangingPunct="1">
              <a:buFontTx/>
              <a:buChar char="•"/>
            </a:pPr>
            <a:r>
              <a:rPr lang="ru-RU" b="1" dirty="0" smtClean="0">
                <a:latin typeface="Arial" charset="0"/>
              </a:rPr>
              <a:t>Кроме того</a:t>
            </a:r>
            <a:r>
              <a:rPr lang="ru-RU" dirty="0" smtClean="0">
                <a:latin typeface="Arial" charset="0"/>
              </a:rPr>
              <a:t>, поскольку эта презентация содержит анимации </a:t>
            </a:r>
            <a:r>
              <a:rPr lang="ru-RU" dirty="0" err="1" smtClean="0">
                <a:latin typeface="Arial" charset="0"/>
              </a:rPr>
              <a:t>Flash</a:t>
            </a:r>
            <a:r>
              <a:rPr lang="ru-RU" dirty="0" smtClean="0">
                <a:latin typeface="Arial" charset="0"/>
              </a:rPr>
              <a:t>, при сохранении шаблона может выводиться предупреждение, касающееся личных сведений. Если сведения не добавляются в свойства самого файла </a:t>
            </a:r>
            <a:r>
              <a:rPr lang="ru-RU" dirty="0" err="1" smtClean="0">
                <a:latin typeface="Arial" charset="0"/>
              </a:rPr>
              <a:t>Flash</a:t>
            </a:r>
            <a:r>
              <a:rPr lang="ru-RU" dirty="0" smtClean="0">
                <a:latin typeface="Arial" charset="0"/>
              </a:rPr>
              <a:t>, это предупреждение не относится к данной презентации. Нажмите кнопку </a:t>
            </a:r>
            <a:r>
              <a:rPr lang="ru-RU" b="1" dirty="0" smtClean="0">
                <a:latin typeface="Arial" charset="0"/>
              </a:rPr>
              <a:t>ОК</a:t>
            </a:r>
            <a:r>
              <a:rPr lang="ru-RU" dirty="0" smtClean="0">
                <a:latin typeface="Arial" charset="0"/>
              </a:rPr>
              <a:t> в окне сообщения.</a:t>
            </a:r>
          </a:p>
        </p:txBody>
      </p:sp>
    </p:spTree>
    <p:extLst>
      <p:ext uri="{BB962C8B-B14F-4D97-AF65-F5344CB8AC3E}">
        <p14:creationId xmlns:p14="http://schemas.microsoft.com/office/powerpoint/2010/main" val="3779464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ACF4B4-6ADD-46E4-A6C6-D152D60CB46A}" type="slidenum">
              <a:rPr lang="ru-RU"/>
              <a:pPr eaLnBrk="1" hangingPunct="1"/>
              <a:t>2</a:t>
            </a:fld>
            <a:endParaRPr lang="ru-RU"/>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2508197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DD36BA-909E-4EB8-AA31-AB3811D9D678}" type="slidenum">
              <a:rPr lang="ru-RU"/>
              <a:pPr eaLnBrk="1" hangingPunct="1"/>
              <a:t>3</a:t>
            </a:fld>
            <a:endParaRPr lang="ru-RU"/>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2806552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1BB098-2EB4-4D8D-BBB2-0B7F4F00172E}" type="slidenum">
              <a:rPr lang="ru-RU"/>
              <a:pPr eaLnBrk="1" hangingPunct="1"/>
              <a:t>4</a:t>
            </a:fld>
            <a:endParaRPr lang="ru-R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774217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1BB098-2EB4-4D8D-BBB2-0B7F4F00172E}" type="slidenum">
              <a:rPr lang="ru-RU"/>
              <a:pPr eaLnBrk="1" hangingPunct="1"/>
              <a:t>5</a:t>
            </a:fld>
            <a:endParaRPr lang="ru-R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latin typeface="Arial" charset="0"/>
            </a:endParaRPr>
          </a:p>
        </p:txBody>
      </p:sp>
    </p:spTree>
    <p:extLst>
      <p:ext uri="{BB962C8B-B14F-4D97-AF65-F5344CB8AC3E}">
        <p14:creationId xmlns:p14="http://schemas.microsoft.com/office/powerpoint/2010/main" val="1897642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4D83BF-6536-4612-B3D5-88B2F60C6502}" type="slidenum">
              <a:rPr lang="ru-RU"/>
              <a:pPr eaLnBrk="1" hangingPunct="1"/>
              <a:t>6</a:t>
            </a:fld>
            <a:endParaRPr lang="ru-R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smtClean="0">
                <a:latin typeface="Arial" charset="0"/>
              </a:rPr>
              <a:t>На нескольких следующих слайдах рассмотрен вопрос открытия файла PST. </a:t>
            </a:r>
          </a:p>
          <a:p>
            <a:pPr eaLnBrk="1" hangingPunct="1"/>
            <a:r>
              <a:rPr lang="ru-RU" b="1" smtClean="0">
                <a:latin typeface="Arial" charset="0"/>
              </a:rPr>
              <a:t>Совет. </a:t>
            </a:r>
            <a:r>
              <a:rPr lang="ru-RU" smtClean="0">
                <a:latin typeface="Arial" charset="0"/>
              </a:rPr>
              <a:t>Если вы не знакомы с использованием личных папок и архивов для хранения, эти способы описаны в предыдущих обучающих курсах данной серии. </a:t>
            </a:r>
          </a:p>
        </p:txBody>
      </p:sp>
    </p:spTree>
    <p:extLst>
      <p:ext uri="{BB962C8B-B14F-4D97-AF65-F5344CB8AC3E}">
        <p14:creationId xmlns:p14="http://schemas.microsoft.com/office/powerpoint/2010/main" val="3633555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294441-0881-4D79-8CA8-4E464B07BC30}" type="slidenum">
              <a:rPr lang="ru-RU"/>
              <a:pPr eaLnBrk="1" hangingPunct="1"/>
              <a:t>7</a:t>
            </a:fld>
            <a:endParaRPr lang="ru-RU"/>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Для воспроизведения анимации во время показа слайдов щелкните ее правой кнопкой мыши и выберите </a:t>
            </a:r>
            <a:r>
              <a:rPr lang="ru-RU" b="1" dirty="0" smtClean="0">
                <a:latin typeface="Arial" charset="0"/>
              </a:rPr>
              <a:t>Воспроизведение</a:t>
            </a:r>
            <a:r>
              <a:rPr lang="ru-RU" dirty="0" smtClean="0">
                <a:latin typeface="Arial" charset="0"/>
              </a:rPr>
              <a:t>. Просмотрев анимацию один раз, можно выбрать команду </a:t>
            </a:r>
            <a:r>
              <a:rPr lang="ru-RU" b="1" dirty="0" smtClean="0">
                <a:latin typeface="Arial" charset="0"/>
              </a:rPr>
              <a:t>Перемотка</a:t>
            </a:r>
            <a:r>
              <a:rPr lang="ru-RU" dirty="0" smtClean="0">
                <a:latin typeface="Arial" charset="0"/>
              </a:rPr>
              <a:t> (в том же контекстном меню) и затем снова команду </a:t>
            </a:r>
            <a:r>
              <a:rPr lang="ru-RU" b="1" dirty="0" smtClean="0">
                <a:latin typeface="Arial" charset="0"/>
              </a:rPr>
              <a:t>Воспроизведение</a:t>
            </a:r>
            <a:r>
              <a:rPr lang="ru-RU" dirty="0" smtClean="0">
                <a:latin typeface="Arial" charset="0"/>
              </a:rPr>
              <a:t>. Если при щелчке в слайде для ввода текста или перехода к следующему слайду ничего не происходит, щелкните вне объекта анимации. Иногда приходится щелкать дважды. В случае неполадок с просмотром анимации ознакомьтесь с заметками к последнему слайду этой презентации, касающимися воспроизведения анимации </a:t>
            </a:r>
            <a:r>
              <a:rPr lang="ru-RU" dirty="0" err="1" smtClean="0">
                <a:latin typeface="Arial" charset="0"/>
              </a:rPr>
              <a:t>Macromedia</a:t>
            </a:r>
            <a:r>
              <a:rPr lang="ru-RU" dirty="0" smtClean="0">
                <a:latin typeface="Arial" charset="0"/>
              </a:rPr>
              <a:t> </a:t>
            </a:r>
            <a:r>
              <a:rPr lang="ru-RU" dirty="0" err="1" smtClean="0">
                <a:latin typeface="Arial" charset="0"/>
              </a:rPr>
              <a:t>Flash</a:t>
            </a:r>
            <a:r>
              <a:rPr lang="ru-RU" dirty="0" smtClean="0">
                <a:latin typeface="Arial" charset="0"/>
              </a:rPr>
              <a:t>. Если и после этого будут возникать проблемы, используйте следующий слайд со статичным изображением: это дубликат данного слайда. Перед показом презентации удалите один из этих двух слайдов.]</a:t>
            </a:r>
          </a:p>
          <a:p>
            <a:pPr eaLnBrk="1" hangingPunct="1"/>
            <a:endParaRPr lang="ru-RU" dirty="0" smtClean="0">
              <a:latin typeface="Arial" charset="0"/>
            </a:endParaRPr>
          </a:p>
        </p:txBody>
      </p:sp>
    </p:spTree>
    <p:extLst>
      <p:ext uri="{BB962C8B-B14F-4D97-AF65-F5344CB8AC3E}">
        <p14:creationId xmlns:p14="http://schemas.microsoft.com/office/powerpoint/2010/main" val="901274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294441-0881-4D79-8CA8-4E464B07BC30}" type="slidenum">
              <a:rPr lang="ru-RU"/>
              <a:pPr eaLnBrk="1" hangingPunct="1"/>
              <a:t>8</a:t>
            </a:fld>
            <a:endParaRPr lang="ru-RU"/>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Для воспроизведения анимации во время показа слайдов щелкните ее правой кнопкой мыши и выберите </a:t>
            </a:r>
            <a:r>
              <a:rPr lang="ru-RU" b="1" dirty="0" smtClean="0">
                <a:latin typeface="Arial" charset="0"/>
              </a:rPr>
              <a:t>Воспроизведение</a:t>
            </a:r>
            <a:r>
              <a:rPr lang="ru-RU" dirty="0" smtClean="0">
                <a:latin typeface="Arial" charset="0"/>
              </a:rPr>
              <a:t>. Просмотрев анимацию один раз, можно выбрать команду </a:t>
            </a:r>
            <a:r>
              <a:rPr lang="ru-RU" b="1" dirty="0" smtClean="0">
                <a:latin typeface="Arial" charset="0"/>
              </a:rPr>
              <a:t>Перемотка</a:t>
            </a:r>
            <a:r>
              <a:rPr lang="ru-RU" dirty="0" smtClean="0">
                <a:latin typeface="Arial" charset="0"/>
              </a:rPr>
              <a:t> (в том же контекстном меню) и затем снова команду </a:t>
            </a:r>
            <a:r>
              <a:rPr lang="ru-RU" b="1" dirty="0" smtClean="0">
                <a:latin typeface="Arial" charset="0"/>
              </a:rPr>
              <a:t>Воспроизведение</a:t>
            </a:r>
            <a:r>
              <a:rPr lang="ru-RU" dirty="0" smtClean="0">
                <a:latin typeface="Arial" charset="0"/>
              </a:rPr>
              <a:t>. Если при щелчке в слайде для ввода текста или перехода к следующему слайду ничего не происходит, щелкните вне объекта анимации. Иногда приходится щелкать дважды. В случае неполадок с просмотром анимации ознакомьтесь с заметками к последнему слайду этой презентации, касающимися воспроизведения анимации </a:t>
            </a:r>
            <a:r>
              <a:rPr lang="ru-RU" dirty="0" err="1" smtClean="0">
                <a:latin typeface="Arial" charset="0"/>
              </a:rPr>
              <a:t>Macromedia</a:t>
            </a:r>
            <a:r>
              <a:rPr lang="ru-RU" dirty="0" smtClean="0">
                <a:latin typeface="Arial" charset="0"/>
              </a:rPr>
              <a:t> </a:t>
            </a:r>
            <a:r>
              <a:rPr lang="ru-RU" dirty="0" err="1" smtClean="0">
                <a:latin typeface="Arial" charset="0"/>
              </a:rPr>
              <a:t>Flash</a:t>
            </a:r>
            <a:r>
              <a:rPr lang="ru-RU" dirty="0" smtClean="0">
                <a:latin typeface="Arial" charset="0"/>
              </a:rPr>
              <a:t>. Если и после этого будут возникать проблемы, используйте следующий слайд со статичным изображением: это дубликат данного слайда. Перед показом презентации удалите один из этих двух слайдов.]</a:t>
            </a:r>
          </a:p>
          <a:p>
            <a:pPr eaLnBrk="1" hangingPunct="1"/>
            <a:endParaRPr lang="ru-RU" dirty="0" smtClean="0">
              <a:latin typeface="Arial" charset="0"/>
            </a:endParaRPr>
          </a:p>
        </p:txBody>
      </p:sp>
    </p:spTree>
    <p:extLst>
      <p:ext uri="{BB962C8B-B14F-4D97-AF65-F5344CB8AC3E}">
        <p14:creationId xmlns:p14="http://schemas.microsoft.com/office/powerpoint/2010/main" val="3274716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A5FBF-8E80-417F-990D-FC0A935DD3B8}" type="slidenum">
              <a:rPr lang="ru-RU"/>
              <a:pPr eaLnBrk="1" hangingPunct="1"/>
              <a:t>10</a:t>
            </a:fld>
            <a:endParaRPr lang="ru-R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dirty="0" smtClean="0">
                <a:latin typeface="Arial" charset="0"/>
              </a:rPr>
              <a:t>Сейчас следует отметить, что файлами личных папок (PST) не стоит увлекаться. Если принято решение использовать несколько файлов PST, рекомендуется не открывать более 10 файлов (при этом также следует обращать внимание на их размер). Если одновременно открыть более 10 файлов или открыть очень большие PST-файлы, Outlook будет медленно работать при запуске и при поиске сообщений (вопрос поиска рассмотрен далее в этом курсе).</a:t>
            </a:r>
          </a:p>
          <a:p>
            <a:pPr eaLnBrk="1" hangingPunct="1"/>
            <a:r>
              <a:rPr lang="ru-RU" dirty="0" smtClean="0">
                <a:latin typeface="Arial" charset="0"/>
              </a:rPr>
              <a:t>[</a:t>
            </a:r>
            <a:r>
              <a:rPr lang="ru-RU" b="1" dirty="0" smtClean="0">
                <a:latin typeface="Arial" charset="0"/>
              </a:rPr>
              <a:t>Примечание для инструктора. </a:t>
            </a:r>
            <a:r>
              <a:rPr lang="ru-RU" dirty="0" smtClean="0">
                <a:latin typeface="Arial" charset="0"/>
              </a:rPr>
              <a:t>Этот слайд практически идентичен предыдущему, только вместо анимации на нем показано статичное изображение. Данный слайд следует использовать в случае проблем с просмотром анимации. Перед показом презентации удалите один из этих двух слайдов.]</a:t>
            </a:r>
            <a:endParaRPr lang="ru-RU" b="1" dirty="0" smtClean="0">
              <a:latin typeface="Arial" charset="0"/>
            </a:endParaRPr>
          </a:p>
          <a:p>
            <a:pPr eaLnBrk="1" hangingPunct="1"/>
            <a:endParaRPr lang="ru-RU" dirty="0" smtClean="0">
              <a:latin typeface="Arial" charset="0"/>
            </a:endParaRPr>
          </a:p>
        </p:txBody>
      </p:sp>
    </p:spTree>
    <p:extLst>
      <p:ext uri="{BB962C8B-B14F-4D97-AF65-F5344CB8AC3E}">
        <p14:creationId xmlns:p14="http://schemas.microsoft.com/office/powerpoint/2010/main" val="2200708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r>
              <a:rPr lang="ru-RU" smtClean="0"/>
              <a:t>Образец заголовка</a:t>
            </a:r>
            <a:endParaRPr lang="ru-RU"/>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ru-RU" smtClean="0"/>
              <a:t>Образец подзаголовка</a:t>
            </a:r>
            <a:endParaRPr lang="ru-RU"/>
          </a:p>
        </p:txBody>
      </p:sp>
      <p:sp>
        <p:nvSpPr>
          <p:cNvPr id="4" name="Rectangle 4"/>
          <p:cNvSpPr>
            <a:spLocks noGrp="1" noChangeArrowheads="1"/>
          </p:cNvSpPr>
          <p:nvPr>
            <p:ph type="dt" sz="half" idx="10"/>
          </p:nvPr>
        </p:nvSpPr>
        <p:spPr>
          <a:xfrm>
            <a:off x="457200" y="6245225"/>
            <a:ext cx="2133600" cy="476250"/>
          </a:xfrm>
        </p:spPr>
        <p:txBody>
          <a:bodyPr/>
          <a:lstStyle>
            <a:lvl1pPr>
              <a:defRPr sz="1800" smtClean="0"/>
            </a:lvl1pPr>
          </a:lstStyle>
          <a:p>
            <a:pPr>
              <a:defRPr/>
            </a:pPr>
            <a:endParaRPr lang="ru-RU"/>
          </a:p>
        </p:txBody>
      </p:sp>
      <p:sp>
        <p:nvSpPr>
          <p:cNvPr id="5" name="Rectangle 5"/>
          <p:cNvSpPr>
            <a:spLocks noGrp="1" noChangeArrowheads="1"/>
          </p:cNvSpPr>
          <p:nvPr>
            <p:ph type="ftr" sz="quarter" idx="11"/>
          </p:nvPr>
        </p:nvSpPr>
        <p:spPr>
          <a:xfrm>
            <a:off x="3124200" y="6200775"/>
            <a:ext cx="2895600" cy="476250"/>
          </a:xfrm>
        </p:spPr>
        <p:txBody>
          <a:bodyPr/>
          <a:lstStyle>
            <a:lvl1pPr>
              <a:defRPr sz="1800" smtClean="0"/>
            </a:lvl1pPr>
          </a:lstStyle>
          <a:p>
            <a:pPr>
              <a:defRPr/>
            </a:pPr>
            <a:r>
              <a:rPr lang="ru-RU"/>
              <a:t>Извлечение, резервное копирование и совместное использование сообщений</a:t>
            </a:r>
          </a:p>
        </p:txBody>
      </p:sp>
      <p:sp>
        <p:nvSpPr>
          <p:cNvPr id="6" name="Rectangle 6"/>
          <p:cNvSpPr>
            <a:spLocks noGrp="1" noChangeArrowheads="1"/>
          </p:cNvSpPr>
          <p:nvPr>
            <p:ph type="sldNum" sz="quarter" idx="12"/>
          </p:nvPr>
        </p:nvSpPr>
        <p:spPr>
          <a:xfrm>
            <a:off x="6553200" y="6245225"/>
            <a:ext cx="2133600" cy="476250"/>
          </a:xfrm>
        </p:spPr>
        <p:txBody>
          <a:bodyPr/>
          <a:lstStyle>
            <a:lvl1pPr>
              <a:defRPr sz="1800" smtClean="0"/>
            </a:lvl1pPr>
          </a:lstStyle>
          <a:p>
            <a:pPr>
              <a:defRPr/>
            </a:pPr>
            <a:fld id="{8759EC71-080E-4A1F-9BE2-2C8434997ABD}" type="slidenum">
              <a:rPr lang="ru-RU"/>
              <a:pPr>
                <a:defRPr/>
              </a:pPr>
              <a:t>‹#›</a:t>
            </a:fld>
            <a:endParaRPr lang="ru-RU"/>
          </a:p>
        </p:txBody>
      </p:sp>
    </p:spTree>
    <p:extLst>
      <p:ext uri="{BB962C8B-B14F-4D97-AF65-F5344CB8AC3E}">
        <p14:creationId xmlns:p14="http://schemas.microsoft.com/office/powerpoint/2010/main" val="522200961"/>
      </p:ext>
    </p:extLst>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6020E307-D504-4711-9200-1C37358F8693}" type="slidenum">
              <a:rPr lang="ru-RU"/>
              <a:pPr>
                <a:defRPr/>
              </a:pPr>
              <a:t>‹#›</a:t>
            </a:fld>
            <a:endParaRPr lang="ru-RU"/>
          </a:p>
        </p:txBody>
      </p:sp>
    </p:spTree>
    <p:extLst>
      <p:ext uri="{BB962C8B-B14F-4D97-AF65-F5344CB8AC3E}">
        <p14:creationId xmlns:p14="http://schemas.microsoft.com/office/powerpoint/2010/main" val="939674570"/>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ru-RU" smtClean="0"/>
              <a:t>Образец заголовка</a:t>
            </a:r>
            <a:endParaRPr lang="kk-KZ"/>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062548B3-CFA8-47E3-B8BA-0EB9218ABF97}" type="slidenum">
              <a:rPr lang="ru-RU"/>
              <a:pPr>
                <a:defRPr/>
              </a:pPr>
              <a:t>‹#›</a:t>
            </a:fld>
            <a:endParaRPr lang="ru-RU"/>
          </a:p>
        </p:txBody>
      </p:sp>
    </p:spTree>
    <p:extLst>
      <p:ext uri="{BB962C8B-B14F-4D97-AF65-F5344CB8AC3E}">
        <p14:creationId xmlns:p14="http://schemas.microsoft.com/office/powerpoint/2010/main" val="802515746"/>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ru-RU" smtClean="0"/>
              <a:t>Образец заголовка</a:t>
            </a:r>
            <a:endParaRPr lang="kk-KZ"/>
          </a:p>
        </p:txBody>
      </p:sp>
      <p:sp>
        <p:nvSpPr>
          <p:cNvPr id="3" name="Content Placeholder 2"/>
          <p:cNvSpPr>
            <a:spLocks noGrp="1"/>
          </p:cNvSpPr>
          <p:nvPr>
            <p:ph sz="half" idx="1"/>
          </p:nvPr>
        </p:nvSpPr>
        <p:spPr>
          <a:xfrm>
            <a:off x="350838" y="914400"/>
            <a:ext cx="4138612"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Text Placeholder 3"/>
          <p:cNvSpPr>
            <a:spLocks noGrp="1"/>
          </p:cNvSpPr>
          <p:nvPr>
            <p:ph type="body" sz="half" idx="2"/>
          </p:nvPr>
        </p:nvSpPr>
        <p:spPr>
          <a:xfrm>
            <a:off x="4641850" y="914400"/>
            <a:ext cx="4140200"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459CBF58-ADE5-45C2-A803-34705D32D7E5}" type="slidenum">
              <a:rPr lang="ru-RU"/>
              <a:pPr>
                <a:defRPr/>
              </a:pPr>
              <a:t>‹#›</a:t>
            </a:fld>
            <a:endParaRPr lang="ru-RU"/>
          </a:p>
        </p:txBody>
      </p:sp>
    </p:spTree>
    <p:extLst>
      <p:ext uri="{BB962C8B-B14F-4D97-AF65-F5344CB8AC3E}">
        <p14:creationId xmlns:p14="http://schemas.microsoft.com/office/powerpoint/2010/main" val="3772159110"/>
      </p:ext>
    </p:extLst>
  </p:cSld>
  <p:clrMapOvr>
    <a:masterClrMapping/>
  </p:clrMapOvr>
  <p:transition spd="med">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ru-RU" smtClean="0"/>
              <a:t>Образец заголовка</a:t>
            </a:r>
            <a:endParaRPr lang="kk-KZ"/>
          </a:p>
        </p:txBody>
      </p:sp>
      <p:sp>
        <p:nvSpPr>
          <p:cNvPr id="3" name="Text Placeholder 2"/>
          <p:cNvSpPr>
            <a:spLocks noGrp="1"/>
          </p:cNvSpPr>
          <p:nvPr>
            <p:ph type="body" sz="half" idx="1"/>
          </p:nvPr>
        </p:nvSpPr>
        <p:spPr>
          <a:xfrm>
            <a:off x="350838" y="914400"/>
            <a:ext cx="4138612"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Content Placeholder 3"/>
          <p:cNvSpPr>
            <a:spLocks noGrp="1"/>
          </p:cNvSpPr>
          <p:nvPr>
            <p:ph sz="half" idx="2"/>
          </p:nvPr>
        </p:nvSpPr>
        <p:spPr>
          <a:xfrm>
            <a:off x="4641850" y="914400"/>
            <a:ext cx="4140200" cy="5029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8F07FF2C-5F96-4352-BC7C-D50E738E5A38}" type="slidenum">
              <a:rPr lang="ru-RU"/>
              <a:pPr>
                <a:defRPr/>
              </a:pPr>
              <a:t>‹#›</a:t>
            </a:fld>
            <a:endParaRPr lang="ru-RU"/>
          </a:p>
        </p:txBody>
      </p:sp>
    </p:spTree>
    <p:extLst>
      <p:ext uri="{BB962C8B-B14F-4D97-AF65-F5344CB8AC3E}">
        <p14:creationId xmlns:p14="http://schemas.microsoft.com/office/powerpoint/2010/main" val="1864583465"/>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4FF018BA-492B-4119-A3E9-1EC2D59329A9}" type="slidenum">
              <a:rPr lang="ru-RU"/>
              <a:pPr>
                <a:defRPr/>
              </a:pPr>
              <a:t>‹#›</a:t>
            </a:fld>
            <a:endParaRPr lang="ru-RU"/>
          </a:p>
        </p:txBody>
      </p:sp>
    </p:spTree>
    <p:extLst>
      <p:ext uri="{BB962C8B-B14F-4D97-AF65-F5344CB8AC3E}">
        <p14:creationId xmlns:p14="http://schemas.microsoft.com/office/powerpoint/2010/main" val="3144454179"/>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kk-K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endParaRPr lang="ru-RU"/>
          </a:p>
        </p:txBody>
      </p:sp>
      <p:sp>
        <p:nvSpPr>
          <p:cNvPr id="5"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6" name="Rectangle 8"/>
          <p:cNvSpPr>
            <a:spLocks noGrp="1" noChangeArrowheads="1"/>
          </p:cNvSpPr>
          <p:nvPr>
            <p:ph type="sldNum" sz="quarter" idx="12"/>
          </p:nvPr>
        </p:nvSpPr>
        <p:spPr>
          <a:ln/>
        </p:spPr>
        <p:txBody>
          <a:bodyPr/>
          <a:lstStyle>
            <a:lvl1pPr>
              <a:defRPr/>
            </a:lvl1pPr>
          </a:lstStyle>
          <a:p>
            <a:pPr>
              <a:defRPr/>
            </a:pPr>
            <a:fld id="{D2AC98D6-F15F-4602-9442-1E8776B1AB33}" type="slidenum">
              <a:rPr lang="ru-RU"/>
              <a:pPr>
                <a:defRPr/>
              </a:pPr>
              <a:t>‹#›</a:t>
            </a:fld>
            <a:endParaRPr lang="ru-RU"/>
          </a:p>
        </p:txBody>
      </p:sp>
    </p:spTree>
    <p:extLst>
      <p:ext uri="{BB962C8B-B14F-4D97-AF65-F5344CB8AC3E}">
        <p14:creationId xmlns:p14="http://schemas.microsoft.com/office/powerpoint/2010/main" val="2231329653"/>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8658CFB5-619A-4DA4-BA94-6572AE1CEB91}" type="slidenum">
              <a:rPr lang="ru-RU"/>
              <a:pPr>
                <a:defRPr/>
              </a:pPr>
              <a:t>‹#›</a:t>
            </a:fld>
            <a:endParaRPr lang="ru-RU"/>
          </a:p>
        </p:txBody>
      </p:sp>
    </p:spTree>
    <p:extLst>
      <p:ext uri="{BB962C8B-B14F-4D97-AF65-F5344CB8AC3E}">
        <p14:creationId xmlns:p14="http://schemas.microsoft.com/office/powerpoint/2010/main" val="3900431232"/>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kk-K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7" name="Rectangle 6"/>
          <p:cNvSpPr>
            <a:spLocks noGrp="1" noChangeArrowheads="1"/>
          </p:cNvSpPr>
          <p:nvPr>
            <p:ph type="dt" sz="half" idx="10"/>
          </p:nvPr>
        </p:nvSpPr>
        <p:spPr>
          <a:ln/>
        </p:spPr>
        <p:txBody>
          <a:bodyPr/>
          <a:lstStyle>
            <a:lvl1pPr>
              <a:defRPr/>
            </a:lvl1pPr>
          </a:lstStyle>
          <a:p>
            <a:pPr>
              <a:defRPr/>
            </a:pPr>
            <a:endParaRPr lang="ru-RU"/>
          </a:p>
        </p:txBody>
      </p:sp>
      <p:sp>
        <p:nvSpPr>
          <p:cNvPr id="8"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9" name="Rectangle 8"/>
          <p:cNvSpPr>
            <a:spLocks noGrp="1" noChangeArrowheads="1"/>
          </p:cNvSpPr>
          <p:nvPr>
            <p:ph type="sldNum" sz="quarter" idx="12"/>
          </p:nvPr>
        </p:nvSpPr>
        <p:spPr>
          <a:ln/>
        </p:spPr>
        <p:txBody>
          <a:bodyPr/>
          <a:lstStyle>
            <a:lvl1pPr>
              <a:defRPr/>
            </a:lvl1pPr>
          </a:lstStyle>
          <a:p>
            <a:pPr>
              <a:defRPr/>
            </a:pPr>
            <a:fld id="{1E8C7227-1688-46F8-B5A1-AF10239B0931}" type="slidenum">
              <a:rPr lang="ru-RU"/>
              <a:pPr>
                <a:defRPr/>
              </a:pPr>
              <a:t>‹#›</a:t>
            </a:fld>
            <a:endParaRPr lang="ru-RU"/>
          </a:p>
        </p:txBody>
      </p:sp>
    </p:spTree>
    <p:extLst>
      <p:ext uri="{BB962C8B-B14F-4D97-AF65-F5344CB8AC3E}">
        <p14:creationId xmlns:p14="http://schemas.microsoft.com/office/powerpoint/2010/main" val="859360712"/>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kk-KZ"/>
          </a:p>
        </p:txBody>
      </p:sp>
      <p:sp>
        <p:nvSpPr>
          <p:cNvPr id="3" name="Rectangle 6"/>
          <p:cNvSpPr>
            <a:spLocks noGrp="1" noChangeArrowheads="1"/>
          </p:cNvSpPr>
          <p:nvPr>
            <p:ph type="dt" sz="half" idx="10"/>
          </p:nvPr>
        </p:nvSpPr>
        <p:spPr>
          <a:ln/>
        </p:spPr>
        <p:txBody>
          <a:bodyPr/>
          <a:lstStyle>
            <a:lvl1pPr>
              <a:defRPr/>
            </a:lvl1pPr>
          </a:lstStyle>
          <a:p>
            <a:pPr>
              <a:defRPr/>
            </a:pPr>
            <a:endParaRPr lang="ru-RU"/>
          </a:p>
        </p:txBody>
      </p:sp>
      <p:sp>
        <p:nvSpPr>
          <p:cNvPr id="4"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5" name="Rectangle 8"/>
          <p:cNvSpPr>
            <a:spLocks noGrp="1" noChangeArrowheads="1"/>
          </p:cNvSpPr>
          <p:nvPr>
            <p:ph type="sldNum" sz="quarter" idx="12"/>
          </p:nvPr>
        </p:nvSpPr>
        <p:spPr>
          <a:ln/>
        </p:spPr>
        <p:txBody>
          <a:bodyPr/>
          <a:lstStyle>
            <a:lvl1pPr>
              <a:defRPr/>
            </a:lvl1pPr>
          </a:lstStyle>
          <a:p>
            <a:pPr>
              <a:defRPr/>
            </a:pPr>
            <a:fld id="{34700DE2-AFE0-4ED9-A862-20FCA1BEA20C}" type="slidenum">
              <a:rPr lang="ru-RU"/>
              <a:pPr>
                <a:defRPr/>
              </a:pPr>
              <a:t>‹#›</a:t>
            </a:fld>
            <a:endParaRPr lang="ru-RU"/>
          </a:p>
        </p:txBody>
      </p:sp>
    </p:spTree>
    <p:extLst>
      <p:ext uri="{BB962C8B-B14F-4D97-AF65-F5344CB8AC3E}">
        <p14:creationId xmlns:p14="http://schemas.microsoft.com/office/powerpoint/2010/main" val="117578042"/>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ru-RU"/>
          </a:p>
        </p:txBody>
      </p:sp>
      <p:sp>
        <p:nvSpPr>
          <p:cNvPr id="3"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4" name="Rectangle 8"/>
          <p:cNvSpPr>
            <a:spLocks noGrp="1" noChangeArrowheads="1"/>
          </p:cNvSpPr>
          <p:nvPr>
            <p:ph type="sldNum" sz="quarter" idx="12"/>
          </p:nvPr>
        </p:nvSpPr>
        <p:spPr>
          <a:ln/>
        </p:spPr>
        <p:txBody>
          <a:bodyPr/>
          <a:lstStyle>
            <a:lvl1pPr>
              <a:defRPr/>
            </a:lvl1pPr>
          </a:lstStyle>
          <a:p>
            <a:pPr>
              <a:defRPr/>
            </a:pPr>
            <a:fld id="{AF8BD71B-BC17-469E-B255-6F2938C5259F}" type="slidenum">
              <a:rPr lang="ru-RU"/>
              <a:pPr>
                <a:defRPr/>
              </a:pPr>
              <a:t>‹#›</a:t>
            </a:fld>
            <a:endParaRPr lang="ru-RU"/>
          </a:p>
        </p:txBody>
      </p:sp>
    </p:spTree>
    <p:extLst>
      <p:ext uri="{BB962C8B-B14F-4D97-AF65-F5344CB8AC3E}">
        <p14:creationId xmlns:p14="http://schemas.microsoft.com/office/powerpoint/2010/main" val="196034912"/>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kk-K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A47609D4-B0F1-4A3D-A537-310ED9A1A10B}" type="slidenum">
              <a:rPr lang="ru-RU"/>
              <a:pPr>
                <a:defRPr/>
              </a:pPr>
              <a:t>‹#›</a:t>
            </a:fld>
            <a:endParaRPr lang="ru-RU"/>
          </a:p>
        </p:txBody>
      </p:sp>
    </p:spTree>
    <p:extLst>
      <p:ext uri="{BB962C8B-B14F-4D97-AF65-F5344CB8AC3E}">
        <p14:creationId xmlns:p14="http://schemas.microsoft.com/office/powerpoint/2010/main" val="3629612888"/>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kk-K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kk-K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endParaRPr lang="ru-RU"/>
          </a:p>
        </p:txBody>
      </p:sp>
      <p:sp>
        <p:nvSpPr>
          <p:cNvPr id="6" name="Rectangle 7"/>
          <p:cNvSpPr>
            <a:spLocks noGrp="1" noChangeArrowheads="1"/>
          </p:cNvSpPr>
          <p:nvPr>
            <p:ph type="ftr" sz="quarter" idx="11"/>
          </p:nvPr>
        </p:nvSpPr>
        <p:spPr>
          <a:ln/>
        </p:spPr>
        <p:txBody>
          <a:bodyPr/>
          <a:lstStyle>
            <a:lvl1pPr>
              <a:defRPr/>
            </a:lvl1pPr>
          </a:lstStyle>
          <a:p>
            <a:pPr>
              <a:defRPr/>
            </a:pPr>
            <a:r>
              <a:rPr lang="ru-RU"/>
              <a:t>Извлечение, резервное копирование и совместное использование сообщений</a:t>
            </a:r>
          </a:p>
        </p:txBody>
      </p:sp>
      <p:sp>
        <p:nvSpPr>
          <p:cNvPr id="7" name="Rectangle 8"/>
          <p:cNvSpPr>
            <a:spLocks noGrp="1" noChangeArrowheads="1"/>
          </p:cNvSpPr>
          <p:nvPr>
            <p:ph type="sldNum" sz="quarter" idx="12"/>
          </p:nvPr>
        </p:nvSpPr>
        <p:spPr>
          <a:ln/>
        </p:spPr>
        <p:txBody>
          <a:bodyPr/>
          <a:lstStyle>
            <a:lvl1pPr>
              <a:defRPr/>
            </a:lvl1pPr>
          </a:lstStyle>
          <a:p>
            <a:pPr>
              <a:defRPr/>
            </a:pPr>
            <a:fld id="{DF78E841-0250-408B-A0A4-BADFBFB1DC44}" type="slidenum">
              <a:rPr lang="ru-RU"/>
              <a:pPr>
                <a:defRPr/>
              </a:pPr>
              <a:t>‹#›</a:t>
            </a:fld>
            <a:endParaRPr lang="ru-RU"/>
          </a:p>
        </p:txBody>
      </p:sp>
    </p:spTree>
    <p:extLst>
      <p:ext uri="{BB962C8B-B14F-4D97-AF65-F5344CB8AC3E}">
        <p14:creationId xmlns:p14="http://schemas.microsoft.com/office/powerpoint/2010/main" val="624887898"/>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57225"/>
          </a:xfrm>
          <a:prstGeom prst="rect">
            <a:avLst/>
          </a:prstGeom>
          <a:solidFill>
            <a:schemeClr val="tx1"/>
          </a:solidFill>
          <a:ln w="9525">
            <a:noFill/>
            <a:miter lim="800000"/>
            <a:headEnd/>
            <a:tailEnd/>
          </a:ln>
          <a:effectLst/>
        </p:spPr>
        <p:txBody>
          <a:bodyPr wrap="none" anchor="ctr"/>
          <a:lstStyle/>
          <a:p>
            <a:pPr algn="ctr">
              <a:spcBef>
                <a:spcPct val="20000"/>
              </a:spcBef>
              <a:spcAft>
                <a:spcPct val="75000"/>
              </a:spcAft>
              <a:defRPr/>
            </a:pPr>
            <a:endParaRPr lang="ru-RU" sz="2400">
              <a:solidFill>
                <a:schemeClr val="tx2"/>
              </a:solidFill>
            </a:endParaRPr>
          </a:p>
        </p:txBody>
      </p:sp>
      <p:sp>
        <p:nvSpPr>
          <p:cNvPr id="3075" name="Rectangle 3"/>
          <p:cNvSpPr>
            <a:spLocks noChangeArrowheads="1"/>
          </p:cNvSpPr>
          <p:nvPr/>
        </p:nvSpPr>
        <p:spPr bwMode="auto">
          <a:xfrm>
            <a:off x="0" y="6200775"/>
            <a:ext cx="9144000" cy="657225"/>
          </a:xfrm>
          <a:prstGeom prst="rect">
            <a:avLst/>
          </a:prstGeom>
          <a:solidFill>
            <a:schemeClr val="tx1"/>
          </a:solidFill>
          <a:ln w="9525">
            <a:noFill/>
            <a:miter lim="800000"/>
            <a:headEnd/>
            <a:tailEnd/>
          </a:ln>
          <a:effectLst/>
        </p:spPr>
        <p:txBody>
          <a:bodyPr wrap="none" anchor="ctr"/>
          <a:lstStyle/>
          <a:p>
            <a:pPr algn="ctr">
              <a:spcBef>
                <a:spcPct val="20000"/>
              </a:spcBef>
              <a:spcAft>
                <a:spcPct val="75000"/>
              </a:spcAft>
              <a:defRPr/>
            </a:pPr>
            <a:endParaRPr lang="ru-RU" sz="2400">
              <a:solidFill>
                <a:schemeClr val="tx2"/>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7" name="Rectangle 5"/>
          <p:cNvSpPr>
            <a:spLocks noGrp="1" noChangeArrowheads="1"/>
          </p:cNvSpPr>
          <p:nvPr>
            <p:ph type="title"/>
          </p:nvPr>
        </p:nvSpPr>
        <p:spPr bwMode="auto">
          <a:xfrm>
            <a:off x="214313" y="73025"/>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smtClean="0">
                <a:solidFill>
                  <a:srgbClr val="005AB4"/>
                </a:solidFill>
              </a:defRPr>
            </a:lvl1pPr>
          </a:lstStyle>
          <a:p>
            <a:pPr>
              <a:defRPr/>
            </a:pPr>
            <a:endParaRPr lang="ru-RU"/>
          </a:p>
        </p:txBody>
      </p:sp>
      <p:sp>
        <p:nvSpPr>
          <p:cNvPr id="3079" name="Rectangle 7"/>
          <p:cNvSpPr>
            <a:spLocks noGrp="1" noChangeArrowheads="1"/>
          </p:cNvSpPr>
          <p:nvPr>
            <p:ph type="ftr" sz="quarter" idx="3"/>
          </p:nvPr>
        </p:nvSpPr>
        <p:spPr bwMode="auto">
          <a:xfrm>
            <a:off x="2779713" y="6345238"/>
            <a:ext cx="33020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smtClean="0">
                <a:solidFill>
                  <a:srgbClr val="005AB4"/>
                </a:solidFill>
              </a:defRPr>
            </a:lvl1pPr>
          </a:lstStyle>
          <a:p>
            <a:pPr>
              <a:defRPr/>
            </a:pPr>
            <a:r>
              <a:rPr lang="ru-RU"/>
              <a:t>Извлечение, резервное копирование и совместное использование сообщений</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smtClean="0">
                <a:solidFill>
                  <a:srgbClr val="005AB4"/>
                </a:solidFill>
              </a:defRPr>
            </a:lvl1pPr>
          </a:lstStyle>
          <a:p>
            <a:pPr>
              <a:defRPr/>
            </a:pPr>
            <a:fld id="{96617F74-73F3-4C13-B750-9C9EC4B3A120}"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ransition spd="med">
    <p:wipe dir="d"/>
  </p:transition>
  <p:hf sldNum="0" hdr="0" dt="0"/>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1055;&#1086;&#1088;&#1103;&#1076;&#1086;&#1082;%20&#1080;%20&#1091;&#1089;&#1083;&#1086;&#1074;&#1080;&#1103;%20&#1076;&#1083;&#1103;%20&#1059;&#1069;&#1054;%20v2.pptx" TargetMode="External"/><Relationship Id="rId2" Type="http://schemas.openxmlformats.org/officeDocument/2006/relationships/slide" Target="slide2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 Target="slide25.xml"/><Relationship Id="rId7" Type="http://schemas.openxmlformats.org/officeDocument/2006/relationships/diagramQuickStyle" Target="../diagrams/quickStyle1.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6460" y="64736"/>
            <a:ext cx="8900807" cy="4982277"/>
          </a:xfrm>
        </p:spPr>
        <p:txBody>
          <a:bodyPr/>
          <a:lstStyle/>
          <a:p>
            <a:r>
              <a:rPr lang="ru-RU" sz="4800" dirty="0" smtClean="0"/>
              <a:t>Порядок и условия </a:t>
            </a:r>
            <a:r>
              <a:rPr lang="en-US" sz="4800" dirty="0" smtClean="0"/>
              <a:t/>
            </a:r>
            <a:br>
              <a:rPr lang="en-US" sz="4800" dirty="0" smtClean="0"/>
            </a:br>
            <a:r>
              <a:rPr lang="ru-RU" dirty="0" smtClean="0"/>
              <a:t>применения</a:t>
            </a:r>
            <a:r>
              <a:rPr lang="ru-RU" sz="4800" dirty="0" smtClean="0"/>
              <a:t/>
            </a:r>
            <a:br>
              <a:rPr lang="ru-RU" sz="4800" dirty="0" smtClean="0"/>
            </a:br>
            <a:r>
              <a:rPr lang="ru-RU" sz="3200" dirty="0" smtClean="0"/>
              <a:t>специальных упрощений УЭО</a:t>
            </a:r>
            <a:r>
              <a:rPr lang="ru-RU" sz="3200" dirty="0" smtClean="0">
                <a:cs typeface="Tahoma" pitchFamily="34" charset="0"/>
              </a:rPr>
              <a:t>, </a:t>
            </a:r>
            <a:r>
              <a:rPr lang="ru-RU" sz="3200" dirty="0"/>
              <a:t>получившими статус </a:t>
            </a:r>
            <a:r>
              <a:rPr lang="ru-RU" sz="3200" dirty="0" smtClean="0"/>
              <a:t>в </a:t>
            </a:r>
            <a:r>
              <a:rPr lang="ru-RU" sz="3200" dirty="0"/>
              <a:t>соответствии с ТК ТС, </a:t>
            </a:r>
            <a:r>
              <a:rPr lang="ru-RU" sz="3200" dirty="0" smtClean="0"/>
              <a:t/>
            </a:r>
            <a:br>
              <a:rPr lang="ru-RU" sz="3200" dirty="0" smtClean="0"/>
            </a:br>
            <a:r>
              <a:rPr lang="ru-RU" sz="3200" dirty="0" smtClean="0"/>
              <a:t>после </a:t>
            </a:r>
            <a:r>
              <a:rPr lang="ru-RU" sz="3200" dirty="0"/>
              <a:t>вступления в силу ТК ЕАЭС </a:t>
            </a:r>
            <a:r>
              <a:rPr lang="ru-RU" sz="3200" dirty="0" smtClean="0"/>
              <a:t> </a:t>
            </a:r>
            <a:r>
              <a:rPr lang="en-US" sz="3200" dirty="0" smtClean="0"/>
              <a:t/>
            </a:r>
            <a:br>
              <a:rPr lang="en-US" sz="3200" dirty="0" smtClean="0"/>
            </a:br>
            <a:r>
              <a:rPr lang="ru-RU" dirty="0" smtClean="0"/>
              <a:t>и включения</a:t>
            </a:r>
            <a:r>
              <a:rPr lang="ru-RU" sz="3200" dirty="0" smtClean="0"/>
              <a:t> </a:t>
            </a:r>
            <a:r>
              <a:rPr lang="en-US" sz="3200" dirty="0" smtClean="0"/>
              <a:t/>
            </a:r>
            <a:br>
              <a:rPr lang="en-US" sz="3200" dirty="0" smtClean="0"/>
            </a:br>
            <a:r>
              <a:rPr lang="ru-RU" sz="3200" dirty="0" smtClean="0"/>
              <a:t>таких </a:t>
            </a:r>
            <a:r>
              <a:rPr lang="ru-RU" sz="3200" dirty="0"/>
              <a:t>операторов в реестр УЭО </a:t>
            </a:r>
            <a:r>
              <a:rPr lang="ru-RU" sz="3200" dirty="0" smtClean="0"/>
              <a:t/>
            </a:r>
            <a:br>
              <a:rPr lang="ru-RU" sz="3200" dirty="0" smtClean="0"/>
            </a:br>
            <a:r>
              <a:rPr lang="ru-RU" sz="3200" dirty="0" smtClean="0"/>
              <a:t>в </a:t>
            </a:r>
            <a:r>
              <a:rPr lang="ru-RU" sz="3200" dirty="0"/>
              <a:t>соответствии с ТК </a:t>
            </a:r>
            <a:r>
              <a:rPr lang="ru-RU" sz="3200" dirty="0" smtClean="0"/>
              <a:t>ЕАЭС.</a:t>
            </a:r>
            <a:r>
              <a:rPr lang="en-US" sz="3200" dirty="0" smtClean="0">
                <a:cs typeface="Tahoma" pitchFamily="34" charset="0"/>
              </a:rPr>
              <a:t> </a:t>
            </a:r>
            <a:endParaRPr lang="ru-RU" sz="3200" dirty="0" smtClean="0">
              <a:cs typeface="Tahoma" pitchFamily="34" charset="0"/>
            </a:endParaRPr>
          </a:p>
        </p:txBody>
      </p:sp>
      <p:sp>
        <p:nvSpPr>
          <p:cNvPr id="2" name="TextBox 1"/>
          <p:cNvSpPr txBox="1"/>
          <p:nvPr/>
        </p:nvSpPr>
        <p:spPr>
          <a:xfrm>
            <a:off x="736270" y="5435585"/>
            <a:ext cx="8265226" cy="1138773"/>
          </a:xfrm>
          <a:prstGeom prst="rect">
            <a:avLst/>
          </a:prstGeom>
          <a:noFill/>
        </p:spPr>
        <p:txBody>
          <a:bodyPr wrap="square" rtlCol="0">
            <a:spAutoFit/>
          </a:bodyPr>
          <a:lstStyle/>
          <a:p>
            <a:r>
              <a:rPr lang="ru-RU" sz="2400" dirty="0" smtClean="0"/>
              <a:t>Докладчик:    ХАЛЫН ЮРИЙ ГЕННАДЬЕВИЧ, </a:t>
            </a:r>
          </a:p>
          <a:p>
            <a:r>
              <a:rPr lang="ru-RU" sz="2400" dirty="0"/>
              <a:t> </a:t>
            </a:r>
            <a:r>
              <a:rPr lang="ru-RU" sz="2400" dirty="0" smtClean="0"/>
              <a:t>                      </a:t>
            </a:r>
            <a:r>
              <a:rPr lang="ru-RU" sz="2000" dirty="0" smtClean="0"/>
              <a:t>управляющий ООО «АЛМАЗ», </a:t>
            </a:r>
          </a:p>
          <a:p>
            <a:r>
              <a:rPr lang="ru-RU" sz="2000" dirty="0"/>
              <a:t> </a:t>
            </a:r>
            <a:r>
              <a:rPr lang="ru-RU" sz="2000" dirty="0" smtClean="0"/>
              <a:t>                           член Рабочей группы по развитию института УЭО.  </a:t>
            </a:r>
            <a:endParaRPr lang="ru-RU" sz="2000" dirty="0"/>
          </a:p>
        </p:txBody>
      </p:sp>
      <p:cxnSp>
        <p:nvCxnSpPr>
          <p:cNvPr id="4" name="Прямая соединительная линия 3"/>
          <p:cNvCxnSpPr/>
          <p:nvPr/>
        </p:nvCxnSpPr>
        <p:spPr>
          <a:xfrm>
            <a:off x="510639" y="5177642"/>
            <a:ext cx="8170223" cy="0"/>
          </a:xfrm>
          <a:prstGeom prst="line">
            <a:avLst/>
          </a:prstGeom>
          <a:ln w="3810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9" name="Rectangle 3"/>
          <p:cNvSpPr>
            <a:spLocks noChangeArrowheads="1"/>
          </p:cNvSpPr>
          <p:nvPr/>
        </p:nvSpPr>
        <p:spPr bwMode="auto">
          <a:xfrm>
            <a:off x="277814" y="854075"/>
            <a:ext cx="8307836" cy="889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200" dirty="0" smtClean="0">
                <a:solidFill>
                  <a:srgbClr val="FF9900"/>
                </a:solidFill>
              </a:rPr>
              <a:t>Типы свидетельств о включении в реестр УЭО и условия их получения по ТК ЕАЭС.</a:t>
            </a:r>
            <a:endParaRPr lang="ru-RU" sz="2200" dirty="0">
              <a:solidFill>
                <a:srgbClr val="FF9900"/>
              </a:solidFill>
            </a:endParaRPr>
          </a:p>
        </p:txBody>
      </p:sp>
      <p:sp>
        <p:nvSpPr>
          <p:cNvPr id="6" name="Rectangle 4"/>
          <p:cNvSpPr>
            <a:spLocks noChangeArrowheads="1"/>
          </p:cNvSpPr>
          <p:nvPr/>
        </p:nvSpPr>
        <p:spPr bwMode="auto">
          <a:xfrm>
            <a:off x="436970" y="2048256"/>
            <a:ext cx="8463961" cy="3688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400" dirty="0" smtClean="0"/>
              <a:t>Действующий УЭО по ТК ЕАЭС может получить:</a:t>
            </a:r>
          </a:p>
          <a:p>
            <a:pPr marL="342900" indent="-342900">
              <a:spcBef>
                <a:spcPct val="20000"/>
              </a:spcBef>
              <a:spcAft>
                <a:spcPct val="75000"/>
              </a:spcAft>
              <a:buFont typeface="Arial" panose="020B0604020202020204" pitchFamily="34" charset="0"/>
              <a:buChar char="•"/>
            </a:pPr>
            <a:r>
              <a:rPr lang="ru-RU" sz="2400" dirty="0" smtClean="0"/>
              <a:t>свидетельство первого типа</a:t>
            </a:r>
          </a:p>
          <a:p>
            <a:pPr marL="342900" indent="-342900">
              <a:spcBef>
                <a:spcPct val="20000"/>
              </a:spcBef>
              <a:spcAft>
                <a:spcPct val="75000"/>
              </a:spcAft>
              <a:buFont typeface="Arial" panose="020B0604020202020204" pitchFamily="34" charset="0"/>
              <a:buChar char="•"/>
            </a:pPr>
            <a:r>
              <a:rPr lang="ru-RU" sz="2400" dirty="0" smtClean="0"/>
              <a:t>свидетельство второго типа</a:t>
            </a:r>
          </a:p>
          <a:p>
            <a:pPr marL="342900" indent="-342900">
              <a:spcBef>
                <a:spcPct val="20000"/>
              </a:spcBef>
              <a:spcAft>
                <a:spcPct val="75000"/>
              </a:spcAft>
              <a:buFont typeface="Arial" panose="020B0604020202020204" pitchFamily="34" charset="0"/>
              <a:buChar char="•"/>
            </a:pPr>
            <a:r>
              <a:rPr lang="ru-RU" sz="2400" dirty="0" smtClean="0"/>
              <a:t>свидетельство первого и второго типов одновременно</a:t>
            </a:r>
          </a:p>
          <a:p>
            <a:pPr marL="342900" indent="-342900">
              <a:spcBef>
                <a:spcPct val="20000"/>
              </a:spcBef>
              <a:spcAft>
                <a:spcPct val="75000"/>
              </a:spcAft>
              <a:buFont typeface="Arial" panose="020B0604020202020204" pitchFamily="34" charset="0"/>
              <a:buChar char="•"/>
            </a:pPr>
            <a:r>
              <a:rPr lang="ru-RU" sz="2400" dirty="0" smtClean="0"/>
              <a:t>свидетельство третьего типа.</a:t>
            </a:r>
            <a:endParaRPr lang="ru-RU" sz="24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Top)">
                                      <p:cBhvr>
                                        <p:cTn id="7" dur="500"/>
                                        <p:tgtEl>
                                          <p:spTgt spid="6">
                                            <p:txEl>
                                              <p:pRg st="0" end="0"/>
                                            </p:txEl>
                                          </p:spTgt>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slide(fromTop)">
                                      <p:cBhvr>
                                        <p:cTn id="11" dur="500"/>
                                        <p:tgtEl>
                                          <p:spTgt spid="6">
                                            <p:txEl>
                                              <p:pRg st="1" end="1"/>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slide(fromTop)">
                                      <p:cBhvr>
                                        <p:cTn id="15" dur="500"/>
                                        <p:tgtEl>
                                          <p:spTgt spid="6">
                                            <p:txEl>
                                              <p:pRg st="2" end="2"/>
                                            </p:txEl>
                                          </p:spTgt>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slide(fromTop)">
                                      <p:cBhvr>
                                        <p:cTn id="19" dur="500"/>
                                        <p:tgtEl>
                                          <p:spTgt spid="6">
                                            <p:txEl>
                                              <p:pRg st="3" end="3"/>
                                            </p:txEl>
                                          </p:spTgt>
                                        </p:tgtEl>
                                      </p:cBhvr>
                                    </p:animEffect>
                                  </p:childTnLst>
                                </p:cTn>
                              </p:par>
                            </p:childTnLst>
                          </p:cTn>
                        </p:par>
                        <p:par>
                          <p:cTn id="20" fill="hold">
                            <p:stCondLst>
                              <p:cond delay="2000"/>
                            </p:stCondLst>
                            <p:childTnLst>
                              <p:par>
                                <p:cTn id="21" presetID="12" presetClass="entr" presetSubtype="1"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slide(fromTop)">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a:t>
            </a:r>
            <a:r>
              <a:rPr lang="ru-RU" sz="2000" b="1" dirty="0" smtClean="0">
                <a:solidFill>
                  <a:srgbClr val="FF0000"/>
                </a:solidFill>
              </a:rPr>
              <a:t>первого типа </a:t>
            </a:r>
            <a:r>
              <a:rPr lang="ru-RU" sz="2000" dirty="0" smtClean="0">
                <a:solidFill>
                  <a:srgbClr val="0070C0"/>
                </a:solidFill>
              </a:rPr>
              <a:t>(п.1 ст. 433 ТК ЕАЭС)</a:t>
            </a: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3844637409"/>
              </p:ext>
            </p:extLst>
          </p:nvPr>
        </p:nvGraphicFramePr>
        <p:xfrm>
          <a:off x="291085" y="897569"/>
          <a:ext cx="8431212" cy="3358842"/>
        </p:xfrm>
        <a:graphic>
          <a:graphicData uri="http://schemas.openxmlformats.org/drawingml/2006/table">
            <a:tbl>
              <a:tblPr firstRow="1" bandRow="1">
                <a:tableStyleId>{5C22544A-7EE6-4342-B048-85BDC9FD1C3A}</a:tableStyleId>
              </a:tblPr>
              <a:tblGrid>
                <a:gridCol w="514794"/>
                <a:gridCol w="6364224"/>
                <a:gridCol w="1552194"/>
              </a:tblGrid>
              <a:tr h="351127">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tc>
              </a:tr>
              <a:tr h="351127">
                <a:tc rowSpan="7">
                  <a:txBody>
                    <a:bodyPr/>
                    <a:lstStyle/>
                    <a:p>
                      <a:r>
                        <a:rPr lang="ru-RU" sz="1400" dirty="0" smtClean="0">
                          <a:solidFill>
                            <a:schemeClr val="accent2"/>
                          </a:solidFill>
                        </a:rPr>
                        <a:t>1</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Осуществление деятельности в качестве:</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B w="12700" cap="flat" cmpd="sng" algn="ctr">
                      <a:solidFill>
                        <a:schemeClr val="tx1"/>
                      </a:solidFill>
                      <a:prstDash val="solid"/>
                      <a:round/>
                      <a:headEnd type="none" w="med" len="med"/>
                      <a:tailEnd type="none" w="med" len="med"/>
                    </a:lnB>
                  </a:tcPr>
                </a:tc>
              </a:tr>
              <a:tr h="351127">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участника внешнеэкономической деятельности, в том числе перевозчика</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tcPr>
                </a:tc>
                <a:tc rowSpan="4">
                  <a:txBody>
                    <a:bodyPr/>
                    <a:lstStyle/>
                    <a:p>
                      <a:pPr algn="ctr"/>
                      <a:r>
                        <a:rPr lang="ru-RU" sz="1400" dirty="0" smtClean="0">
                          <a:solidFill>
                            <a:schemeClr val="accent2"/>
                          </a:solidFill>
                        </a:rPr>
                        <a:t>3 года</a:t>
                      </a:r>
                    </a:p>
                  </a:txBody>
                  <a:tcPr anchor="ctr">
                    <a:lnT w="12700" cap="flat" cmpd="sng" algn="ctr">
                      <a:solidFill>
                        <a:schemeClr val="tx1"/>
                      </a:solidFill>
                      <a:prstDash val="solid"/>
                      <a:round/>
                      <a:headEnd type="none" w="med" len="med"/>
                      <a:tailEnd type="none" w="med" len="med"/>
                    </a:lnT>
                  </a:tcPr>
                </a:tc>
              </a:tr>
              <a:tr h="422916">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таможенного представителя в сфере таможенного дела</a:t>
                      </a:r>
                      <a:endParaRPr lang="ru-RU" sz="1400" dirty="0">
                        <a:solidFill>
                          <a:schemeClr val="accent2"/>
                        </a:solidFill>
                      </a:endParaRPr>
                    </a:p>
                  </a:txBody>
                  <a:tcPr/>
                </a:tc>
                <a:tc vMerge="1">
                  <a:txBody>
                    <a:bodyPr/>
                    <a:lstStyle/>
                    <a:p>
                      <a:endParaRPr lang="ru-RU" sz="1400" dirty="0"/>
                    </a:p>
                  </a:txBody>
                  <a:tcPr/>
                </a:tc>
              </a:tr>
              <a:tr h="436970">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владельца склада временного хранения</a:t>
                      </a:r>
                      <a:endParaRPr lang="ru-RU" sz="1400" dirty="0">
                        <a:solidFill>
                          <a:schemeClr val="accent2"/>
                        </a:solidFill>
                      </a:endParaRPr>
                    </a:p>
                  </a:txBody>
                  <a:tcPr/>
                </a:tc>
                <a:tc vMerge="1">
                  <a:txBody>
                    <a:bodyPr/>
                    <a:lstStyle/>
                    <a:p>
                      <a:endParaRPr lang="ru-RU" sz="1400" dirty="0"/>
                    </a:p>
                  </a:txBody>
                  <a:tcPr/>
                </a:tc>
              </a:tr>
              <a:tr h="428878">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владельца таможенного склада</a:t>
                      </a:r>
                      <a:endParaRPr lang="ru-RU" sz="1400" dirty="0">
                        <a:solidFill>
                          <a:schemeClr val="accent2"/>
                        </a:solidFill>
                      </a:endParaRPr>
                    </a:p>
                  </a:txBody>
                  <a:tcPr/>
                </a:tc>
                <a:tc vMerge="1">
                  <a:txBody>
                    <a:bodyPr/>
                    <a:lstStyle/>
                    <a:p>
                      <a:endParaRPr lang="ru-RU" sz="1400" dirty="0"/>
                    </a:p>
                  </a:txBody>
                  <a:tcPr/>
                </a:tc>
              </a:tr>
              <a:tr h="428878">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таможенного перевозчика,</a:t>
                      </a:r>
                      <a:endParaRPr lang="ru-RU" sz="1400" dirty="0">
                        <a:solidFill>
                          <a:schemeClr val="accent2"/>
                        </a:solidFill>
                      </a:endParaRPr>
                    </a:p>
                  </a:txBody>
                  <a:tcPr/>
                </a:tc>
                <a:tc>
                  <a:txBody>
                    <a:bodyPr/>
                    <a:lstStyle/>
                    <a:p>
                      <a:pPr algn="ctr"/>
                      <a:r>
                        <a:rPr lang="ru-RU" sz="1400" dirty="0" smtClean="0">
                          <a:solidFill>
                            <a:schemeClr val="accent2"/>
                          </a:solidFill>
                        </a:rPr>
                        <a:t>2 года</a:t>
                      </a:r>
                      <a:endParaRPr lang="ru-RU" sz="1400" dirty="0">
                        <a:solidFill>
                          <a:schemeClr val="accent2"/>
                        </a:solidFill>
                      </a:endParaRPr>
                    </a:p>
                  </a:txBody>
                  <a:tcPr/>
                </a:tc>
              </a:tr>
              <a:tr h="420786">
                <a:tc vMerge="1">
                  <a:txBody>
                    <a:bodyPr/>
                    <a:lstStyle/>
                    <a:p>
                      <a:endParaRPr lang="ru-RU" sz="1400">
                        <a:solidFill>
                          <a:schemeClr val="accent2"/>
                        </a:solidFill>
                      </a:endParaRPr>
                    </a:p>
                  </a:txBody>
                  <a:tcPr/>
                </a:tc>
                <a:tc>
                  <a:txBody>
                    <a:bodyPr/>
                    <a:lstStyle/>
                    <a:p>
                      <a:r>
                        <a:rPr lang="ru-RU" sz="1400" dirty="0" smtClean="0">
                          <a:solidFill>
                            <a:schemeClr val="accent2"/>
                          </a:solidFill>
                        </a:rPr>
                        <a:t>в течение которой:</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endParaRPr lang="ru-RU" sz="1400" dirty="0">
                        <a:solidFill>
                          <a:schemeClr val="accent2"/>
                        </a:solidFill>
                      </a:endParaRPr>
                    </a:p>
                  </a:txBody>
                  <a:tcPr/>
                </a:tc>
              </a:tr>
            </a:tbl>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172072705"/>
              </p:ext>
            </p:extLst>
          </p:nvPr>
        </p:nvGraphicFramePr>
        <p:xfrm>
          <a:off x="302070" y="766269"/>
          <a:ext cx="8431212" cy="4680262"/>
        </p:xfrm>
        <a:graphic>
          <a:graphicData uri="http://schemas.openxmlformats.org/drawingml/2006/table">
            <a:tbl>
              <a:tblPr firstRow="1" bandRow="1">
                <a:tableStyleId>{5C22544A-7EE6-4342-B048-85BDC9FD1C3A}</a:tableStyleId>
              </a:tblPr>
              <a:tblGrid>
                <a:gridCol w="434305"/>
                <a:gridCol w="582627"/>
                <a:gridCol w="5931462"/>
                <a:gridCol w="1482818"/>
              </a:tblGrid>
              <a:tr h="352961">
                <a:tc>
                  <a:txBody>
                    <a:bodyPr/>
                    <a:lstStyle/>
                    <a:p>
                      <a:pPr algn="ctr"/>
                      <a:r>
                        <a:rPr lang="ru-RU" sz="1400" dirty="0" smtClean="0"/>
                        <a:t>№</a:t>
                      </a:r>
                      <a:endParaRPr lang="ru-RU" sz="1400" dirty="0"/>
                    </a:p>
                  </a:txBody>
                  <a:tcPr anchor="ctr"/>
                </a:tc>
                <a:tc gridSpan="2">
                  <a:txBody>
                    <a:bodyPr/>
                    <a:lstStyle/>
                    <a:p>
                      <a:pPr algn="ctr"/>
                      <a:r>
                        <a:rPr lang="ru-RU" sz="1400" dirty="0" smtClean="0"/>
                        <a:t>Условия включения в реестр</a:t>
                      </a:r>
                      <a:endParaRPr lang="ru-RU" sz="1400" dirty="0"/>
                    </a:p>
                  </a:txBody>
                  <a:tcPr anchor="ctr"/>
                </a:tc>
                <a:tc hMerge="1">
                  <a:txBody>
                    <a:bodyPr/>
                    <a:lstStyle/>
                    <a:p>
                      <a:endParaRPr lang="ru-RU"/>
                    </a:p>
                  </a:txBody>
                  <a:tcPr/>
                </a:tc>
                <a:tc>
                  <a:txBody>
                    <a:bodyPr/>
                    <a:lstStyle/>
                    <a:p>
                      <a:pPr algn="ctr"/>
                      <a:r>
                        <a:rPr lang="ru-RU" sz="1400" dirty="0" smtClean="0"/>
                        <a:t>Мин. значение</a:t>
                      </a:r>
                      <a:endParaRPr lang="ru-RU" sz="1400" dirty="0"/>
                    </a:p>
                  </a:txBody>
                  <a:tcPr anchor="ctr"/>
                </a:tc>
              </a:tr>
              <a:tr h="604374">
                <a:tc rowSpan="7">
                  <a:txBody>
                    <a:bodyPr/>
                    <a:lstStyle/>
                    <a:p>
                      <a:r>
                        <a:rPr lang="ru-RU" sz="1400" dirty="0" smtClean="0">
                          <a:solidFill>
                            <a:schemeClr val="accent2"/>
                          </a:solidFill>
                        </a:rPr>
                        <a:t>1.</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rowSpan="2">
                  <a:txBody>
                    <a:bodyPr/>
                    <a:lstStyle/>
                    <a:p>
                      <a:r>
                        <a:rPr lang="ru-RU" sz="1400" dirty="0" smtClean="0">
                          <a:solidFill>
                            <a:schemeClr val="accent2"/>
                          </a:solidFill>
                        </a:rPr>
                        <a:t>1.1.</a:t>
                      </a:r>
                      <a:endParaRPr lang="ru-RU" sz="1400" dirty="0">
                        <a:solidFill>
                          <a:schemeClr val="accent2"/>
                        </a:solidFill>
                      </a:endParaRPr>
                    </a:p>
                  </a:txBody>
                  <a:tcPr>
                    <a:lnR w="12700" cap="flat" cmpd="sng" algn="ctr">
                      <a:solidFill>
                        <a:schemeClr val="tx1"/>
                      </a:solidFill>
                      <a:prstDash val="solid"/>
                      <a:round/>
                      <a:headEnd type="none" w="med" len="med"/>
                      <a:tailEnd type="none" w="med" len="med"/>
                    </a:lnR>
                  </a:tcPr>
                </a:tc>
                <a:tc>
                  <a:txBody>
                    <a:bodyPr/>
                    <a:lstStyle/>
                    <a:p>
                      <a:r>
                        <a:rPr lang="ru-RU" sz="1300" dirty="0" smtClean="0">
                          <a:solidFill>
                            <a:schemeClr val="accent2"/>
                          </a:solidFill>
                        </a:rPr>
                        <a:t>участником</a:t>
                      </a:r>
                      <a:r>
                        <a:rPr lang="ru-RU" sz="1300" baseline="0" dirty="0" smtClean="0">
                          <a:solidFill>
                            <a:schemeClr val="accent2"/>
                          </a:solidFill>
                        </a:rPr>
                        <a:t> ВЭД (кроме перевозчиков)</a:t>
                      </a:r>
                      <a:r>
                        <a:rPr lang="ru-RU" sz="1300" dirty="0" smtClean="0">
                          <a:solidFill>
                            <a:schemeClr val="accent2"/>
                          </a:solidFill>
                        </a:rPr>
                        <a:t> за каждый год было подано деклараций на товары</a:t>
                      </a:r>
                      <a:endParaRPr lang="ru-RU" sz="1300" dirty="0">
                        <a:solidFill>
                          <a:schemeClr val="accent2"/>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10* шт.</a:t>
                      </a:r>
                      <a:endParaRPr lang="ru-RU" sz="1400" dirty="0">
                        <a:solidFill>
                          <a:schemeClr val="accent2"/>
                        </a:solidFill>
                      </a:endParaRPr>
                    </a:p>
                  </a:txBody>
                  <a:tcPr anchor="ctr">
                    <a:lnB w="12700" cap="flat" cmpd="sng" algn="ctr">
                      <a:solidFill>
                        <a:schemeClr val="tx1"/>
                      </a:solidFill>
                      <a:prstDash val="solid"/>
                      <a:round/>
                      <a:headEnd type="none" w="med" len="med"/>
                      <a:tailEnd type="none" w="med" len="med"/>
                    </a:lnB>
                  </a:tcPr>
                </a:tc>
              </a:tr>
              <a:tr h="689383">
                <a:tc vMerge="1">
                  <a:txBody>
                    <a:bodyPr/>
                    <a:lstStyle/>
                    <a:p>
                      <a:endParaRPr lang="ru-RU" sz="1400">
                        <a:solidFill>
                          <a:schemeClr val="accent2"/>
                        </a:solidFill>
                      </a:endParaRPr>
                    </a:p>
                  </a:txBody>
                  <a:tcPr/>
                </a:tc>
                <a:tc vMerge="1">
                  <a:txBody>
                    <a:bodyPr/>
                    <a:lstStyle/>
                    <a:p>
                      <a:endParaRPr lang="ru-RU" sz="1400" dirty="0" smtClean="0">
                        <a:solidFill>
                          <a:schemeClr val="accent2"/>
                        </a:solidFill>
                      </a:endParaRPr>
                    </a:p>
                  </a:txBody>
                  <a:tcPr>
                    <a:lnR w="12700" cap="flat" cmpd="sng" algn="ctr">
                      <a:solidFill>
                        <a:schemeClr val="tx1"/>
                      </a:solidFill>
                      <a:prstDash val="solid"/>
                      <a:round/>
                      <a:headEnd type="none" w="med" len="med"/>
                      <a:tailEnd type="none" w="med" len="med"/>
                    </a:lnR>
                  </a:tcPr>
                </a:tc>
                <a:tc>
                  <a:txBody>
                    <a:bodyPr/>
                    <a:lstStyle/>
                    <a:p>
                      <a:r>
                        <a:rPr lang="ru-RU" sz="1300" dirty="0" smtClean="0">
                          <a:solidFill>
                            <a:srgbClr val="FF0000"/>
                          </a:solidFill>
                        </a:rPr>
                        <a:t>или</a:t>
                      </a:r>
                      <a:r>
                        <a:rPr lang="ru-RU" sz="1300" dirty="0" smtClean="0">
                          <a:solidFill>
                            <a:schemeClr val="accent2"/>
                          </a:solidFill>
                        </a:rPr>
                        <a:t> суммарная стоимость перемещенных им товаров через </a:t>
                      </a:r>
                    </a:p>
                    <a:p>
                      <a:r>
                        <a:rPr lang="ru-RU" sz="1300" dirty="0" smtClean="0">
                          <a:solidFill>
                            <a:schemeClr val="accent2"/>
                          </a:solidFill>
                        </a:rPr>
                        <a:t>таможенную границу Союза за каждый год составляет величину, эквивалентную</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€ 500 000*</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024">
                <a:tc vMerge="1">
                  <a:txBody>
                    <a:bodyPr/>
                    <a:lstStyle/>
                    <a:p>
                      <a:endParaRPr lang="ru-RU" sz="1400">
                        <a:solidFill>
                          <a:schemeClr val="accent2"/>
                        </a:solidFill>
                      </a:endParaRPr>
                    </a:p>
                  </a:txBody>
                  <a:tcPr/>
                </a:tc>
                <a:tc>
                  <a:txBody>
                    <a:bodyPr/>
                    <a:lstStyle/>
                    <a:p>
                      <a:r>
                        <a:rPr lang="ru-RU" sz="1400" dirty="0" smtClean="0">
                          <a:solidFill>
                            <a:schemeClr val="accent2"/>
                          </a:solidFill>
                        </a:rPr>
                        <a:t>1.2.</a:t>
                      </a:r>
                      <a:endParaRPr lang="ru-RU" sz="1400" dirty="0">
                        <a:solidFill>
                          <a:schemeClr val="accent2"/>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sz="1300" dirty="0" smtClean="0">
                          <a:solidFill>
                            <a:schemeClr val="accent2"/>
                          </a:solidFill>
                        </a:rPr>
                        <a:t>участником ВЭД - перевозчиком за каждый год подано транзитных деклараций</a:t>
                      </a:r>
                      <a:endParaRPr lang="ru-RU" sz="1300" dirty="0">
                        <a:solidFill>
                          <a:schemeClr val="accent2"/>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250 шт.</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3250">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ru-RU" sz="1400" dirty="0" smtClean="0">
                          <a:solidFill>
                            <a:schemeClr val="accent2"/>
                          </a:solidFill>
                        </a:rPr>
                        <a:t>1.3.</a:t>
                      </a:r>
                      <a:endParaRPr lang="ru-RU" sz="1400" dirty="0">
                        <a:solidFill>
                          <a:schemeClr val="accent2"/>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300" dirty="0" smtClean="0">
                          <a:solidFill>
                            <a:schemeClr val="accent2"/>
                          </a:solidFill>
                        </a:rPr>
                        <a:t>таможенным представителем за каждый год подано таможенных деклараций</a:t>
                      </a:r>
                      <a:endParaRPr lang="ru-RU" sz="1300" dirty="0">
                        <a:solidFill>
                          <a:schemeClr val="accent2"/>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ru-RU" sz="1400" dirty="0" smtClean="0">
                          <a:solidFill>
                            <a:schemeClr val="accent2"/>
                          </a:solidFill>
                        </a:rPr>
                        <a:t>200* шт.</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tcPr>
                </a:tc>
              </a:tr>
              <a:tr h="689383">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sz="1400" dirty="0">
                        <a:solidFill>
                          <a:schemeClr val="accent2"/>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sz="1300" dirty="0" smtClean="0">
                          <a:solidFill>
                            <a:srgbClr val="FF0000"/>
                          </a:solidFill>
                        </a:rPr>
                        <a:t>или</a:t>
                      </a:r>
                      <a:r>
                        <a:rPr lang="ru-RU" sz="1300" dirty="0" smtClean="0">
                          <a:solidFill>
                            <a:schemeClr val="accent2"/>
                          </a:solidFill>
                        </a:rPr>
                        <a:t> суммарная стоимость товаров, заявленная в поданных им </a:t>
                      </a:r>
                    </a:p>
                    <a:p>
                      <a:r>
                        <a:rPr lang="ru-RU" sz="1300" dirty="0" smtClean="0">
                          <a:solidFill>
                            <a:schemeClr val="accent2"/>
                          </a:solidFill>
                        </a:rPr>
                        <a:t>таможенных декларациях, за каждый год составляет величину, эквивалентную</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€ 500 000*</a:t>
                      </a:r>
                      <a:endParaRPr lang="ru-RU" sz="1400" dirty="0">
                        <a:solidFill>
                          <a:schemeClr val="accent2"/>
                        </a:solidFill>
                      </a:endParaRPr>
                    </a:p>
                  </a:txBody>
                  <a:tcPr anchor="ctr">
                    <a:lnB w="12700" cap="flat" cmpd="sng" algn="ctr">
                      <a:solidFill>
                        <a:schemeClr val="tx1"/>
                      </a:solidFill>
                      <a:prstDash val="solid"/>
                      <a:round/>
                      <a:headEnd type="none" w="med" len="med"/>
                      <a:tailEnd type="none" w="med" len="med"/>
                    </a:lnB>
                  </a:tcPr>
                </a:tc>
              </a:tr>
              <a:tr h="689383">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1.4.</a:t>
                      </a:r>
                      <a:endParaRPr lang="ru-RU" sz="1400" dirty="0">
                        <a:solidFill>
                          <a:schemeClr val="accent2"/>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300" dirty="0" smtClean="0">
                          <a:solidFill>
                            <a:schemeClr val="accent2"/>
                          </a:solidFill>
                        </a:rPr>
                        <a:t>владельцем СВХ, таможенного склада осуществлено хранение товаров, суммарная стоимость которых за каждый год составляет величину, эквивалентную</a:t>
                      </a:r>
                      <a:endParaRPr lang="ru-RU" sz="1300" dirty="0">
                        <a:solidFill>
                          <a:schemeClr val="accent2"/>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€ 500 000*</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504">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1.5.</a:t>
                      </a:r>
                      <a:endParaRPr lang="ru-RU" sz="1400" dirty="0">
                        <a:solidFill>
                          <a:schemeClr val="accent2"/>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ru-RU" sz="1300" dirty="0" smtClean="0">
                          <a:solidFill>
                            <a:schemeClr val="accent2"/>
                          </a:solidFill>
                        </a:rPr>
                        <a:t>таможенным перевозчиком подано за каждый год транзитных деклараций</a:t>
                      </a:r>
                      <a:endParaRPr lang="ru-RU" sz="1300" dirty="0">
                        <a:solidFill>
                          <a:schemeClr val="accent2"/>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ru-RU" sz="1400" dirty="0" smtClean="0">
                          <a:solidFill>
                            <a:schemeClr val="accent2"/>
                          </a:solidFill>
                        </a:rPr>
                        <a:t>250 шт.</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tcPr>
                </a:tc>
              </a:tr>
            </a:tbl>
          </a:graphicData>
        </a:graphic>
      </p:graphicFrame>
      <p:sp>
        <p:nvSpPr>
          <p:cNvPr id="7"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первого типа (п.1 ст. 433 ТК ЕАЭС)</a:t>
            </a:r>
          </a:p>
        </p:txBody>
      </p:sp>
      <p:sp>
        <p:nvSpPr>
          <p:cNvPr id="8" name="Rectangle 5"/>
          <p:cNvSpPr>
            <a:spLocks noChangeArrowheads="1"/>
          </p:cNvSpPr>
          <p:nvPr/>
        </p:nvSpPr>
        <p:spPr bwMode="auto">
          <a:xfrm>
            <a:off x="302070" y="6248400"/>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a:solidFill>
                  <a:schemeClr val="accent2"/>
                </a:solidFill>
              </a:rPr>
              <a:t>* Примечание: законодательством о таможенном регулировании государства-члена, которому подается заявление, может быть установлено иное минимальное значение, превышающее указанное.</a:t>
            </a:r>
            <a:endParaRPr lang="ru-RU" sz="1400" dirty="0" smtClean="0">
              <a:solidFill>
                <a:schemeClr val="accent2"/>
              </a:solidFill>
            </a:endParaRPr>
          </a:p>
        </p:txBody>
      </p:sp>
    </p:spTree>
    <p:extLst>
      <p:ext uri="{BB962C8B-B14F-4D97-AF65-F5344CB8AC3E}">
        <p14:creationId xmlns:p14="http://schemas.microsoft.com/office/powerpoint/2010/main" val="374586467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200520614"/>
              </p:ext>
            </p:extLst>
          </p:nvPr>
        </p:nvGraphicFramePr>
        <p:xfrm>
          <a:off x="291085" y="897570"/>
          <a:ext cx="8431212" cy="4690637"/>
        </p:xfrm>
        <a:graphic>
          <a:graphicData uri="http://schemas.openxmlformats.org/drawingml/2006/table">
            <a:tbl>
              <a:tblPr firstRow="1" bandRow="1">
                <a:tableStyleId>{5C22544A-7EE6-4342-B048-85BDC9FD1C3A}</a:tableStyleId>
              </a:tblPr>
              <a:tblGrid>
                <a:gridCol w="514794"/>
                <a:gridCol w="6364224"/>
                <a:gridCol w="1552194"/>
              </a:tblGrid>
              <a:tr h="315179">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tc>
              </a:tr>
              <a:tr h="749821">
                <a:tc rowSpan="6">
                  <a:txBody>
                    <a:bodyPr/>
                    <a:lstStyle/>
                    <a:p>
                      <a:r>
                        <a:rPr lang="ru-RU" sz="1400" dirty="0" smtClean="0">
                          <a:solidFill>
                            <a:schemeClr val="accent2"/>
                          </a:solidFill>
                        </a:rPr>
                        <a:t>2.</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Обеспечение исполнения обязанностей УЭО по уплате таможенных пошлин, налогов, следующими способами (если условие о представлении обеспечения является обязательным для включения в реестр):</a:t>
                      </a:r>
                    </a:p>
                  </a:txBody>
                  <a:tcPr>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B w="12700" cap="flat" cmpd="sng" algn="ctr">
                      <a:solidFill>
                        <a:schemeClr val="tx1"/>
                      </a:solidFill>
                      <a:prstDash val="solid"/>
                      <a:round/>
                      <a:headEnd type="none" w="med" len="med"/>
                      <a:tailEnd type="none" w="med" len="med"/>
                    </a:lnB>
                  </a:tcPr>
                </a:tc>
              </a:tr>
              <a:tr h="411192">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внесением денежных средств</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tcPr>
                </a:tc>
                <a:tc rowSpan="5">
                  <a:txBody>
                    <a:bodyPr/>
                    <a:lstStyle/>
                    <a:p>
                      <a:pPr algn="ctr"/>
                      <a:r>
                        <a:rPr lang="ru-RU" sz="1400" dirty="0" smtClean="0">
                          <a:solidFill>
                            <a:schemeClr val="accent2"/>
                          </a:solidFill>
                        </a:rPr>
                        <a:t>статья 436</a:t>
                      </a:r>
                    </a:p>
                    <a:p>
                      <a:pPr algn="ctr"/>
                      <a:r>
                        <a:rPr lang="ru-RU" sz="1400" dirty="0" smtClean="0">
                          <a:solidFill>
                            <a:schemeClr val="accent2"/>
                          </a:solidFill>
                        </a:rPr>
                        <a:t>ТК ЕАЭС</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364">
                <a:tc vMerge="1">
                  <a:txBody>
                    <a:bodyPr/>
                    <a:lstStyle/>
                    <a:p>
                      <a:endParaRPr lang="ru-RU" sz="1400">
                        <a:solidFill>
                          <a:schemeClr val="accent2"/>
                        </a:solidFill>
                      </a:endParaRPr>
                    </a:p>
                  </a:txBody>
                  <a:tcPr/>
                </a:tc>
                <a:tc>
                  <a:txBody>
                    <a:bodyPr/>
                    <a:lstStyle/>
                    <a:p>
                      <a:pPr marL="285750" indent="-285750">
                        <a:buFont typeface="Arial" panose="020B0604020202020204" pitchFamily="34" charset="0"/>
                        <a:buChar char="•"/>
                      </a:pPr>
                      <a:r>
                        <a:rPr lang="ru-RU" sz="1400" dirty="0" smtClean="0">
                          <a:solidFill>
                            <a:schemeClr val="accent2"/>
                          </a:solidFill>
                        </a:rPr>
                        <a:t>банковской гарантией</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00">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поручительством</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333920">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залогом имущества</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508362">
                <a:tc vMerge="1">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иным способом,</a:t>
                      </a:r>
                      <a:r>
                        <a:rPr lang="ru-RU" sz="1400" baseline="0" dirty="0" smtClean="0">
                          <a:solidFill>
                            <a:schemeClr val="accent2"/>
                          </a:solidFill>
                        </a:rPr>
                        <a:t> установленным законодательством РФ</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ru-RU" sz="1400" dirty="0" smtClean="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8362">
                <a:tc>
                  <a:txBody>
                    <a:bodyPr/>
                    <a:lstStyle/>
                    <a:p>
                      <a:r>
                        <a:rPr lang="ru-RU" sz="1400" dirty="0" smtClean="0">
                          <a:solidFill>
                            <a:schemeClr val="accent2"/>
                          </a:solidFill>
                        </a:rPr>
                        <a:t>3.</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Отсутствие не исполненной в установленный срок обязанности по уплате таможенных платежей, специальных, антидемпинговых, компенсационных пошлин, пеней, процентов </a:t>
                      </a:r>
                      <a:r>
                        <a:rPr lang="ru-RU" sz="1400" u="sng" dirty="0" smtClean="0">
                          <a:solidFill>
                            <a:schemeClr val="accent2"/>
                          </a:solidFill>
                        </a:rPr>
                        <a:t>во всех государствах-членах ЕАЭС</a:t>
                      </a:r>
                      <a:r>
                        <a:rPr lang="ru-RU" sz="1400" dirty="0" smtClean="0">
                          <a:solidFill>
                            <a:schemeClr val="accent2"/>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smtClean="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508362">
                <a:tc>
                  <a:txBody>
                    <a:bodyPr/>
                    <a:lstStyle/>
                    <a:p>
                      <a:r>
                        <a:rPr lang="ru-RU" sz="1400" dirty="0" smtClean="0">
                          <a:solidFill>
                            <a:schemeClr val="accent2"/>
                          </a:solidFill>
                        </a:rPr>
                        <a:t>4.</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Отсутствие задолженности (недоимки) </a:t>
                      </a:r>
                      <a:r>
                        <a:rPr lang="ru-RU" sz="1400" u="sng" dirty="0" smtClean="0">
                          <a:solidFill>
                            <a:schemeClr val="accent2"/>
                          </a:solidFill>
                        </a:rPr>
                        <a:t>в соответствии с законодательством о налогах и сборах РФ</a:t>
                      </a:r>
                      <a:r>
                        <a:rPr lang="ru-RU" sz="1400" dirty="0" smtClean="0">
                          <a:solidFill>
                            <a:schemeClr val="accent2"/>
                          </a:solidFill>
                        </a:rPr>
                        <a: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smtClean="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bl>
          </a:graphicData>
        </a:graphic>
      </p:graphicFrame>
      <p:sp>
        <p:nvSpPr>
          <p:cNvPr id="7"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первого типа (п.1 ст. 433 ТК ЕАЭС)</a:t>
            </a:r>
          </a:p>
        </p:txBody>
      </p:sp>
    </p:spTree>
    <p:extLst>
      <p:ext uri="{BB962C8B-B14F-4D97-AF65-F5344CB8AC3E}">
        <p14:creationId xmlns:p14="http://schemas.microsoft.com/office/powerpoint/2010/main" val="16165099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722824293"/>
              </p:ext>
            </p:extLst>
          </p:nvPr>
        </p:nvGraphicFramePr>
        <p:xfrm>
          <a:off x="302070" y="768096"/>
          <a:ext cx="8431212" cy="4389952"/>
        </p:xfrm>
        <a:graphic>
          <a:graphicData uri="http://schemas.openxmlformats.org/drawingml/2006/table">
            <a:tbl>
              <a:tblPr firstRow="1" bandRow="1">
                <a:tableStyleId>{5C22544A-7EE6-4342-B048-85BDC9FD1C3A}</a:tableStyleId>
              </a:tblPr>
              <a:tblGrid>
                <a:gridCol w="514794"/>
                <a:gridCol w="6364224"/>
                <a:gridCol w="1552194"/>
              </a:tblGrid>
              <a:tr h="378631">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lnB w="12700" cap="flat" cmpd="sng" algn="ctr">
                      <a:solidFill>
                        <a:schemeClr val="tx1"/>
                      </a:solidFill>
                      <a:prstDash val="solid"/>
                      <a:round/>
                      <a:headEnd type="none" w="med" len="med"/>
                      <a:tailEnd type="none" w="med" len="med"/>
                    </a:lnB>
                  </a:tcPr>
                </a:tc>
              </a:tr>
              <a:tr h="1750222">
                <a:tc>
                  <a:txBody>
                    <a:bodyPr/>
                    <a:lstStyle/>
                    <a:p>
                      <a:r>
                        <a:rPr lang="ru-RU" sz="1400" dirty="0" smtClean="0">
                          <a:solidFill>
                            <a:schemeClr val="accent2"/>
                          </a:solidFill>
                        </a:rPr>
                        <a:t>5.</a:t>
                      </a:r>
                      <a:endParaRPr lang="ru-RU" sz="1400" dirty="0">
                        <a:solidFill>
                          <a:schemeClr val="accent2"/>
                        </a:solidFill>
                      </a:endParaRPr>
                    </a:p>
                  </a:txBody>
                  <a:tcPr/>
                </a:tc>
                <a:tc>
                  <a:txBody>
                    <a:bodyPr/>
                    <a:lstStyle/>
                    <a:p>
                      <a:r>
                        <a:rPr lang="ru-RU" sz="1400" dirty="0" smtClean="0">
                          <a:solidFill>
                            <a:schemeClr val="accent2"/>
                          </a:solidFill>
                        </a:rPr>
                        <a:t>Отсутствие в течение 1 года до дня регистрации таможенным органом заявления фактов привлечения </a:t>
                      </a:r>
                      <a:r>
                        <a:rPr lang="ru-RU" sz="1400" u="sng" dirty="0" smtClean="0">
                          <a:solidFill>
                            <a:schemeClr val="accent2"/>
                          </a:solidFill>
                        </a:rPr>
                        <a:t>во всех государствах-членах ЕАЭС </a:t>
                      </a:r>
                      <a:r>
                        <a:rPr lang="ru-RU" sz="1400" b="1" u="sng" dirty="0" smtClean="0">
                          <a:solidFill>
                            <a:schemeClr val="accent2"/>
                          </a:solidFill>
                        </a:rPr>
                        <a:t>заявителя</a:t>
                      </a:r>
                      <a:r>
                        <a:rPr lang="ru-RU" sz="1400" dirty="0" smtClean="0">
                          <a:solidFill>
                            <a:schemeClr val="accent2"/>
                          </a:solidFill>
                        </a:rPr>
                        <a:t> к административной ответственности за административные правонарушения, привлечение к которым законодательством государств-членов определено в качестве основания для отказа во включении в реестр УЭО.*</a:t>
                      </a:r>
                    </a:p>
                    <a:p>
                      <a:endParaRPr lang="ru-RU" sz="1400" dirty="0">
                        <a:solidFill>
                          <a:schemeClr val="accent2"/>
                        </a:solidFill>
                      </a:endParaRPr>
                    </a:p>
                  </a:txBody>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2261099">
                <a:tc>
                  <a:txBody>
                    <a:bodyPr/>
                    <a:lstStyle/>
                    <a:p>
                      <a:r>
                        <a:rPr lang="ru-RU" sz="1400" dirty="0" smtClean="0">
                          <a:solidFill>
                            <a:schemeClr val="accent2"/>
                          </a:solidFill>
                        </a:rPr>
                        <a:t>6.</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Отсутствие фактов привлечения </a:t>
                      </a:r>
                      <a:r>
                        <a:rPr lang="ru-RU" sz="1400" u="sng" dirty="0" smtClean="0">
                          <a:solidFill>
                            <a:schemeClr val="accent2"/>
                          </a:solidFill>
                        </a:rPr>
                        <a:t>во всех государствах-членах ЕАЭС </a:t>
                      </a:r>
                      <a:r>
                        <a:rPr lang="ru-RU" sz="1400" b="1" u="sng" dirty="0" smtClean="0">
                          <a:solidFill>
                            <a:schemeClr val="accent2"/>
                          </a:solidFill>
                        </a:rPr>
                        <a:t>физических лиц </a:t>
                      </a:r>
                      <a:r>
                        <a:rPr lang="ru-RU" sz="1400" dirty="0" smtClean="0">
                          <a:solidFill>
                            <a:schemeClr val="accent2"/>
                          </a:solidFill>
                        </a:rPr>
                        <a:t>государств-членов, являющихся акционерами </a:t>
                      </a:r>
                      <a:r>
                        <a:rPr lang="ru-RU" sz="1400" b="0" u="none" dirty="0" smtClean="0">
                          <a:solidFill>
                            <a:schemeClr val="accent2"/>
                          </a:solidFill>
                        </a:rPr>
                        <a:t>заявителя</a:t>
                      </a:r>
                      <a:r>
                        <a:rPr lang="ru-RU" sz="1400" dirty="0" smtClean="0">
                          <a:solidFill>
                            <a:schemeClr val="accent2"/>
                          </a:solidFill>
                        </a:rPr>
                        <a:t>, имеющими 10 и более процентов акций заявителя, его учредителями (участниками), руководителями, главными бухгалтерами, к уголовной ответственности за преступления или уголовные правонарушения, производство по которым отнесено к ведению таможенных и иных государственных органов, привлечение к которым законодательством государств-членов определено в качестве основания для отказа во включении в реестр УЭО.*</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bl>
          </a:graphicData>
        </a:graphic>
      </p:graphicFrame>
      <p:sp>
        <p:nvSpPr>
          <p:cNvPr id="7"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первого типа (п.1 ст. 433 ТК ЕАЭС)</a:t>
            </a:r>
          </a:p>
        </p:txBody>
      </p:sp>
      <p:sp>
        <p:nvSpPr>
          <p:cNvPr id="4" name="Rectangle 5"/>
          <p:cNvSpPr>
            <a:spLocks noChangeArrowheads="1"/>
          </p:cNvSpPr>
          <p:nvPr/>
        </p:nvSpPr>
        <p:spPr bwMode="auto">
          <a:xfrm>
            <a:off x="302070" y="5235515"/>
            <a:ext cx="8431212"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a:t>* Примечание: </a:t>
            </a:r>
            <a:r>
              <a:rPr lang="ru-RU" sz="1400" dirty="0" smtClean="0"/>
              <a:t>ЕЭК на основании информации, представленной таможенными органами, формирует и размещает на официальном сайте Союза в сети «Интернет» общий перечень статей (с указанием составов и санкций) административного и уголовного законодательства государств-членов ЕАЭС.</a:t>
            </a:r>
          </a:p>
        </p:txBody>
      </p:sp>
    </p:spTree>
    <p:extLst>
      <p:ext uri="{BB962C8B-B14F-4D97-AF65-F5344CB8AC3E}">
        <p14:creationId xmlns:p14="http://schemas.microsoft.com/office/powerpoint/2010/main" val="125867222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74582443"/>
              </p:ext>
            </p:extLst>
          </p:nvPr>
        </p:nvGraphicFramePr>
        <p:xfrm>
          <a:off x="291085" y="873293"/>
          <a:ext cx="8431212" cy="2390311"/>
        </p:xfrm>
        <a:graphic>
          <a:graphicData uri="http://schemas.openxmlformats.org/drawingml/2006/table">
            <a:tbl>
              <a:tblPr firstRow="1" bandRow="1">
                <a:tableStyleId>{5C22544A-7EE6-4342-B048-85BDC9FD1C3A}</a:tableStyleId>
              </a:tblPr>
              <a:tblGrid>
                <a:gridCol w="514794"/>
                <a:gridCol w="6364224"/>
                <a:gridCol w="1552194"/>
              </a:tblGrid>
              <a:tr h="378631">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lnB w="12700" cap="flat" cmpd="sng" algn="ctr">
                      <a:solidFill>
                        <a:schemeClr val="tx1"/>
                      </a:solidFill>
                      <a:prstDash val="solid"/>
                      <a:round/>
                      <a:headEnd type="none" w="med" len="med"/>
                      <a:tailEnd type="none" w="med" len="med"/>
                    </a:lnB>
                  </a:tcPr>
                </a:tc>
              </a:tr>
              <a:tr h="1879694">
                <a:tc>
                  <a:txBody>
                    <a:bodyPr/>
                    <a:lstStyle/>
                    <a:p>
                      <a:r>
                        <a:rPr lang="ru-RU" sz="1400" dirty="0" smtClean="0">
                          <a:solidFill>
                            <a:schemeClr val="accent2"/>
                          </a:solidFill>
                        </a:rPr>
                        <a:t>7.</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Наличие системы учета товаров: </a:t>
                      </a:r>
                    </a:p>
                    <a:p>
                      <a:pPr marL="285750" indent="-285750">
                        <a:buFont typeface="Arial" panose="020B0604020202020204" pitchFamily="34" charset="0"/>
                        <a:buChar char="•"/>
                      </a:pPr>
                      <a:r>
                        <a:rPr lang="ru-RU" sz="1400" dirty="0" smtClean="0">
                          <a:solidFill>
                            <a:schemeClr val="accent2"/>
                          </a:solidFill>
                        </a:rPr>
                        <a:t>отвечающей требованиям, установленным законодательством РФ о таможенном регулировании; </a:t>
                      </a:r>
                    </a:p>
                    <a:p>
                      <a:pPr marL="285750" indent="-285750">
                        <a:buFont typeface="Arial" panose="020B0604020202020204" pitchFamily="34" charset="0"/>
                        <a:buChar char="•"/>
                      </a:pPr>
                      <a:r>
                        <a:rPr lang="ru-RU" sz="1400" dirty="0" smtClean="0">
                          <a:solidFill>
                            <a:schemeClr val="accent2"/>
                          </a:solidFill>
                        </a:rPr>
                        <a:t>позволяющей сопоставлять сведения, представленные таможенным органам при совершении таможенных операций, со сведениями о проведении хозяйственных операций; </a:t>
                      </a:r>
                    </a:p>
                    <a:p>
                      <a:pPr marL="285750" indent="-285750">
                        <a:buFont typeface="Arial" panose="020B0604020202020204" pitchFamily="34" charset="0"/>
                        <a:buChar char="•"/>
                      </a:pPr>
                      <a:r>
                        <a:rPr lang="ru-RU" sz="1400" dirty="0" smtClean="0">
                          <a:solidFill>
                            <a:schemeClr val="accent2"/>
                          </a:solidFill>
                        </a:rPr>
                        <a:t>обеспечивающей доступ (в том числе удаленный) таможенных органов к таким сведениям.</a:t>
                      </a:r>
                    </a:p>
                    <a:p>
                      <a:r>
                        <a:rPr lang="ru-RU" sz="1400" dirty="0" smtClean="0">
                          <a:solidFill>
                            <a:schemeClr val="accent2"/>
                          </a:solidFill>
                        </a:rPr>
                        <a:t>ЕЭК вправе определять типовые требования к системе учета товаров.</a:t>
                      </a:r>
                    </a:p>
                  </a:txBody>
                  <a:tcPr>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bl>
          </a:graphicData>
        </a:graphic>
      </p:graphicFrame>
      <p:sp>
        <p:nvSpPr>
          <p:cNvPr id="7"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первого типа (п.1 ст. 433 ТК ЕАЭС)</a:t>
            </a:r>
          </a:p>
        </p:txBody>
      </p:sp>
    </p:spTree>
    <p:extLst>
      <p:ext uri="{BB962C8B-B14F-4D97-AF65-F5344CB8AC3E}">
        <p14:creationId xmlns:p14="http://schemas.microsoft.com/office/powerpoint/2010/main" val="1295201367"/>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283401" y="682811"/>
            <a:ext cx="8350801" cy="585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smtClean="0">
                <a:solidFill>
                  <a:srgbClr val="FFCC00"/>
                </a:solidFill>
              </a:rPr>
              <a:t>Это все условия для получения свидетельства первого типа, </a:t>
            </a:r>
            <a:r>
              <a:rPr lang="ru-RU" sz="1400" b="1" u="sng" dirty="0" smtClean="0">
                <a:solidFill>
                  <a:srgbClr val="FFCC00"/>
                </a:solidFill>
              </a:rPr>
              <a:t>за исключением представления обеспечения </a:t>
            </a:r>
            <a:r>
              <a:rPr lang="ru-RU" sz="1400" dirty="0" smtClean="0">
                <a:solidFill>
                  <a:srgbClr val="FFCC00"/>
                </a:solidFill>
              </a:rPr>
              <a:t>(пункт 2 таблицы), а кроме того:</a:t>
            </a:r>
            <a:endParaRPr lang="ru-RU" sz="1400" dirty="0">
              <a:solidFill>
                <a:srgbClr val="FFCC00"/>
              </a:solidFill>
            </a:endParaRPr>
          </a:p>
        </p:txBody>
      </p:sp>
      <p:sp>
        <p:nvSpPr>
          <p:cNvPr id="6"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a:t>
            </a:r>
            <a:r>
              <a:rPr lang="ru-RU" sz="2000" b="1" dirty="0" smtClean="0">
                <a:solidFill>
                  <a:srgbClr val="FF0000"/>
                </a:solidFill>
              </a:rPr>
              <a:t>второго</a:t>
            </a:r>
            <a:r>
              <a:rPr lang="ru-RU" sz="2000" dirty="0" smtClean="0">
                <a:solidFill>
                  <a:srgbClr val="0070C0"/>
                </a:solidFill>
              </a:rPr>
              <a:t> </a:t>
            </a:r>
            <a:r>
              <a:rPr lang="ru-RU" sz="2000" b="1" dirty="0" smtClean="0">
                <a:solidFill>
                  <a:srgbClr val="FF0000"/>
                </a:solidFill>
              </a:rPr>
              <a:t>типа</a:t>
            </a:r>
            <a:r>
              <a:rPr lang="ru-RU" sz="2000" dirty="0" smtClean="0">
                <a:solidFill>
                  <a:srgbClr val="0070C0"/>
                </a:solidFill>
              </a:rPr>
              <a:t> (п.3 ст. 433 ТК ЕАЭС)</a:t>
            </a:r>
          </a:p>
        </p:txBody>
      </p:sp>
      <p:graphicFrame>
        <p:nvGraphicFramePr>
          <p:cNvPr id="7" name="Объект 4"/>
          <p:cNvGraphicFramePr>
            <a:graphicFrameLocks noGrp="1"/>
          </p:cNvGraphicFramePr>
          <p:nvPr>
            <p:ph sz="half" idx="1"/>
            <p:extLst>
              <p:ext uri="{D42A27DB-BD31-4B8C-83A1-F6EECF244321}">
                <p14:modId xmlns:p14="http://schemas.microsoft.com/office/powerpoint/2010/main" val="424897675"/>
              </p:ext>
            </p:extLst>
          </p:nvPr>
        </p:nvGraphicFramePr>
        <p:xfrm>
          <a:off x="364561" y="1267968"/>
          <a:ext cx="8431212" cy="4209635"/>
        </p:xfrm>
        <a:graphic>
          <a:graphicData uri="http://schemas.openxmlformats.org/drawingml/2006/table">
            <a:tbl>
              <a:tblPr firstRow="1" bandRow="1">
                <a:tableStyleId>{5C22544A-7EE6-4342-B048-85BDC9FD1C3A}</a:tableStyleId>
              </a:tblPr>
              <a:tblGrid>
                <a:gridCol w="514794"/>
                <a:gridCol w="6233544"/>
                <a:gridCol w="1682874"/>
              </a:tblGrid>
              <a:tr h="378631">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lnB w="12700" cap="flat" cmpd="sng" algn="ctr">
                      <a:solidFill>
                        <a:schemeClr val="tx1"/>
                      </a:solidFill>
                      <a:prstDash val="solid"/>
                      <a:round/>
                      <a:headEnd type="none" w="med" len="med"/>
                      <a:tailEnd type="none" w="med" len="med"/>
                    </a:lnB>
                  </a:tcPr>
                </a:tc>
              </a:tr>
              <a:tr h="1428374">
                <a:tc>
                  <a:txBody>
                    <a:bodyPr/>
                    <a:lstStyle/>
                    <a:p>
                      <a:r>
                        <a:rPr lang="ru-RU" sz="1400" dirty="0" smtClean="0">
                          <a:solidFill>
                            <a:schemeClr val="accent2"/>
                          </a:solidFill>
                        </a:rPr>
                        <a:t>8.</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Соответствие финансовой устойчивости заявителя значению, рассчитанному в соответствии с Порядком ее определения, утвержденным ЕЭК.</a:t>
                      </a:r>
                    </a:p>
                    <a:p>
                      <a:r>
                        <a:rPr lang="ru-RU" sz="1400" u="sng" dirty="0" smtClean="0">
                          <a:solidFill>
                            <a:schemeClr val="accent2"/>
                          </a:solidFill>
                        </a:rPr>
                        <a:t>Законодательством РФ может быть установлено, что УЭО, осуществляющие деятельность по производству товаров, а также экспортирующие товары, взамен выполнения требования иметь определенный ЕЭК уровень финансовой устойчивости могут внести обеспечение в размере, эквивалентном не менее, чем 150 тыс. евро</a:t>
                      </a:r>
                      <a:r>
                        <a:rPr lang="ru-RU" sz="1400" dirty="0" smtClean="0">
                          <a:solidFill>
                            <a:schemeClr val="accent2"/>
                          </a:solidFill>
                        </a:rPr>
                        <a:t>.</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pPr algn="ctr"/>
                      <a:r>
                        <a:rPr lang="ru-RU" sz="1300" dirty="0" smtClean="0">
                          <a:solidFill>
                            <a:schemeClr val="accent2"/>
                          </a:solidFill>
                        </a:rPr>
                        <a:t>Определяется </a:t>
                      </a:r>
                    </a:p>
                    <a:p>
                      <a:pPr algn="ctr"/>
                      <a:r>
                        <a:rPr lang="ru-RU" sz="1300" dirty="0" smtClean="0">
                          <a:solidFill>
                            <a:schemeClr val="accent2"/>
                          </a:solidFill>
                        </a:rPr>
                        <a:t>ЕЭК и законодательством РФ в случаях, предусмотренных ЕЭК</a:t>
                      </a:r>
                      <a:endParaRPr lang="ru-RU" sz="13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378631">
                <a:tc>
                  <a:txBody>
                    <a:bodyPr/>
                    <a:lstStyle/>
                    <a:p>
                      <a:r>
                        <a:rPr lang="ru-RU" sz="1400" dirty="0" smtClean="0">
                          <a:solidFill>
                            <a:schemeClr val="accent2"/>
                          </a:solidFill>
                        </a:rPr>
                        <a:t>9.</a:t>
                      </a:r>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Наличие сооружений, помещений и</a:t>
                      </a:r>
                      <a:r>
                        <a:rPr lang="ru-RU" sz="1400" baseline="0" dirty="0" smtClean="0">
                          <a:solidFill>
                            <a:schemeClr val="accent2"/>
                          </a:solidFill>
                        </a:rPr>
                        <a:t> (</a:t>
                      </a:r>
                      <a:r>
                        <a:rPr lang="ru-RU" sz="1400" dirty="0" smtClean="0">
                          <a:solidFill>
                            <a:schemeClr val="accent2"/>
                          </a:solidFill>
                        </a:rPr>
                        <a:t>или) открытых площадок (их частей), предназначенных для временного хранения товаров, в:</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378631">
                <a:tc>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собственности</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378631">
                <a:tc>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хозяйственном ведении</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378631">
                <a:tc>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оперативном управлении</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378631">
                <a:tc>
                  <a:txBody>
                    <a:bodyPr/>
                    <a:lstStyle/>
                    <a:p>
                      <a:endParaRPr lang="ru-RU" sz="1400" dirty="0">
                        <a:solidFill>
                          <a:schemeClr val="accent2"/>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smtClean="0">
                          <a:solidFill>
                            <a:schemeClr val="accent2"/>
                          </a:solidFill>
                        </a:rPr>
                        <a:t>аренде по договору на срок</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1 год</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75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второго типа (п.3 ст. 433 ТК ЕАЭС)</a:t>
            </a:r>
          </a:p>
        </p:txBody>
      </p:sp>
      <p:graphicFrame>
        <p:nvGraphicFramePr>
          <p:cNvPr id="7" name="Объект 4"/>
          <p:cNvGraphicFramePr>
            <a:graphicFrameLocks noGrp="1"/>
          </p:cNvGraphicFramePr>
          <p:nvPr>
            <p:ph sz="half" idx="1"/>
            <p:extLst>
              <p:ext uri="{D42A27DB-BD31-4B8C-83A1-F6EECF244321}">
                <p14:modId xmlns:p14="http://schemas.microsoft.com/office/powerpoint/2010/main" val="1338647697"/>
              </p:ext>
            </p:extLst>
          </p:nvPr>
        </p:nvGraphicFramePr>
        <p:xfrm>
          <a:off x="445073" y="829056"/>
          <a:ext cx="8431212" cy="2603671"/>
        </p:xfrm>
        <a:graphic>
          <a:graphicData uri="http://schemas.openxmlformats.org/drawingml/2006/table">
            <a:tbl>
              <a:tblPr firstRow="1" bandRow="1">
                <a:tableStyleId>{5C22544A-7EE6-4342-B048-85BDC9FD1C3A}</a:tableStyleId>
              </a:tblPr>
              <a:tblGrid>
                <a:gridCol w="514794"/>
                <a:gridCol w="6364224"/>
                <a:gridCol w="1552194"/>
              </a:tblGrid>
              <a:tr h="378631">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lnB w="12700" cap="flat" cmpd="sng" algn="ctr">
                      <a:solidFill>
                        <a:schemeClr val="tx1"/>
                      </a:solidFill>
                      <a:prstDash val="solid"/>
                      <a:round/>
                      <a:headEnd type="none" w="med" len="med"/>
                      <a:tailEnd type="none" w="med" len="med"/>
                    </a:lnB>
                  </a:tcPr>
                </a:tc>
              </a:tr>
              <a:tr h="1657433">
                <a:tc>
                  <a:txBody>
                    <a:bodyPr/>
                    <a:lstStyle/>
                    <a:p>
                      <a:r>
                        <a:rPr lang="ru-RU" sz="1400" dirty="0" smtClean="0">
                          <a:solidFill>
                            <a:schemeClr val="accent2"/>
                          </a:solidFill>
                        </a:rPr>
                        <a:t>10.</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2"/>
                          </a:solidFill>
                        </a:rPr>
                        <a:t>Соблюдение определяемых ЕЭК требований:</a:t>
                      </a:r>
                    </a:p>
                    <a:p>
                      <a:pPr marL="285750" indent="-285750">
                        <a:buFont typeface="Arial" panose="020B0604020202020204" pitchFamily="34" charset="0"/>
                        <a:buChar char="•"/>
                      </a:pPr>
                      <a:r>
                        <a:rPr lang="ru-RU" sz="1400" dirty="0" smtClean="0">
                          <a:solidFill>
                            <a:schemeClr val="accent2"/>
                          </a:solidFill>
                        </a:rPr>
                        <a:t>к сооружениям, помещениям, открытым площадкам, на территории которых будет осуществляться временное хранение товаров, завершение таможенной процедуры таможенного транзита и (или) проводиться таможенный контроль;</a:t>
                      </a:r>
                    </a:p>
                    <a:p>
                      <a:pPr marL="285750" indent="-285750">
                        <a:buFont typeface="Arial" panose="020B0604020202020204" pitchFamily="34" charset="0"/>
                        <a:buChar char="•"/>
                      </a:pPr>
                      <a:r>
                        <a:rPr lang="ru-RU" sz="1400" dirty="0" smtClean="0">
                          <a:solidFill>
                            <a:schemeClr val="accent2"/>
                          </a:solidFill>
                        </a:rPr>
                        <a:t>к транспортным средствам (для заявителей, осуществляющих внешнеэкономическую деятельность по перевозке товаров и (или) деятельность в сфере таможенного дела в качестве таможенного перевозчика);</a:t>
                      </a:r>
                    </a:p>
                    <a:p>
                      <a:pPr marL="285750" indent="-285750">
                        <a:buFont typeface="Arial" panose="020B0604020202020204" pitchFamily="34" charset="0"/>
                        <a:buChar char="•"/>
                      </a:pPr>
                      <a:r>
                        <a:rPr lang="ru-RU" sz="1400" dirty="0" smtClean="0">
                          <a:solidFill>
                            <a:schemeClr val="accent2"/>
                          </a:solidFill>
                        </a:rPr>
                        <a:t>к работникам заявителя.</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pPr algn="ct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bl>
          </a:graphicData>
        </a:graphic>
      </p:graphicFrame>
    </p:spTree>
    <p:extLst>
      <p:ext uri="{BB962C8B-B14F-4D97-AF65-F5344CB8AC3E}">
        <p14:creationId xmlns:p14="http://schemas.microsoft.com/office/powerpoint/2010/main" val="758305229"/>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ChangeArrowheads="1"/>
          </p:cNvSpPr>
          <p:nvPr/>
        </p:nvSpPr>
        <p:spPr bwMode="auto">
          <a:xfrm>
            <a:off x="351914" y="695254"/>
            <a:ext cx="8617530" cy="426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600" b="1" dirty="0" smtClean="0">
                <a:solidFill>
                  <a:srgbClr val="FFCC00"/>
                </a:solidFill>
              </a:rPr>
              <a:t>Это все условия для получения свидетельства второго типа, а кроме того</a:t>
            </a:r>
            <a:r>
              <a:rPr lang="ru-RU" sz="1600" dirty="0" smtClean="0">
                <a:solidFill>
                  <a:srgbClr val="FFCC00"/>
                </a:solidFill>
              </a:rPr>
              <a:t>:</a:t>
            </a:r>
            <a:endParaRPr lang="ru-RU" sz="1600" dirty="0">
              <a:solidFill>
                <a:srgbClr val="FFCC00"/>
              </a:solidFill>
            </a:endParaRPr>
          </a:p>
        </p:txBody>
      </p:sp>
      <p:sp>
        <p:nvSpPr>
          <p:cNvPr id="15" name="Rectangle 5"/>
          <p:cNvSpPr>
            <a:spLocks noChangeArrowheads="1"/>
          </p:cNvSpPr>
          <p:nvPr/>
        </p:nvSpPr>
        <p:spPr bwMode="auto">
          <a:xfrm>
            <a:off x="1901953" y="2828660"/>
            <a:ext cx="6876288" cy="949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smtClean="0">
                <a:solidFill>
                  <a:srgbClr val="FFCC00"/>
                </a:solidFill>
              </a:rPr>
              <a:t>Действующий УЭО может сразу претендовать на получение свидетельства третьего типа, если он является УЭО по ТК ТС не менее 2-х лет и выполняет все другие условия для получения свидетельства третьего типа (п. 3 ст. 464 переходных положений ТК ЕАЭС).</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497" y="2828660"/>
            <a:ext cx="1138820" cy="949017"/>
          </a:xfrm>
          <a:prstGeom prst="rect">
            <a:avLst/>
          </a:prstGeom>
        </p:spPr>
      </p:pic>
      <p:sp>
        <p:nvSpPr>
          <p:cNvPr id="6" name="Rectangle 5"/>
          <p:cNvSpPr>
            <a:spLocks noChangeArrowheads="1"/>
          </p:cNvSpPr>
          <p:nvPr/>
        </p:nvSpPr>
        <p:spPr bwMode="auto">
          <a:xfrm>
            <a:off x="137097" y="158497"/>
            <a:ext cx="8739188" cy="4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000" dirty="0" smtClean="0">
                <a:solidFill>
                  <a:srgbClr val="0070C0"/>
                </a:solidFill>
              </a:rPr>
              <a:t>Условия получения свидетельства </a:t>
            </a:r>
            <a:r>
              <a:rPr lang="ru-RU" sz="2000" b="1" dirty="0" smtClean="0">
                <a:solidFill>
                  <a:srgbClr val="FF0000"/>
                </a:solidFill>
              </a:rPr>
              <a:t>третьего типа </a:t>
            </a:r>
            <a:r>
              <a:rPr lang="ru-RU" sz="2000" dirty="0" smtClean="0">
                <a:solidFill>
                  <a:srgbClr val="0070C0"/>
                </a:solidFill>
              </a:rPr>
              <a:t>(п.5 ст. 433 ТК ЕАЭС)</a:t>
            </a:r>
          </a:p>
        </p:txBody>
      </p:sp>
      <p:graphicFrame>
        <p:nvGraphicFramePr>
          <p:cNvPr id="7" name="Объект 4"/>
          <p:cNvGraphicFramePr>
            <a:graphicFrameLocks noGrp="1"/>
          </p:cNvGraphicFramePr>
          <p:nvPr>
            <p:ph sz="half" idx="1"/>
            <p:extLst>
              <p:ext uri="{D42A27DB-BD31-4B8C-83A1-F6EECF244321}">
                <p14:modId xmlns:p14="http://schemas.microsoft.com/office/powerpoint/2010/main" val="1375473840"/>
              </p:ext>
            </p:extLst>
          </p:nvPr>
        </p:nvGraphicFramePr>
        <p:xfrm>
          <a:off x="445073" y="1212485"/>
          <a:ext cx="8431212" cy="996416"/>
        </p:xfrm>
        <a:graphic>
          <a:graphicData uri="http://schemas.openxmlformats.org/drawingml/2006/table">
            <a:tbl>
              <a:tblPr firstRow="1" bandRow="1">
                <a:tableStyleId>{5C22544A-7EE6-4342-B048-85BDC9FD1C3A}</a:tableStyleId>
              </a:tblPr>
              <a:tblGrid>
                <a:gridCol w="514794"/>
                <a:gridCol w="6364224"/>
                <a:gridCol w="1552194"/>
              </a:tblGrid>
              <a:tr h="229499">
                <a:tc>
                  <a:txBody>
                    <a:bodyPr/>
                    <a:lstStyle/>
                    <a:p>
                      <a:pPr algn="ctr"/>
                      <a:r>
                        <a:rPr lang="ru-RU" sz="1400" dirty="0" smtClean="0"/>
                        <a:t>№</a:t>
                      </a:r>
                      <a:endParaRPr lang="ru-RU" sz="1400" dirty="0"/>
                    </a:p>
                  </a:txBody>
                  <a:tcPr anchor="ctr"/>
                </a:tc>
                <a:tc>
                  <a:txBody>
                    <a:bodyPr/>
                    <a:lstStyle/>
                    <a:p>
                      <a:pPr algn="ctr"/>
                      <a:r>
                        <a:rPr lang="ru-RU" sz="1400" dirty="0" smtClean="0"/>
                        <a:t>Условия включения в реестр</a:t>
                      </a:r>
                      <a:endParaRPr lang="ru-RU" sz="1400" dirty="0"/>
                    </a:p>
                  </a:txBody>
                  <a:tcPr anchor="ctr"/>
                </a:tc>
                <a:tc>
                  <a:txBody>
                    <a:bodyPr/>
                    <a:lstStyle/>
                    <a:p>
                      <a:pPr algn="ctr"/>
                      <a:r>
                        <a:rPr lang="ru-RU" sz="1400" dirty="0" smtClean="0"/>
                        <a:t>Мин. значение</a:t>
                      </a:r>
                      <a:endParaRPr lang="ru-RU" sz="1400" dirty="0"/>
                    </a:p>
                  </a:txBody>
                  <a:tcPr anchor="ctr">
                    <a:lnB w="12700" cap="flat" cmpd="sng" algn="ctr">
                      <a:solidFill>
                        <a:schemeClr val="tx1"/>
                      </a:solidFill>
                      <a:prstDash val="solid"/>
                      <a:round/>
                      <a:headEnd type="none" w="med" len="med"/>
                      <a:tailEnd type="none" w="med" len="med"/>
                    </a:lnB>
                  </a:tcPr>
                </a:tc>
              </a:tr>
              <a:tr h="691616">
                <a:tc>
                  <a:txBody>
                    <a:bodyPr/>
                    <a:lstStyle/>
                    <a:p>
                      <a:r>
                        <a:rPr lang="ru-RU" sz="1400" dirty="0" smtClean="0">
                          <a:solidFill>
                            <a:schemeClr val="accent2"/>
                          </a:solidFill>
                        </a:rPr>
                        <a:t>11.</a:t>
                      </a:r>
                      <a:endParaRPr lang="ru-RU" sz="1400"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r>
                        <a:rPr lang="ru-RU" sz="1400" u="sng" dirty="0" smtClean="0">
                          <a:solidFill>
                            <a:schemeClr val="accent2"/>
                          </a:solidFill>
                        </a:rPr>
                        <a:t>Нахождение в реестре</a:t>
                      </a:r>
                      <a:r>
                        <a:rPr lang="ru-RU" sz="1400" u="none" dirty="0" smtClean="0">
                          <a:solidFill>
                            <a:schemeClr val="accent2"/>
                          </a:solidFill>
                        </a:rPr>
                        <a:t> </a:t>
                      </a:r>
                      <a:r>
                        <a:rPr lang="ru-RU" sz="1400" dirty="0" smtClean="0">
                          <a:solidFill>
                            <a:schemeClr val="accent2"/>
                          </a:solidFill>
                        </a:rPr>
                        <a:t>УЭО </a:t>
                      </a:r>
                      <a:r>
                        <a:rPr lang="ru-RU" sz="1400" baseline="0" dirty="0" smtClean="0">
                          <a:solidFill>
                            <a:schemeClr val="accent2"/>
                          </a:solidFill>
                        </a:rPr>
                        <a:t>с выдачей свидетельства </a:t>
                      </a:r>
                    </a:p>
                    <a:p>
                      <a:r>
                        <a:rPr lang="ru-RU" sz="1400" u="sng" baseline="0" dirty="0" smtClean="0">
                          <a:solidFill>
                            <a:schemeClr val="accent2"/>
                          </a:solidFill>
                        </a:rPr>
                        <a:t>в соответствии ТК ТС</a:t>
                      </a:r>
                      <a:endParaRPr lang="ru-RU" sz="1400" u="sng" dirty="0">
                        <a:solidFill>
                          <a:schemeClr val="accent2"/>
                        </a:solidFill>
                      </a:endParaRPr>
                    </a:p>
                  </a:txBody>
                  <a:tcPr>
                    <a:lnB w="12700" cap="flat" cmpd="sng" algn="ctr">
                      <a:solidFill>
                        <a:schemeClr val="tx1"/>
                      </a:solidFill>
                      <a:prstDash val="solid"/>
                      <a:round/>
                      <a:headEnd type="none" w="med" len="med"/>
                      <a:tailEnd type="none" w="med" len="med"/>
                    </a:lnB>
                  </a:tcPr>
                </a:tc>
                <a:tc>
                  <a:txBody>
                    <a:bodyPr/>
                    <a:lstStyle/>
                    <a:p>
                      <a:pPr algn="ctr"/>
                      <a:r>
                        <a:rPr lang="ru-RU" sz="1400" dirty="0" smtClean="0">
                          <a:solidFill>
                            <a:schemeClr val="accent2"/>
                          </a:solidFill>
                        </a:rPr>
                        <a:t>2 года</a:t>
                      </a:r>
                      <a:endParaRPr lang="ru-RU" sz="1400" dirty="0">
                        <a:solidFill>
                          <a:schemeClr val="accent2"/>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sp>
        <p:nvSpPr>
          <p:cNvPr id="8" name="Rectangle 5"/>
          <p:cNvSpPr>
            <a:spLocks noChangeArrowheads="1"/>
          </p:cNvSpPr>
          <p:nvPr/>
        </p:nvSpPr>
        <p:spPr bwMode="auto">
          <a:xfrm>
            <a:off x="662153" y="3922927"/>
            <a:ext cx="8214132" cy="949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400" dirty="0" smtClean="0">
                <a:solidFill>
                  <a:srgbClr val="FFCC00"/>
                </a:solidFill>
              </a:rPr>
              <a:t>Заявитель, </a:t>
            </a:r>
            <a:r>
              <a:rPr lang="ru-RU" sz="1400" b="1" u="sng" dirty="0" smtClean="0">
                <a:solidFill>
                  <a:srgbClr val="FFCC00"/>
                </a:solidFill>
              </a:rPr>
              <a:t>не являющийся УЭО по ТК ТС</a:t>
            </a:r>
            <a:r>
              <a:rPr lang="ru-RU" sz="1400" dirty="0" smtClean="0">
                <a:solidFill>
                  <a:srgbClr val="FFCC00"/>
                </a:solidFill>
              </a:rPr>
              <a:t>, на получение свидетельства третьего типа может претендовать только после нахождения в реестре УЭО по ТК ЕАЭС, имея свидетельство первого или второго типа, не менее 2-х лет.</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500"/>
                                        <p:tgtEl>
                                          <p:spTgt spid="4"/>
                                        </p:tgtEl>
                                      </p:cBhvr>
                                    </p:animEffect>
                                    <p:anim calcmode="lin" valueType="num">
                                      <p:cBhvr>
                                        <p:cTn id="18" dur="1500" fill="hold"/>
                                        <p:tgtEl>
                                          <p:spTgt spid="4"/>
                                        </p:tgtEl>
                                        <p:attrNameLst>
                                          <p:attrName>ppt_x</p:attrName>
                                        </p:attrNameLst>
                                      </p:cBhvr>
                                      <p:tavLst>
                                        <p:tav tm="0">
                                          <p:val>
                                            <p:strVal val="#ppt_x"/>
                                          </p:val>
                                        </p:tav>
                                        <p:tav tm="100000">
                                          <p:val>
                                            <p:strVal val="#ppt_x"/>
                                          </p:val>
                                        </p:tav>
                                      </p:tavLst>
                                    </p:anim>
                                    <p:anim calcmode="lin" valueType="num">
                                      <p:cBhvr>
                                        <p:cTn id="19" dur="15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500"/>
                                        <p:tgtEl>
                                          <p:spTgt spid="15"/>
                                        </p:tgtEl>
                                      </p:cBhvr>
                                    </p:animEffect>
                                    <p:anim calcmode="lin" valueType="num">
                                      <p:cBhvr>
                                        <p:cTn id="23" dur="1500" fill="hold"/>
                                        <p:tgtEl>
                                          <p:spTgt spid="15"/>
                                        </p:tgtEl>
                                        <p:attrNameLst>
                                          <p:attrName>ppt_x</p:attrName>
                                        </p:attrNameLst>
                                      </p:cBhvr>
                                      <p:tavLst>
                                        <p:tav tm="0">
                                          <p:val>
                                            <p:strVal val="#ppt_x"/>
                                          </p:val>
                                        </p:tav>
                                        <p:tav tm="100000">
                                          <p:val>
                                            <p:strVal val="#ppt_x"/>
                                          </p:val>
                                        </p:tav>
                                      </p:tavLst>
                                    </p:anim>
                                    <p:anim calcmode="lin" valueType="num">
                                      <p:cBhvr>
                                        <p:cTn id="24" dur="1500" fill="hold"/>
                                        <p:tgtEl>
                                          <p:spTgt spid="1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500"/>
                                        <p:tgtEl>
                                          <p:spTgt spid="8"/>
                                        </p:tgtEl>
                                      </p:cBhvr>
                                    </p:animEffect>
                                    <p:anim calcmode="lin" valueType="num">
                                      <p:cBhvr>
                                        <p:cTn id="28" dur="1500" fill="hold"/>
                                        <p:tgtEl>
                                          <p:spTgt spid="8"/>
                                        </p:tgtEl>
                                        <p:attrNameLst>
                                          <p:attrName>ppt_x</p:attrName>
                                        </p:attrNameLst>
                                      </p:cBhvr>
                                      <p:tavLst>
                                        <p:tav tm="0">
                                          <p:val>
                                            <p:strVal val="#ppt_x"/>
                                          </p:val>
                                        </p:tav>
                                        <p:tav tm="100000">
                                          <p:val>
                                            <p:strVal val="#ppt_x"/>
                                          </p:val>
                                        </p:tav>
                                      </p:tavLst>
                                    </p:anim>
                                    <p:anim calcmode="lin" valueType="num">
                                      <p:cBhvr>
                                        <p:cTn id="2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autoUpdateAnimBg="0"/>
      <p:bldP spid="15"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type="title"/>
          </p:nvPr>
        </p:nvSpPr>
        <p:spPr>
          <a:xfrm>
            <a:off x="128969" y="109728"/>
            <a:ext cx="8734615" cy="499872"/>
          </a:xfrm>
        </p:spPr>
        <p:txBody>
          <a:bodyPr/>
          <a:lstStyle/>
          <a:p>
            <a:r>
              <a:rPr lang="ru-RU" sz="2300" dirty="0" smtClean="0">
                <a:solidFill>
                  <a:schemeClr val="accent6"/>
                </a:solidFill>
              </a:rPr>
              <a:t>Список документов, представляемых для включения в реестр</a:t>
            </a:r>
          </a:p>
        </p:txBody>
      </p:sp>
      <p:graphicFrame>
        <p:nvGraphicFramePr>
          <p:cNvPr id="6" name="Объект 5"/>
          <p:cNvGraphicFramePr>
            <a:graphicFrameLocks noGrp="1"/>
          </p:cNvGraphicFramePr>
          <p:nvPr>
            <p:ph sz="half" idx="1"/>
            <p:extLst>
              <p:ext uri="{D42A27DB-BD31-4B8C-83A1-F6EECF244321}">
                <p14:modId xmlns:p14="http://schemas.microsoft.com/office/powerpoint/2010/main" val="1453309625"/>
              </p:ext>
            </p:extLst>
          </p:nvPr>
        </p:nvGraphicFramePr>
        <p:xfrm>
          <a:off x="278385" y="1246173"/>
          <a:ext cx="8585199" cy="3973109"/>
        </p:xfrm>
        <a:graphic>
          <a:graphicData uri="http://schemas.openxmlformats.org/drawingml/2006/table">
            <a:tbl>
              <a:tblPr firstRow="1" bandRow="1">
                <a:tableStyleId>{5C22544A-7EE6-4342-B048-85BDC9FD1C3A}</a:tableStyleId>
              </a:tblPr>
              <a:tblGrid>
                <a:gridCol w="551370"/>
                <a:gridCol w="5486400"/>
                <a:gridCol w="2547429"/>
              </a:tblGrid>
              <a:tr h="390185">
                <a:tc>
                  <a:txBody>
                    <a:bodyPr/>
                    <a:lstStyle/>
                    <a:p>
                      <a:pPr algn="ctr"/>
                      <a:r>
                        <a:rPr lang="ru-RU" sz="1400" dirty="0" smtClean="0"/>
                        <a:t>№</a:t>
                      </a:r>
                      <a:endParaRPr lang="ru-RU" sz="1400" dirty="0"/>
                    </a:p>
                  </a:txBody>
                  <a:tcPr anchor="ctr"/>
                </a:tc>
                <a:tc>
                  <a:txBody>
                    <a:bodyPr/>
                    <a:lstStyle/>
                    <a:p>
                      <a:pPr algn="ctr"/>
                      <a:r>
                        <a:rPr lang="ru-RU" sz="1400" dirty="0" smtClean="0"/>
                        <a:t>Документ</a:t>
                      </a:r>
                      <a:endParaRPr lang="ru-RU" sz="1400" dirty="0"/>
                    </a:p>
                  </a:txBody>
                  <a:tcPr anchor="ctr"/>
                </a:tc>
                <a:tc>
                  <a:txBody>
                    <a:bodyPr/>
                    <a:lstStyle/>
                    <a:p>
                      <a:pPr algn="ctr"/>
                      <a:r>
                        <a:rPr lang="ru-RU" sz="1400" dirty="0" smtClean="0"/>
                        <a:t>Примечание</a:t>
                      </a:r>
                      <a:endParaRPr lang="ru-RU" sz="1400" dirty="0"/>
                    </a:p>
                  </a:txBody>
                  <a:tcPr anchor="ctr"/>
                </a:tc>
              </a:tr>
              <a:tr h="1212038">
                <a:tc>
                  <a:txBody>
                    <a:bodyPr/>
                    <a:lstStyle/>
                    <a:p>
                      <a:r>
                        <a:rPr lang="ru-RU" sz="1400" dirty="0" smtClean="0">
                          <a:solidFill>
                            <a:schemeClr val="accent6"/>
                          </a:solidFill>
                        </a:rPr>
                        <a:t>1.</a:t>
                      </a:r>
                      <a:endParaRPr lang="ru-RU" sz="1400" dirty="0">
                        <a:solidFill>
                          <a:schemeClr val="accent6"/>
                        </a:solidFill>
                      </a:endParaRPr>
                    </a:p>
                  </a:txBody>
                  <a:tcPr/>
                </a:tc>
                <a:tc>
                  <a:txBody>
                    <a:bodyPr/>
                    <a:lstStyle/>
                    <a:p>
                      <a:r>
                        <a:rPr lang="ru-RU" sz="1400" dirty="0" smtClean="0">
                          <a:solidFill>
                            <a:schemeClr val="accent6"/>
                          </a:solidFill>
                        </a:rPr>
                        <a:t>Список физических лиц государств-членов, являющихся акционерами заявителя, имеющими 10 и более процентов акций заявителя, его учредителями (участниками), руководителями, главными бухгалтерами.</a:t>
                      </a:r>
                      <a:endParaRPr lang="ru-RU" sz="1400" dirty="0">
                        <a:solidFill>
                          <a:schemeClr val="accent6"/>
                        </a:solidFill>
                      </a:endParaRPr>
                    </a:p>
                  </a:txBody>
                  <a:tcPr>
                    <a:lnB w="12700" cap="flat" cmpd="sng" algn="ctr">
                      <a:solidFill>
                        <a:schemeClr val="tx1"/>
                      </a:solidFill>
                      <a:prstDash val="solid"/>
                      <a:round/>
                      <a:headEnd type="none" w="med" len="med"/>
                      <a:tailEnd type="none" w="med" len="med"/>
                    </a:lnB>
                  </a:tcPr>
                </a:tc>
                <a:tc>
                  <a:txBody>
                    <a:bodyPr/>
                    <a:lstStyle/>
                    <a:p>
                      <a:endParaRPr lang="ru-RU" sz="1400" dirty="0">
                        <a:solidFill>
                          <a:schemeClr val="accent6"/>
                        </a:solidFill>
                      </a:endParaRPr>
                    </a:p>
                  </a:txBody>
                  <a:tcPr>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r h="1156545">
                <a:tc>
                  <a:txBody>
                    <a:bodyPr/>
                    <a:lstStyle/>
                    <a:p>
                      <a:r>
                        <a:rPr lang="ru-RU" sz="1400" dirty="0" smtClean="0">
                          <a:solidFill>
                            <a:schemeClr val="accent6"/>
                          </a:solidFill>
                        </a:rPr>
                        <a:t>2.</a:t>
                      </a:r>
                      <a:endParaRPr lang="ru-RU" sz="1400" dirty="0">
                        <a:solidFill>
                          <a:schemeClr val="accent6"/>
                        </a:solidFill>
                      </a:endParaRPr>
                    </a:p>
                  </a:txBody>
                  <a:tcPr/>
                </a:tc>
                <a:tc>
                  <a:txBody>
                    <a:bodyPr/>
                    <a:lstStyle/>
                    <a:p>
                      <a:r>
                        <a:rPr lang="ru-RU" sz="1400" dirty="0" smtClean="0">
                          <a:solidFill>
                            <a:schemeClr val="accent6"/>
                          </a:solidFill>
                        </a:rPr>
                        <a:t>Расчет совокупного показателя финансовой устойчивости заявителя по форме, утвержденной ЕЭК.</a:t>
                      </a:r>
                      <a:endParaRPr lang="ru-RU" sz="1400" dirty="0">
                        <a:solidFill>
                          <a:schemeClr val="accent6"/>
                        </a:solidFill>
                      </a:endParaRPr>
                    </a:p>
                  </a:txBody>
                  <a:tcPr>
                    <a:lnT w="12700" cap="flat" cmpd="sng" algn="ctr">
                      <a:solidFill>
                        <a:schemeClr val="tx1"/>
                      </a:solidFill>
                      <a:prstDash val="solid"/>
                      <a:round/>
                      <a:headEnd type="none" w="med" len="med"/>
                      <a:tailEnd type="none" w="med" len="med"/>
                    </a:lnT>
                  </a:tcPr>
                </a:tc>
                <a:tc>
                  <a:txBody>
                    <a:bodyPr/>
                    <a:lstStyle/>
                    <a:p>
                      <a:r>
                        <a:rPr lang="ru-RU" sz="1400" dirty="0" smtClean="0">
                          <a:solidFill>
                            <a:schemeClr val="accent6"/>
                          </a:solidFill>
                        </a:rPr>
                        <a:t>Представляется заявителем, претендующим на получение свидетельства 2 или 3 типа</a:t>
                      </a:r>
                      <a:endParaRPr lang="ru-RU" sz="1400" dirty="0">
                        <a:solidFill>
                          <a:schemeClr val="accent6"/>
                        </a:solidFill>
                      </a:endParaRPr>
                    </a:p>
                  </a:txBody>
                  <a:tcPr>
                    <a:lnT w="12700" cap="flat" cmpd="sng" algn="ctr">
                      <a:solidFill>
                        <a:schemeClr val="tx1"/>
                      </a:solidFill>
                      <a:prstDash val="solid"/>
                      <a:round/>
                      <a:headEnd type="none" w="med" len="med"/>
                      <a:tailEnd type="none" w="med" len="med"/>
                    </a:lnT>
                  </a:tcPr>
                </a:tc>
              </a:tr>
              <a:tr h="1214341">
                <a:tc>
                  <a:txBody>
                    <a:bodyPr/>
                    <a:lstStyle/>
                    <a:p>
                      <a:r>
                        <a:rPr lang="ru-RU" sz="1400" dirty="0" smtClean="0">
                          <a:solidFill>
                            <a:schemeClr val="accent6"/>
                          </a:solidFill>
                        </a:rPr>
                        <a:t>3.</a:t>
                      </a:r>
                      <a:endParaRPr lang="ru-RU" sz="1400" dirty="0">
                        <a:solidFill>
                          <a:schemeClr val="accent6"/>
                        </a:solidFill>
                      </a:endParaRPr>
                    </a:p>
                  </a:txBody>
                  <a:tcPr/>
                </a:tc>
                <a:tc>
                  <a:txBody>
                    <a:bodyPr/>
                    <a:lstStyle/>
                    <a:p>
                      <a:r>
                        <a:rPr lang="ru-RU" sz="1400" dirty="0" smtClean="0">
                          <a:solidFill>
                            <a:schemeClr val="accent6"/>
                          </a:solidFill>
                        </a:rPr>
                        <a:t>Документы, подтверждающие наличие у заявителя сооружений, помещений и</a:t>
                      </a:r>
                      <a:r>
                        <a:rPr lang="ru-RU" sz="1400" baseline="0" dirty="0" smtClean="0">
                          <a:solidFill>
                            <a:schemeClr val="accent6"/>
                          </a:solidFill>
                        </a:rPr>
                        <a:t> (</a:t>
                      </a:r>
                      <a:r>
                        <a:rPr lang="ru-RU" sz="1400" dirty="0" smtClean="0">
                          <a:solidFill>
                            <a:schemeClr val="accent6"/>
                          </a:solidFill>
                        </a:rPr>
                        <a:t>или) открытых площадок, предназначенных для временного хранения товаров.</a:t>
                      </a:r>
                      <a:endParaRPr lang="ru-RU" sz="1400" dirty="0">
                        <a:solidFill>
                          <a:schemeClr val="accent6"/>
                        </a:solidFill>
                      </a:endParaRPr>
                    </a:p>
                  </a:txBody>
                  <a:tcPr/>
                </a:tc>
                <a:tc>
                  <a:txBody>
                    <a:bodyPr/>
                    <a:lstStyle/>
                    <a:p>
                      <a:r>
                        <a:rPr lang="ru-RU" sz="1400" dirty="0" smtClean="0">
                          <a:solidFill>
                            <a:schemeClr val="accent6"/>
                          </a:solidFill>
                        </a:rPr>
                        <a:t>Представляются заявителем, претендующим на получение свидетельства 2 или 3 типа</a:t>
                      </a:r>
                    </a:p>
                  </a:txBody>
                  <a:tcPr/>
                </a:tc>
              </a:tr>
            </a:tbl>
          </a:graphicData>
        </a:graphic>
      </p:graphicFrame>
      <p:sp>
        <p:nvSpPr>
          <p:cNvPr id="5" name="Rectangle 3"/>
          <p:cNvSpPr txBox="1">
            <a:spLocks noChangeArrowheads="1"/>
          </p:cNvSpPr>
          <p:nvPr/>
        </p:nvSpPr>
        <p:spPr bwMode="auto">
          <a:xfrm>
            <a:off x="203677" y="681754"/>
            <a:ext cx="5290816" cy="41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a:lstStyle>
          <a:p>
            <a:r>
              <a:rPr lang="ru-RU" sz="2000" kern="0" dirty="0" smtClean="0">
                <a:solidFill>
                  <a:srgbClr val="FFCC00"/>
                </a:solidFill>
              </a:rPr>
              <a:t>(предполагаемый, будет определен ЕЭК).</a:t>
            </a:r>
          </a:p>
        </p:txBody>
      </p:sp>
    </p:spTree>
    <p:extLst>
      <p:ext uri="{BB962C8B-B14F-4D97-AF65-F5344CB8AC3E}">
        <p14:creationId xmlns:p14="http://schemas.microsoft.com/office/powerpoint/2010/main" val="1214704890"/>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ru-RU" dirty="0" smtClean="0"/>
              <a:t>Содержание презентации</a:t>
            </a:r>
          </a:p>
        </p:txBody>
      </p:sp>
      <p:sp>
        <p:nvSpPr>
          <p:cNvPr id="10243" name="Rectangle 3"/>
          <p:cNvSpPr>
            <a:spLocks noGrp="1" noChangeArrowheads="1"/>
          </p:cNvSpPr>
          <p:nvPr>
            <p:ph idx="1"/>
          </p:nvPr>
        </p:nvSpPr>
        <p:spPr>
          <a:xfrm>
            <a:off x="560374" y="1963178"/>
            <a:ext cx="8431213" cy="4169398"/>
          </a:xfrm>
          <a:noFill/>
        </p:spPr>
        <p:txBody>
          <a:bodyPr/>
          <a:lstStyle/>
          <a:p>
            <a:pPr marL="276225" indent="-276225">
              <a:spcAft>
                <a:spcPct val="75000"/>
              </a:spcAft>
              <a:buClr>
                <a:srgbClr val="FF9900"/>
              </a:buClr>
              <a:buFontTx/>
              <a:buChar char="•"/>
            </a:pPr>
            <a:r>
              <a:rPr lang="ru-RU" sz="2800" dirty="0"/>
              <a:t>Переходные положения в отношении уполномоченных экономических </a:t>
            </a:r>
            <a:r>
              <a:rPr lang="ru-RU" sz="2800" dirty="0" smtClean="0"/>
              <a:t>операторов (ст. 465)</a:t>
            </a:r>
          </a:p>
          <a:p>
            <a:pPr marL="276225" indent="-276225">
              <a:spcAft>
                <a:spcPct val="75000"/>
              </a:spcAft>
              <a:buClr>
                <a:srgbClr val="FF9900"/>
              </a:buClr>
              <a:buFontTx/>
              <a:buChar char="•"/>
            </a:pPr>
            <a:r>
              <a:rPr lang="ru-RU" sz="2800" dirty="0"/>
              <a:t>Условия включения в реестр уполномоченных экономических </a:t>
            </a:r>
            <a:r>
              <a:rPr lang="ru-RU" sz="2800" dirty="0" smtClean="0"/>
              <a:t>операторов (ст. 433)</a:t>
            </a:r>
          </a:p>
          <a:p>
            <a:pPr marL="276225" indent="-276225">
              <a:spcAft>
                <a:spcPct val="75000"/>
              </a:spcAft>
              <a:buClr>
                <a:srgbClr val="FF9900"/>
              </a:buClr>
              <a:buFontTx/>
              <a:buChar char="•"/>
            </a:pPr>
            <a:r>
              <a:rPr lang="ru-RU" sz="2800" dirty="0"/>
              <a:t>Порядок включения в реестр уполномоченных экономических </a:t>
            </a:r>
            <a:r>
              <a:rPr lang="ru-RU" sz="2800" dirty="0" smtClean="0"/>
              <a:t>операторов (ст. 434)</a:t>
            </a:r>
          </a:p>
        </p:txBody>
      </p:sp>
      <p:sp>
        <p:nvSpPr>
          <p:cNvPr id="10244" name="Rectangle 4"/>
          <p:cNvSpPr>
            <a:spLocks noChangeArrowheads="1"/>
          </p:cNvSpPr>
          <p:nvPr/>
        </p:nvSpPr>
        <p:spPr bwMode="auto">
          <a:xfrm>
            <a:off x="380291" y="1013229"/>
            <a:ext cx="8611296" cy="949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p>
            <a:pPr>
              <a:spcBef>
                <a:spcPct val="20000"/>
              </a:spcBef>
            </a:pPr>
            <a:r>
              <a:rPr lang="ru-RU" sz="2400" dirty="0" smtClean="0">
                <a:solidFill>
                  <a:srgbClr val="FFC000"/>
                </a:solidFill>
              </a:rPr>
              <a:t>Положения ТК ЕАЭС, касающиеся участников ВЭД, имеющих статус УЭО, присвоенный в соответствии ТК ТС.</a:t>
            </a:r>
            <a:endParaRPr lang="ru-RU" sz="2400" dirty="0">
              <a:solidFill>
                <a:srgbClr val="FFC0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p:tgtEl>
                                          <p:spTgt spid="10244"/>
                                        </p:tgtEl>
                                        <p:attrNameLst>
                                          <p:attrName>ppt_y</p:attrName>
                                        </p:attrNameLst>
                                      </p:cBhvr>
                                      <p:tavLst>
                                        <p:tav tm="0">
                                          <p:val>
                                            <p:strVal val="#ppt_y-#ppt_h*1.125000"/>
                                          </p:val>
                                        </p:tav>
                                        <p:tav tm="100000">
                                          <p:val>
                                            <p:strVal val="#ppt_y"/>
                                          </p:val>
                                        </p:tav>
                                      </p:tavLst>
                                    </p:anim>
                                    <p:animEffect transition="in" filter="wipe(down)">
                                      <p:cBhvr>
                                        <p:cTn id="8" dur="500"/>
                                        <p:tgtEl>
                                          <p:spTgt spid="10244"/>
                                        </p:tgtEl>
                                      </p:cBhvr>
                                    </p:animEffect>
                                  </p:childTnLst>
                                </p:cTn>
                              </p:par>
                            </p:childTnLst>
                          </p:cTn>
                        </p:par>
                        <p:par>
                          <p:cTn id="9" fill="hold">
                            <p:stCondLst>
                              <p:cond delay="500"/>
                            </p:stCondLst>
                            <p:childTnLst>
                              <p:par>
                                <p:cTn id="10" presetID="12" presetClass="entr" presetSubtype="1" fill="hold" grpId="0" nodeType="after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slide(fromTop)">
                                      <p:cBhvr>
                                        <p:cTn id="12" dur="500"/>
                                        <p:tgtEl>
                                          <p:spTgt spid="10243">
                                            <p:txEl>
                                              <p:pRg st="0" end="0"/>
                                            </p:txEl>
                                          </p:spTgt>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10243">
                                            <p:txEl>
                                              <p:pRg st="1" end="1"/>
                                            </p:txEl>
                                          </p:spTgt>
                                        </p:tgtEl>
                                        <p:attrNameLst>
                                          <p:attrName>style.visibility</p:attrName>
                                        </p:attrNameLst>
                                      </p:cBhvr>
                                      <p:to>
                                        <p:strVal val="visible"/>
                                      </p:to>
                                    </p:set>
                                    <p:animEffect transition="in" filter="slide(fromTop)">
                                      <p:cBhvr>
                                        <p:cTn id="16" dur="500"/>
                                        <p:tgtEl>
                                          <p:spTgt spid="10243">
                                            <p:txEl>
                                              <p:pRg st="1" end="1"/>
                                            </p:txEl>
                                          </p:spTgt>
                                        </p:tgtEl>
                                      </p:cBhvr>
                                    </p:animEffect>
                                  </p:childTnLst>
                                </p:cTn>
                              </p:par>
                            </p:childTnLst>
                          </p:cTn>
                        </p:par>
                        <p:par>
                          <p:cTn id="17" fill="hold">
                            <p:stCondLst>
                              <p:cond delay="1500"/>
                            </p:stCondLst>
                            <p:childTnLst>
                              <p:par>
                                <p:cTn id="18" presetID="12" presetClass="entr" presetSubtype="1" fill="hold" grpId="0" nodeType="afterEffect">
                                  <p:stCondLst>
                                    <p:cond delay="0"/>
                                  </p:stCondLst>
                                  <p:childTnLst>
                                    <p:set>
                                      <p:cBhvr>
                                        <p:cTn id="19" dur="1" fill="hold">
                                          <p:stCondLst>
                                            <p:cond delay="0"/>
                                          </p:stCondLst>
                                        </p:cTn>
                                        <p:tgtEl>
                                          <p:spTgt spid="10243">
                                            <p:txEl>
                                              <p:pRg st="2" end="2"/>
                                            </p:txEl>
                                          </p:spTgt>
                                        </p:tgtEl>
                                        <p:attrNameLst>
                                          <p:attrName>style.visibility</p:attrName>
                                        </p:attrNameLst>
                                      </p:cBhvr>
                                      <p:to>
                                        <p:strVal val="visible"/>
                                      </p:to>
                                    </p:set>
                                    <p:animEffect transition="in" filter="slide(fromTop)">
                                      <p:cBhvr>
                                        <p:cTn id="20"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P spid="1024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title"/>
          </p:nvPr>
        </p:nvSpPr>
        <p:spPr>
          <a:xfrm>
            <a:off x="128969" y="109728"/>
            <a:ext cx="8734615" cy="499872"/>
          </a:xfrm>
        </p:spPr>
        <p:txBody>
          <a:bodyPr/>
          <a:lstStyle/>
          <a:p>
            <a:r>
              <a:rPr lang="ru-RU" sz="2300" dirty="0" smtClean="0">
                <a:solidFill>
                  <a:schemeClr val="accent6"/>
                </a:solidFill>
              </a:rPr>
              <a:t>Список документов, представляемых для включения в реестр</a:t>
            </a:r>
          </a:p>
        </p:txBody>
      </p:sp>
      <p:graphicFrame>
        <p:nvGraphicFramePr>
          <p:cNvPr id="6" name="Объект 5"/>
          <p:cNvGraphicFramePr>
            <a:graphicFrameLocks noGrp="1"/>
          </p:cNvGraphicFramePr>
          <p:nvPr>
            <p:ph sz="half" idx="1"/>
            <p:extLst>
              <p:ext uri="{D42A27DB-BD31-4B8C-83A1-F6EECF244321}">
                <p14:modId xmlns:p14="http://schemas.microsoft.com/office/powerpoint/2010/main" val="1760874894"/>
              </p:ext>
            </p:extLst>
          </p:nvPr>
        </p:nvGraphicFramePr>
        <p:xfrm>
          <a:off x="278385" y="1295400"/>
          <a:ext cx="8585199" cy="4134809"/>
        </p:xfrm>
        <a:graphic>
          <a:graphicData uri="http://schemas.openxmlformats.org/drawingml/2006/table">
            <a:tbl>
              <a:tblPr firstRow="1" bandRow="1">
                <a:tableStyleId>{5C22544A-7EE6-4342-B048-85BDC9FD1C3A}</a:tableStyleId>
              </a:tblPr>
              <a:tblGrid>
                <a:gridCol w="551370"/>
                <a:gridCol w="5486400"/>
                <a:gridCol w="2547429"/>
              </a:tblGrid>
              <a:tr h="390185">
                <a:tc>
                  <a:txBody>
                    <a:bodyPr/>
                    <a:lstStyle/>
                    <a:p>
                      <a:pPr algn="ctr"/>
                      <a:r>
                        <a:rPr lang="ru-RU" sz="1400" dirty="0" smtClean="0"/>
                        <a:t>№</a:t>
                      </a:r>
                      <a:endParaRPr lang="ru-RU" sz="1400" dirty="0"/>
                    </a:p>
                  </a:txBody>
                  <a:tcPr anchor="ctr"/>
                </a:tc>
                <a:tc>
                  <a:txBody>
                    <a:bodyPr/>
                    <a:lstStyle/>
                    <a:p>
                      <a:pPr algn="ctr"/>
                      <a:r>
                        <a:rPr lang="ru-RU" sz="1400" dirty="0" smtClean="0"/>
                        <a:t>Документ</a:t>
                      </a:r>
                      <a:endParaRPr lang="ru-RU" sz="1400" dirty="0"/>
                    </a:p>
                  </a:txBody>
                  <a:tcPr anchor="ctr"/>
                </a:tc>
                <a:tc>
                  <a:txBody>
                    <a:bodyPr/>
                    <a:lstStyle/>
                    <a:p>
                      <a:pPr algn="ctr"/>
                      <a:r>
                        <a:rPr lang="ru-RU" sz="1400" dirty="0" smtClean="0"/>
                        <a:t>Примечание</a:t>
                      </a:r>
                      <a:endParaRPr lang="ru-RU" sz="1400" dirty="0"/>
                    </a:p>
                  </a:txBody>
                  <a:tcPr anchor="ctr"/>
                </a:tc>
              </a:tr>
              <a:tr h="1551229">
                <a:tc>
                  <a:txBody>
                    <a:bodyPr/>
                    <a:lstStyle/>
                    <a:p>
                      <a:r>
                        <a:rPr lang="ru-RU" sz="1400" dirty="0" smtClean="0">
                          <a:solidFill>
                            <a:schemeClr val="accent6"/>
                          </a:solidFill>
                        </a:rPr>
                        <a:t>4.</a:t>
                      </a:r>
                      <a:endParaRPr lang="ru-RU" sz="1400" dirty="0">
                        <a:solidFill>
                          <a:schemeClr val="accent6"/>
                        </a:solidFill>
                      </a:endParaRPr>
                    </a:p>
                  </a:txBody>
                  <a:tcPr/>
                </a:tc>
                <a:tc>
                  <a:txBody>
                    <a:bodyPr/>
                    <a:lstStyle/>
                    <a:p>
                      <a:r>
                        <a:rPr lang="ru-RU" sz="1400" dirty="0" smtClean="0">
                          <a:solidFill>
                            <a:schemeClr val="accent6"/>
                          </a:solidFill>
                        </a:rPr>
                        <a:t>Документы, выданные компетентным органом государства-члена ЕАЭС, подтверждающие отсутствие фактов привлечения к уголовной ответственности физических лиц государств-членов, являющихся акционерами заявителя, имеющими 10 и более процентов акций заявителя, его учредителями (участниками), руководителями, главными бухгалтерами</a:t>
                      </a:r>
                      <a:endParaRPr lang="ru-RU" sz="1400" dirty="0">
                        <a:solidFill>
                          <a:schemeClr val="accent6"/>
                        </a:solidFill>
                      </a:endParaRPr>
                    </a:p>
                  </a:txBody>
                  <a:tcPr/>
                </a:tc>
                <a:tc>
                  <a:txBody>
                    <a:bodyPr/>
                    <a:lstStyle/>
                    <a:p>
                      <a:r>
                        <a:rPr lang="ru-RU" sz="1400" dirty="0" smtClean="0">
                          <a:solidFill>
                            <a:schemeClr val="accent6"/>
                          </a:solidFill>
                        </a:rPr>
                        <a:t>Представляются по желанию заявителя.</a:t>
                      </a:r>
                      <a:endParaRPr lang="ru-RU" sz="1400" dirty="0">
                        <a:solidFill>
                          <a:schemeClr val="accent6"/>
                        </a:solidFill>
                      </a:endParaRPr>
                    </a:p>
                  </a:txBody>
                  <a:tcPr>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1199226">
                <a:tc>
                  <a:txBody>
                    <a:bodyPr/>
                    <a:lstStyle/>
                    <a:p>
                      <a:r>
                        <a:rPr lang="ru-RU" sz="1400" dirty="0" smtClean="0">
                          <a:solidFill>
                            <a:schemeClr val="accent6"/>
                          </a:solidFill>
                        </a:rPr>
                        <a:t>5.</a:t>
                      </a:r>
                      <a:endParaRPr lang="ru-RU" sz="1400" dirty="0">
                        <a:solidFill>
                          <a:schemeClr val="accent6"/>
                        </a:solidFill>
                      </a:endParaRPr>
                    </a:p>
                  </a:txBody>
                  <a:tcPr/>
                </a:tc>
                <a:tc>
                  <a:txBody>
                    <a:bodyPr/>
                    <a:lstStyle/>
                    <a:p>
                      <a:r>
                        <a:rPr lang="ru-RU" sz="1400" dirty="0" smtClean="0">
                          <a:solidFill>
                            <a:schemeClr val="accent6"/>
                          </a:solidFill>
                        </a:rPr>
                        <a:t>Документ, подтверждающий отсутствие у юридического лица задолженности (недоимки) в соответствии с законодательством о налогах и сборах РФ.</a:t>
                      </a:r>
                      <a:endParaRPr lang="ru-RU" sz="1400" dirty="0">
                        <a:solidFill>
                          <a:schemeClr val="accent6"/>
                        </a:solidFill>
                      </a:endParaRPr>
                    </a:p>
                  </a:txBody>
                  <a:tcPr>
                    <a:lnB w="12700" cap="flat" cmpd="sng" algn="ctr">
                      <a:solidFill>
                        <a:schemeClr val="tx1"/>
                      </a:solidFill>
                      <a:prstDash val="solid"/>
                      <a:round/>
                      <a:headEnd type="none" w="med" len="med"/>
                      <a:tailEnd type="none" w="med" len="med"/>
                    </a:lnB>
                  </a:tcPr>
                </a:tc>
                <a:tc>
                  <a:txBody>
                    <a:bodyPr/>
                    <a:lstStyle/>
                    <a:p>
                      <a:r>
                        <a:rPr lang="ru-RU" sz="1400" dirty="0" smtClean="0">
                          <a:solidFill>
                            <a:schemeClr val="accent6"/>
                          </a:solidFill>
                        </a:rPr>
                        <a:t>Представляется по желанию заявителя.</a:t>
                      </a:r>
                      <a:endParaRPr lang="ru-RU" sz="1400" dirty="0">
                        <a:solidFill>
                          <a:schemeClr val="accent6"/>
                        </a:solidFill>
                      </a:endParaRPr>
                    </a:p>
                  </a:txBody>
                  <a:tcPr>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r h="994169">
                <a:tc>
                  <a:txBody>
                    <a:bodyPr/>
                    <a:lstStyle/>
                    <a:p>
                      <a:r>
                        <a:rPr lang="ru-RU" sz="1400" dirty="0" smtClean="0">
                          <a:solidFill>
                            <a:schemeClr val="accent6"/>
                          </a:solidFill>
                        </a:rPr>
                        <a:t>6.</a:t>
                      </a:r>
                      <a:endParaRPr lang="ru-RU" sz="1400" dirty="0">
                        <a:solidFill>
                          <a:schemeClr val="accent6"/>
                        </a:solidFill>
                      </a:endParaRPr>
                    </a:p>
                  </a:txBody>
                  <a:tcPr/>
                </a:tc>
                <a:tc>
                  <a:txBody>
                    <a:bodyPr/>
                    <a:lstStyle/>
                    <a:p>
                      <a:r>
                        <a:rPr lang="ru-RU" sz="1400" dirty="0" smtClean="0">
                          <a:solidFill>
                            <a:schemeClr val="accent6"/>
                          </a:solidFill>
                        </a:rPr>
                        <a:t>Иные документы.</a:t>
                      </a:r>
                      <a:endParaRPr lang="ru-RU" sz="1400" dirty="0">
                        <a:solidFill>
                          <a:schemeClr val="accent6"/>
                        </a:solidFill>
                      </a:endParaRPr>
                    </a:p>
                  </a:txBody>
                  <a:tcPr>
                    <a:lnT w="12700" cap="flat" cmpd="sng" algn="ctr">
                      <a:solidFill>
                        <a:schemeClr val="tx1"/>
                      </a:solidFill>
                      <a:prstDash val="solid"/>
                      <a:round/>
                      <a:headEnd type="none" w="med" len="med"/>
                      <a:tailEnd type="none" w="med" len="med"/>
                    </a:lnT>
                  </a:tcPr>
                </a:tc>
                <a:tc>
                  <a:txBody>
                    <a:bodyPr/>
                    <a:lstStyle/>
                    <a:p>
                      <a:r>
                        <a:rPr lang="ru-RU" sz="1400" dirty="0" smtClean="0">
                          <a:solidFill>
                            <a:schemeClr val="accent6"/>
                          </a:solidFill>
                        </a:rPr>
                        <a:t>Представляются по желанию заявителя.</a:t>
                      </a:r>
                      <a:endParaRPr lang="ru-RU" sz="1400" dirty="0">
                        <a:solidFill>
                          <a:schemeClr val="accent6"/>
                        </a:solidFill>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tcPr>
                </a:tc>
              </a:tr>
            </a:tbl>
          </a:graphicData>
        </a:graphic>
      </p:graphicFrame>
      <p:sp>
        <p:nvSpPr>
          <p:cNvPr id="9" name="Rectangle 3"/>
          <p:cNvSpPr txBox="1">
            <a:spLocks noChangeArrowheads="1"/>
          </p:cNvSpPr>
          <p:nvPr/>
        </p:nvSpPr>
        <p:spPr bwMode="auto">
          <a:xfrm>
            <a:off x="203677" y="681754"/>
            <a:ext cx="5290816" cy="41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a:lstStyle>
          <a:p>
            <a:r>
              <a:rPr lang="ru-RU" sz="2000" kern="0" dirty="0" smtClean="0">
                <a:solidFill>
                  <a:srgbClr val="FFCC00"/>
                </a:solidFill>
              </a:rPr>
              <a:t>(предполагаемый, будет определен ЕЭК).</a:t>
            </a:r>
          </a:p>
        </p:txBody>
      </p:sp>
    </p:spTree>
    <p:extLst>
      <p:ext uri="{BB962C8B-B14F-4D97-AF65-F5344CB8AC3E}">
        <p14:creationId xmlns:p14="http://schemas.microsoft.com/office/powerpoint/2010/main" val="38328941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1084332"/>
            <a:ext cx="7772400" cy="4463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a:lstStyle>
          <a:p>
            <a:pPr algn="ctr"/>
            <a:r>
              <a:rPr lang="ru-RU" sz="4400" kern="0" dirty="0" smtClean="0">
                <a:solidFill>
                  <a:schemeClr val="tx1"/>
                </a:solidFill>
              </a:rPr>
              <a:t>3. В </a:t>
            </a:r>
            <a:r>
              <a:rPr lang="ru-RU" sz="4400" kern="0" dirty="0">
                <a:solidFill>
                  <a:schemeClr val="tx1"/>
                </a:solidFill>
              </a:rPr>
              <a:t>каком порядке </a:t>
            </a:r>
            <a:endParaRPr lang="ru-RU" sz="4400" kern="0" dirty="0" smtClean="0">
              <a:solidFill>
                <a:schemeClr val="tx1"/>
              </a:solidFill>
            </a:endParaRPr>
          </a:p>
          <a:p>
            <a:pPr algn="ctr"/>
            <a:r>
              <a:rPr lang="ru-RU" sz="4400" kern="0" dirty="0" smtClean="0">
                <a:solidFill>
                  <a:schemeClr val="tx1"/>
                </a:solidFill>
              </a:rPr>
              <a:t>по </a:t>
            </a:r>
            <a:r>
              <a:rPr lang="ru-RU" sz="4400" kern="0" dirty="0">
                <a:solidFill>
                  <a:schemeClr val="tx1"/>
                </a:solidFill>
              </a:rPr>
              <a:t>ТК </a:t>
            </a:r>
            <a:r>
              <a:rPr lang="ru-RU" sz="4400" kern="0" dirty="0" smtClean="0">
                <a:solidFill>
                  <a:schemeClr val="tx1"/>
                </a:solidFill>
              </a:rPr>
              <a:t>ЕАЭС </a:t>
            </a:r>
          </a:p>
          <a:p>
            <a:pPr algn="ctr"/>
            <a:r>
              <a:rPr lang="ru-RU" sz="4400" kern="0" dirty="0" smtClean="0">
                <a:solidFill>
                  <a:schemeClr val="tx1"/>
                </a:solidFill>
              </a:rPr>
              <a:t>осуществляется </a:t>
            </a:r>
          </a:p>
          <a:p>
            <a:pPr algn="ctr"/>
            <a:r>
              <a:rPr lang="ru-RU" sz="4400" kern="0" dirty="0" smtClean="0">
                <a:solidFill>
                  <a:schemeClr val="tx1"/>
                </a:solidFill>
              </a:rPr>
              <a:t>включение </a:t>
            </a:r>
            <a:r>
              <a:rPr lang="ru-RU" sz="4400" kern="0" dirty="0">
                <a:solidFill>
                  <a:schemeClr val="tx1"/>
                </a:solidFill>
              </a:rPr>
              <a:t>в реестр </a:t>
            </a:r>
            <a:endParaRPr lang="ru-RU" sz="4400" kern="0" dirty="0" smtClean="0">
              <a:solidFill>
                <a:schemeClr val="tx1"/>
              </a:solidFill>
            </a:endParaRPr>
          </a:p>
          <a:p>
            <a:pPr algn="ctr"/>
            <a:r>
              <a:rPr lang="ru-RU" sz="4400" kern="0" dirty="0" smtClean="0">
                <a:solidFill>
                  <a:schemeClr val="tx1"/>
                </a:solidFill>
              </a:rPr>
              <a:t>УЭО?</a:t>
            </a:r>
          </a:p>
        </p:txBody>
      </p:sp>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7860" y="39782"/>
            <a:ext cx="6720561" cy="609600"/>
          </a:xfrm>
        </p:spPr>
        <p:txBody>
          <a:bodyPr/>
          <a:lstStyle/>
          <a:p>
            <a:r>
              <a:rPr lang="ru-RU" dirty="0" smtClean="0"/>
              <a:t>Порядок включения в реестр УЭО</a:t>
            </a:r>
            <a:endParaRPr lang="ru-RU" dirty="0"/>
          </a:p>
        </p:txBody>
      </p:sp>
      <p:sp>
        <p:nvSpPr>
          <p:cNvPr id="5" name="Минус 4"/>
          <p:cNvSpPr/>
          <p:nvPr/>
        </p:nvSpPr>
        <p:spPr>
          <a:xfrm>
            <a:off x="392411" y="859437"/>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6" name="Блок-схема: процесс 5"/>
          <p:cNvSpPr/>
          <p:nvPr/>
        </p:nvSpPr>
        <p:spPr>
          <a:xfrm>
            <a:off x="1822875" y="742909"/>
            <a:ext cx="1189529" cy="274223"/>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hlinkClick r:id="rId2" action="ppaction://hlinksldjump" tooltip="Для получения свидетельств первого и второго типов можно подать 1 заявление."/>
              </a:rPr>
              <a:t>Заявление</a:t>
            </a:r>
            <a:endParaRPr lang="ru-RU" sz="1400" dirty="0"/>
          </a:p>
        </p:txBody>
      </p:sp>
      <p:sp>
        <p:nvSpPr>
          <p:cNvPr id="8" name="Плюс 7"/>
          <p:cNvSpPr/>
          <p:nvPr/>
        </p:nvSpPr>
        <p:spPr>
          <a:xfrm>
            <a:off x="3196298" y="757244"/>
            <a:ext cx="246863" cy="245553"/>
          </a:xfrm>
          <a:prstGeom prst="mathPlus">
            <a:avLst>
              <a:gd name="adj1" fmla="val 19000"/>
            </a:avLst>
          </a:prstGeom>
          <a:solidFill>
            <a:schemeClr val="tx1"/>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9" name="Блок-схема: процесс 8">
            <a:hlinkClick r:id="rId3" action="ppaction://hlinkpres?slideindex=1&amp;slidetitle=" tooltip="Документы, которые"/>
          </p:cNvPr>
          <p:cNvSpPr/>
          <p:nvPr/>
        </p:nvSpPr>
        <p:spPr>
          <a:xfrm>
            <a:off x="3580669" y="737924"/>
            <a:ext cx="1189529" cy="284192"/>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hlinkClick r:id="rId2" action="ppaction://hlinksldjump" tooltip="Без документов, сведения о которых могут быть получены таможенными органами из информационных систем таможенных и других госорганов"/>
              </a:rPr>
              <a:t>Документы</a:t>
            </a:r>
            <a:endParaRPr lang="ru-RU" sz="1400" dirty="0"/>
          </a:p>
        </p:txBody>
      </p:sp>
      <p:sp>
        <p:nvSpPr>
          <p:cNvPr id="12" name="Rectangle 5"/>
          <p:cNvSpPr>
            <a:spLocks noChangeArrowheads="1"/>
          </p:cNvSpPr>
          <p:nvPr/>
        </p:nvSpPr>
        <p:spPr bwMode="auto">
          <a:xfrm>
            <a:off x="72828" y="639636"/>
            <a:ext cx="1254211" cy="172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spcBef>
                <a:spcPts val="0"/>
              </a:spcBef>
              <a:spcAft>
                <a:spcPts val="0"/>
              </a:spcAft>
            </a:pPr>
            <a:r>
              <a:rPr lang="ru-RU" sz="1000" dirty="0" smtClean="0"/>
              <a:t>Дата регистрации</a:t>
            </a:r>
          </a:p>
        </p:txBody>
      </p:sp>
      <p:sp>
        <p:nvSpPr>
          <p:cNvPr id="17" name="Минус 16"/>
          <p:cNvSpPr/>
          <p:nvPr/>
        </p:nvSpPr>
        <p:spPr>
          <a:xfrm>
            <a:off x="392412" y="2917491"/>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18" name="Rectangle 5"/>
          <p:cNvSpPr>
            <a:spLocks noChangeArrowheads="1"/>
          </p:cNvSpPr>
          <p:nvPr/>
        </p:nvSpPr>
        <p:spPr bwMode="auto">
          <a:xfrm>
            <a:off x="259052" y="2322499"/>
            <a:ext cx="182147"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lIns="0" tIns="0" rIns="0" bIns="0"/>
          <a:lstStyle/>
          <a:p>
            <a:pPr algn="r">
              <a:spcBef>
                <a:spcPts val="0"/>
              </a:spcBef>
              <a:spcAft>
                <a:spcPts val="0"/>
              </a:spcAft>
            </a:pPr>
            <a:r>
              <a:rPr lang="ru-RU" sz="1000" dirty="0" smtClean="0"/>
              <a:t>5 раб. </a:t>
            </a:r>
            <a:r>
              <a:rPr lang="ru-RU" sz="1000" dirty="0" err="1" smtClean="0"/>
              <a:t>дн</a:t>
            </a:r>
            <a:r>
              <a:rPr lang="ru-RU" sz="1000" dirty="0" smtClean="0"/>
              <a:t>.</a:t>
            </a:r>
          </a:p>
        </p:txBody>
      </p:sp>
      <p:sp>
        <p:nvSpPr>
          <p:cNvPr id="29" name="Блок-схема: процесс 28"/>
          <p:cNvSpPr/>
          <p:nvPr/>
        </p:nvSpPr>
        <p:spPr>
          <a:xfrm>
            <a:off x="839374" y="1207692"/>
            <a:ext cx="1367555" cy="60688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dirty="0" smtClean="0">
                <a:solidFill>
                  <a:schemeClr val="accent6"/>
                </a:solidFill>
              </a:rPr>
              <a:t>Таможенный орган</a:t>
            </a:r>
            <a:endParaRPr lang="ru-RU" sz="1400" dirty="0">
              <a:solidFill>
                <a:schemeClr val="accent6"/>
              </a:solidFill>
            </a:endParaRPr>
          </a:p>
        </p:txBody>
      </p:sp>
      <p:sp>
        <p:nvSpPr>
          <p:cNvPr id="39" name="Блок-схема: процесс 38"/>
          <p:cNvSpPr/>
          <p:nvPr/>
        </p:nvSpPr>
        <p:spPr>
          <a:xfrm>
            <a:off x="6799883" y="2735718"/>
            <a:ext cx="2078389" cy="434499"/>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Решение</a:t>
            </a:r>
          </a:p>
          <a:p>
            <a:pPr algn="ctr"/>
            <a:r>
              <a:rPr lang="ru-RU" sz="900" dirty="0" smtClean="0">
                <a:solidFill>
                  <a:schemeClr val="accent6"/>
                </a:solidFill>
              </a:rPr>
              <a:t>об отказе в рассмотрении заявления</a:t>
            </a:r>
            <a:endParaRPr lang="ru-RU" sz="900" dirty="0">
              <a:solidFill>
                <a:schemeClr val="accent6"/>
              </a:solidFill>
            </a:endParaRPr>
          </a:p>
        </p:txBody>
      </p:sp>
      <p:sp>
        <p:nvSpPr>
          <p:cNvPr id="41" name="Блок-схема: процесс 40"/>
          <p:cNvSpPr/>
          <p:nvPr/>
        </p:nvSpPr>
        <p:spPr>
          <a:xfrm>
            <a:off x="2532493" y="1105140"/>
            <a:ext cx="3737402" cy="488314"/>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r>
              <a:rPr lang="ru-RU" sz="900" dirty="0" smtClean="0">
                <a:solidFill>
                  <a:schemeClr val="accent6"/>
                </a:solidFill>
              </a:rPr>
              <a:t>1) Заявление не соответствует форме;</a:t>
            </a:r>
          </a:p>
          <a:p>
            <a:r>
              <a:rPr lang="ru-RU" sz="900" dirty="0" smtClean="0">
                <a:solidFill>
                  <a:schemeClr val="accent6"/>
                </a:solidFill>
              </a:rPr>
              <a:t>2) Не указаны необходимые сведения;</a:t>
            </a:r>
          </a:p>
          <a:p>
            <a:r>
              <a:rPr lang="ru-RU" sz="900" dirty="0" smtClean="0">
                <a:solidFill>
                  <a:schemeClr val="accent6"/>
                </a:solidFill>
              </a:rPr>
              <a:t>3) Подано до истечения года со дня исключения УЭО из реестра</a:t>
            </a:r>
            <a:endParaRPr lang="ru-RU" sz="900" dirty="0">
              <a:solidFill>
                <a:schemeClr val="accent6"/>
              </a:solidFill>
            </a:endParaRPr>
          </a:p>
        </p:txBody>
      </p:sp>
      <p:sp>
        <p:nvSpPr>
          <p:cNvPr id="49" name="Блок-схема: процесс 48"/>
          <p:cNvSpPr/>
          <p:nvPr/>
        </p:nvSpPr>
        <p:spPr>
          <a:xfrm>
            <a:off x="5314966" y="1729523"/>
            <a:ext cx="2958554" cy="38332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Информирование заявителя о необходимости </a:t>
            </a:r>
          </a:p>
          <a:p>
            <a:pPr algn="ctr"/>
            <a:r>
              <a:rPr lang="ru-RU" sz="900" dirty="0" smtClean="0">
                <a:solidFill>
                  <a:schemeClr val="accent6"/>
                </a:solidFill>
              </a:rPr>
              <a:t>представления документов в течение </a:t>
            </a:r>
            <a:r>
              <a:rPr lang="ru-RU" sz="900" dirty="0" smtClean="0">
                <a:solidFill>
                  <a:schemeClr val="accent6"/>
                </a:solidFill>
                <a:hlinkClick r:id="rId2" action="ppaction://hlinksldjump" tooltip="На это время течение срока рассмотрения заявления приостанавливается"/>
              </a:rPr>
              <a:t>1 мес.</a:t>
            </a:r>
            <a:endParaRPr lang="ru-RU" sz="900" dirty="0">
              <a:solidFill>
                <a:schemeClr val="accent6"/>
              </a:solidFill>
            </a:endParaRPr>
          </a:p>
        </p:txBody>
      </p:sp>
      <p:sp>
        <p:nvSpPr>
          <p:cNvPr id="52" name="Минус 51"/>
          <p:cNvSpPr/>
          <p:nvPr/>
        </p:nvSpPr>
        <p:spPr>
          <a:xfrm>
            <a:off x="392411" y="5954492"/>
            <a:ext cx="161841" cy="45719"/>
          </a:xfrm>
          <a:prstGeom prst="mathMinus">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53" name="Rectangle 5"/>
          <p:cNvSpPr>
            <a:spLocks noChangeArrowheads="1"/>
          </p:cNvSpPr>
          <p:nvPr/>
        </p:nvSpPr>
        <p:spPr bwMode="auto">
          <a:xfrm>
            <a:off x="169563" y="5075141"/>
            <a:ext cx="216000" cy="1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lIns="0" tIns="0" rIns="0" bIns="0"/>
          <a:lstStyle/>
          <a:p>
            <a:pPr algn="r">
              <a:spcBef>
                <a:spcPts val="0"/>
              </a:spcBef>
              <a:spcAft>
                <a:spcPts val="0"/>
              </a:spcAft>
            </a:pPr>
            <a:r>
              <a:rPr lang="ru-RU" sz="1100" dirty="0" smtClean="0"/>
              <a:t> </a:t>
            </a:r>
            <a:r>
              <a:rPr lang="en-US" sz="1000" dirty="0" smtClean="0"/>
              <a:t>&lt;</a:t>
            </a:r>
            <a:r>
              <a:rPr lang="ru-RU" sz="1000" dirty="0" smtClean="0"/>
              <a:t> 120 календ. </a:t>
            </a:r>
            <a:r>
              <a:rPr lang="ru-RU" sz="1000" dirty="0" err="1" smtClean="0"/>
              <a:t>дн</a:t>
            </a:r>
            <a:r>
              <a:rPr lang="ru-RU" sz="1000" dirty="0" smtClean="0"/>
              <a:t>.</a:t>
            </a:r>
          </a:p>
        </p:txBody>
      </p:sp>
      <p:sp>
        <p:nvSpPr>
          <p:cNvPr id="54" name="Блок-схема: процесс 53"/>
          <p:cNvSpPr/>
          <p:nvPr/>
        </p:nvSpPr>
        <p:spPr>
          <a:xfrm>
            <a:off x="778712" y="2568915"/>
            <a:ext cx="1488879" cy="768105"/>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Запросы в тамож. органы др. стран и госорганы РФ +</a:t>
            </a:r>
          </a:p>
          <a:p>
            <a:pPr algn="ctr"/>
            <a:r>
              <a:rPr lang="ru-RU" sz="1000" dirty="0" smtClean="0">
                <a:solidFill>
                  <a:schemeClr val="accent6"/>
                </a:solidFill>
              </a:rPr>
              <a:t>возможно назначение</a:t>
            </a:r>
          </a:p>
          <a:p>
            <a:pPr algn="ctr"/>
            <a:r>
              <a:rPr lang="ru-RU" sz="1000" dirty="0" smtClean="0">
                <a:solidFill>
                  <a:schemeClr val="accent6"/>
                </a:solidFill>
              </a:rPr>
              <a:t>таможенной проверки</a:t>
            </a:r>
          </a:p>
        </p:txBody>
      </p:sp>
      <p:sp>
        <p:nvSpPr>
          <p:cNvPr id="58" name="Блок-схема: процесс 57"/>
          <p:cNvSpPr/>
          <p:nvPr/>
        </p:nvSpPr>
        <p:spPr>
          <a:xfrm>
            <a:off x="4778794" y="2289219"/>
            <a:ext cx="1933504" cy="257493"/>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Документы представлены в срок</a:t>
            </a:r>
            <a:endParaRPr lang="ru-RU" sz="900" dirty="0">
              <a:solidFill>
                <a:schemeClr val="accent6"/>
              </a:solidFill>
            </a:endParaRPr>
          </a:p>
        </p:txBody>
      </p:sp>
      <p:sp>
        <p:nvSpPr>
          <p:cNvPr id="59" name="Блок-схема: процесс 58"/>
          <p:cNvSpPr/>
          <p:nvPr/>
        </p:nvSpPr>
        <p:spPr>
          <a:xfrm>
            <a:off x="662846" y="3461559"/>
            <a:ext cx="1720610" cy="383320"/>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Ответы получены или не получены в теч.1 мес.</a:t>
            </a:r>
            <a:endParaRPr lang="ru-RU" sz="1000" dirty="0">
              <a:solidFill>
                <a:schemeClr val="accent6"/>
              </a:solidFill>
            </a:endParaRPr>
          </a:p>
        </p:txBody>
      </p:sp>
      <p:sp>
        <p:nvSpPr>
          <p:cNvPr id="73" name="Блок-схема: процесс 72"/>
          <p:cNvSpPr/>
          <p:nvPr/>
        </p:nvSpPr>
        <p:spPr>
          <a:xfrm>
            <a:off x="6785362" y="2288247"/>
            <a:ext cx="2107430" cy="246088"/>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Документы не представлены в срок</a:t>
            </a:r>
            <a:endParaRPr lang="ru-RU" sz="900" dirty="0">
              <a:solidFill>
                <a:schemeClr val="accent6"/>
              </a:solidFill>
            </a:endParaRPr>
          </a:p>
        </p:txBody>
      </p:sp>
      <p:cxnSp>
        <p:nvCxnSpPr>
          <p:cNvPr id="76" name="Соединительная линия уступом 75"/>
          <p:cNvCxnSpPr>
            <a:stCxn id="49" idx="2"/>
            <a:endCxn id="58" idx="0"/>
          </p:cNvCxnSpPr>
          <p:nvPr/>
        </p:nvCxnSpPr>
        <p:spPr>
          <a:xfrm rot="5400000">
            <a:off x="6181707" y="1676683"/>
            <a:ext cx="176376" cy="1048697"/>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Прямая со стрелкой 91"/>
          <p:cNvCxnSpPr>
            <a:stCxn id="54" idx="2"/>
            <a:endCxn id="59" idx="0"/>
          </p:cNvCxnSpPr>
          <p:nvPr/>
        </p:nvCxnSpPr>
        <p:spPr>
          <a:xfrm flipH="1">
            <a:off x="1523151" y="3337020"/>
            <a:ext cx="1" cy="12453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Блок-схема: процесс 92"/>
          <p:cNvSpPr/>
          <p:nvPr/>
        </p:nvSpPr>
        <p:spPr>
          <a:xfrm>
            <a:off x="2744494" y="3461559"/>
            <a:ext cx="1488879" cy="38332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Рассмотрение заявления</a:t>
            </a:r>
            <a:endParaRPr lang="ru-RU" sz="1000" dirty="0">
              <a:solidFill>
                <a:schemeClr val="accent6"/>
              </a:solidFill>
            </a:endParaRPr>
          </a:p>
        </p:txBody>
      </p:sp>
      <p:sp>
        <p:nvSpPr>
          <p:cNvPr id="105" name="Блок-схема: процесс 104"/>
          <p:cNvSpPr/>
          <p:nvPr/>
        </p:nvSpPr>
        <p:spPr>
          <a:xfrm>
            <a:off x="2397865" y="4692077"/>
            <a:ext cx="2182136" cy="38332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Обеспечение является условием включения в реестр УЭО ?</a:t>
            </a:r>
            <a:endParaRPr lang="ru-RU" sz="1000" dirty="0">
              <a:solidFill>
                <a:schemeClr val="accent6"/>
              </a:solidFill>
            </a:endParaRPr>
          </a:p>
        </p:txBody>
      </p:sp>
      <p:sp>
        <p:nvSpPr>
          <p:cNvPr id="120" name="Блок-схема: процесс 119"/>
          <p:cNvSpPr/>
          <p:nvPr/>
        </p:nvSpPr>
        <p:spPr>
          <a:xfrm>
            <a:off x="5573869" y="4245420"/>
            <a:ext cx="2036562" cy="564757"/>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Уведомление о соблюдении условий + </a:t>
            </a:r>
            <a:r>
              <a:rPr lang="ru-RU" sz="1000" dirty="0" smtClean="0">
                <a:solidFill>
                  <a:schemeClr val="accent6"/>
                </a:solidFill>
                <a:hlinkClick r:id="rId2" action="ppaction://hlinksldjump" tooltip="Со дня направления уведомления до дня представления обеспечения срок рассмотрения заявления приостанавливается"/>
              </a:rPr>
              <a:t>2 мес. </a:t>
            </a:r>
            <a:r>
              <a:rPr lang="ru-RU" sz="1000" dirty="0" smtClean="0">
                <a:solidFill>
                  <a:schemeClr val="accent6"/>
                </a:solidFill>
              </a:rPr>
              <a:t>на представление обеспечения</a:t>
            </a:r>
            <a:endParaRPr lang="ru-RU" sz="1000" dirty="0">
              <a:solidFill>
                <a:schemeClr val="accent6"/>
              </a:solidFill>
            </a:endParaRPr>
          </a:p>
        </p:txBody>
      </p:sp>
      <p:cxnSp>
        <p:nvCxnSpPr>
          <p:cNvPr id="161" name="Соединительная линия уступом 160"/>
          <p:cNvCxnSpPr>
            <a:stCxn id="120" idx="2"/>
            <a:endCxn id="135" idx="0"/>
          </p:cNvCxnSpPr>
          <p:nvPr/>
        </p:nvCxnSpPr>
        <p:spPr>
          <a:xfrm rot="5400000">
            <a:off x="5949189" y="4381316"/>
            <a:ext cx="214100" cy="107182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Соединительная линия уступом 167"/>
          <p:cNvCxnSpPr>
            <a:stCxn id="120" idx="2"/>
            <a:endCxn id="148" idx="0"/>
          </p:cNvCxnSpPr>
          <p:nvPr/>
        </p:nvCxnSpPr>
        <p:spPr>
          <a:xfrm rot="16200000" flipH="1">
            <a:off x="7070048" y="4332279"/>
            <a:ext cx="214100" cy="1169896"/>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Прямая соединительная линия 183"/>
          <p:cNvCxnSpPr/>
          <p:nvPr/>
        </p:nvCxnSpPr>
        <p:spPr>
          <a:xfrm>
            <a:off x="4770198" y="5215937"/>
            <a:ext cx="374262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85" name="Прямая соединительная линия 184"/>
          <p:cNvCxnSpPr/>
          <p:nvPr/>
        </p:nvCxnSpPr>
        <p:spPr>
          <a:xfrm>
            <a:off x="4770198" y="5954492"/>
            <a:ext cx="374262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4" name="Прямая со стрелкой 193"/>
          <p:cNvCxnSpPr/>
          <p:nvPr/>
        </p:nvCxnSpPr>
        <p:spPr>
          <a:xfrm flipV="1">
            <a:off x="6446265" y="5215937"/>
            <a:ext cx="0" cy="738555"/>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6" name="TextBox 195"/>
          <p:cNvSpPr txBox="1"/>
          <p:nvPr/>
        </p:nvSpPr>
        <p:spPr>
          <a:xfrm>
            <a:off x="6426809" y="5514417"/>
            <a:ext cx="1102402" cy="153888"/>
          </a:xfrm>
          <a:prstGeom prst="rect">
            <a:avLst/>
          </a:prstGeom>
          <a:noFill/>
        </p:spPr>
        <p:txBody>
          <a:bodyPr vert="horz" wrap="square" lIns="0" tIns="0" rIns="0" bIns="0" rtlCol="0">
            <a:spAutoFit/>
          </a:bodyPr>
          <a:lstStyle/>
          <a:p>
            <a:pPr algn="ctr"/>
            <a:r>
              <a:rPr lang="ru-RU" sz="1000" dirty="0" smtClean="0"/>
              <a:t>10 календ. дней</a:t>
            </a:r>
            <a:endParaRPr lang="ru-RU" sz="1000" dirty="0"/>
          </a:p>
        </p:txBody>
      </p:sp>
      <p:cxnSp>
        <p:nvCxnSpPr>
          <p:cNvPr id="198" name="Прямая соединительная линия 197"/>
          <p:cNvCxnSpPr>
            <a:stCxn id="5" idx="3"/>
            <a:endCxn id="17" idx="3"/>
          </p:cNvCxnSpPr>
          <p:nvPr/>
        </p:nvCxnSpPr>
        <p:spPr>
          <a:xfrm>
            <a:off x="473332" y="876920"/>
            <a:ext cx="1" cy="2058054"/>
          </a:xfrm>
          <a:prstGeom prst="line">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0" name="Прямая соединительная линия 199"/>
          <p:cNvCxnSpPr>
            <a:stCxn id="5" idx="3"/>
            <a:endCxn id="52" idx="1"/>
          </p:cNvCxnSpPr>
          <p:nvPr/>
        </p:nvCxnSpPr>
        <p:spPr>
          <a:xfrm>
            <a:off x="473332" y="876920"/>
            <a:ext cx="0" cy="5105808"/>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5" name="Блок-схема: процесс 134"/>
          <p:cNvSpPr/>
          <p:nvPr/>
        </p:nvSpPr>
        <p:spPr>
          <a:xfrm>
            <a:off x="4690893" y="5024277"/>
            <a:ext cx="1658867" cy="383320"/>
          </a:xfrm>
          <a:prstGeom prst="flowChartProcess">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Документы представлены в срок</a:t>
            </a:r>
            <a:endParaRPr lang="ru-RU" sz="1000" dirty="0">
              <a:solidFill>
                <a:schemeClr val="accent6"/>
              </a:solidFill>
            </a:endParaRPr>
          </a:p>
        </p:txBody>
      </p:sp>
      <p:sp>
        <p:nvSpPr>
          <p:cNvPr id="148" name="Блок-схема: процесс 147"/>
          <p:cNvSpPr/>
          <p:nvPr/>
        </p:nvSpPr>
        <p:spPr>
          <a:xfrm>
            <a:off x="6963954" y="5024277"/>
            <a:ext cx="1596184" cy="383320"/>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Документы не представлены в срок</a:t>
            </a:r>
            <a:endParaRPr lang="ru-RU" sz="1000" dirty="0">
              <a:solidFill>
                <a:schemeClr val="accent6"/>
              </a:solidFill>
            </a:endParaRPr>
          </a:p>
        </p:txBody>
      </p:sp>
      <p:sp>
        <p:nvSpPr>
          <p:cNvPr id="153" name="Блок-схема: процесс 152"/>
          <p:cNvSpPr/>
          <p:nvPr/>
        </p:nvSpPr>
        <p:spPr>
          <a:xfrm>
            <a:off x="6675930" y="5789636"/>
            <a:ext cx="2169125" cy="348410"/>
          </a:xfrm>
          <a:prstGeom prst="flowChartProcess">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Отказ во включении </a:t>
            </a:r>
          </a:p>
          <a:p>
            <a:pPr algn="ctr"/>
            <a:r>
              <a:rPr lang="ru-RU" sz="1000" dirty="0" smtClean="0">
                <a:solidFill>
                  <a:schemeClr val="accent6"/>
                </a:solidFill>
              </a:rPr>
              <a:t>в реестр УЭО</a:t>
            </a:r>
            <a:endParaRPr lang="ru-RU" sz="1000" dirty="0">
              <a:solidFill>
                <a:schemeClr val="accent6"/>
              </a:solidFill>
            </a:endParaRPr>
          </a:p>
        </p:txBody>
      </p:sp>
      <p:pic>
        <p:nvPicPr>
          <p:cNvPr id="10" name="Рисунок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50715" y="6266123"/>
            <a:ext cx="576486" cy="480405"/>
          </a:xfrm>
          <a:prstGeom prst="rect">
            <a:avLst/>
          </a:prstGeom>
        </p:spPr>
      </p:pic>
      <p:sp>
        <p:nvSpPr>
          <p:cNvPr id="11" name="TextBox 10"/>
          <p:cNvSpPr txBox="1"/>
          <p:nvPr/>
        </p:nvSpPr>
        <p:spPr>
          <a:xfrm>
            <a:off x="1127201" y="6284863"/>
            <a:ext cx="7727124" cy="461665"/>
          </a:xfrm>
          <a:prstGeom prst="rect">
            <a:avLst/>
          </a:prstGeom>
          <a:noFill/>
        </p:spPr>
        <p:txBody>
          <a:bodyPr wrap="square" rtlCol="0">
            <a:spAutoFit/>
          </a:bodyPr>
          <a:lstStyle/>
          <a:p>
            <a:pPr algn="ctr"/>
            <a:r>
              <a:rPr lang="ru-RU" sz="1200" dirty="0" smtClean="0">
                <a:solidFill>
                  <a:schemeClr val="accent6"/>
                </a:solidFill>
              </a:rPr>
              <a:t>В соответствии со статьей 430 ТК ЕАЭС в отношении как претендента на включение в реестр УЭО, так и в отношении УЭО, могут применяться меры таможенного контроля, в том числе таможенные проверки. </a:t>
            </a:r>
            <a:endParaRPr lang="ru-RU" sz="1200" dirty="0">
              <a:solidFill>
                <a:schemeClr val="accent6"/>
              </a:solidFill>
            </a:endParaRPr>
          </a:p>
        </p:txBody>
      </p:sp>
      <p:sp>
        <p:nvSpPr>
          <p:cNvPr id="102" name="Блок-схема: процесс 101"/>
          <p:cNvSpPr/>
          <p:nvPr/>
        </p:nvSpPr>
        <p:spPr>
          <a:xfrm>
            <a:off x="2744494" y="4027873"/>
            <a:ext cx="1488879" cy="316794"/>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Условия соблюдены</a:t>
            </a:r>
            <a:endParaRPr lang="ru-RU" sz="1000" dirty="0">
              <a:solidFill>
                <a:schemeClr val="accent6"/>
              </a:solidFill>
            </a:endParaRPr>
          </a:p>
        </p:txBody>
      </p:sp>
      <p:cxnSp>
        <p:nvCxnSpPr>
          <p:cNvPr id="106" name="Прямая со стрелкой 105"/>
          <p:cNvCxnSpPr>
            <a:stCxn id="102" idx="2"/>
            <a:endCxn id="105" idx="0"/>
          </p:cNvCxnSpPr>
          <p:nvPr/>
        </p:nvCxnSpPr>
        <p:spPr>
          <a:xfrm flipH="1">
            <a:off x="3488933" y="4344667"/>
            <a:ext cx="1" cy="34741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3297968" y="4408729"/>
            <a:ext cx="180000" cy="123111"/>
          </a:xfrm>
          <a:prstGeom prst="rect">
            <a:avLst/>
          </a:prstGeom>
          <a:noFill/>
        </p:spPr>
        <p:txBody>
          <a:bodyPr wrap="square" lIns="0" tIns="0" rIns="0" bIns="0" rtlCol="0">
            <a:spAutoFit/>
          </a:bodyPr>
          <a:lstStyle/>
          <a:p>
            <a:r>
              <a:rPr lang="ru-RU" sz="800" dirty="0" smtClean="0"/>
              <a:t>ДА</a:t>
            </a:r>
            <a:endParaRPr lang="ru-RU" sz="800" dirty="0"/>
          </a:p>
        </p:txBody>
      </p:sp>
      <p:sp>
        <p:nvSpPr>
          <p:cNvPr id="113" name="TextBox 112"/>
          <p:cNvSpPr txBox="1"/>
          <p:nvPr/>
        </p:nvSpPr>
        <p:spPr>
          <a:xfrm>
            <a:off x="4336610" y="4031179"/>
            <a:ext cx="216000" cy="123111"/>
          </a:xfrm>
          <a:prstGeom prst="rect">
            <a:avLst/>
          </a:prstGeom>
          <a:noFill/>
        </p:spPr>
        <p:txBody>
          <a:bodyPr wrap="square" lIns="0" tIns="0" rIns="0" bIns="0" rtlCol="0">
            <a:spAutoFit/>
          </a:bodyPr>
          <a:lstStyle/>
          <a:p>
            <a:r>
              <a:rPr lang="ru-RU" sz="800" dirty="0" smtClean="0"/>
              <a:t>НЕТ</a:t>
            </a:r>
            <a:endParaRPr lang="ru-RU" sz="800" dirty="0"/>
          </a:p>
        </p:txBody>
      </p:sp>
      <p:sp>
        <p:nvSpPr>
          <p:cNvPr id="71" name="TextBox 70"/>
          <p:cNvSpPr txBox="1"/>
          <p:nvPr/>
        </p:nvSpPr>
        <p:spPr>
          <a:xfrm>
            <a:off x="4649533" y="4725224"/>
            <a:ext cx="180000" cy="123111"/>
          </a:xfrm>
          <a:prstGeom prst="rect">
            <a:avLst/>
          </a:prstGeom>
          <a:noFill/>
        </p:spPr>
        <p:txBody>
          <a:bodyPr wrap="square" lIns="0" tIns="0" rIns="0" bIns="0" rtlCol="0">
            <a:spAutoFit/>
          </a:bodyPr>
          <a:lstStyle/>
          <a:p>
            <a:r>
              <a:rPr lang="ru-RU" sz="800" dirty="0" smtClean="0"/>
              <a:t>ДА</a:t>
            </a:r>
            <a:endParaRPr lang="ru-RU" sz="800" dirty="0"/>
          </a:p>
        </p:txBody>
      </p:sp>
      <p:sp>
        <p:nvSpPr>
          <p:cNvPr id="72" name="TextBox 71"/>
          <p:cNvSpPr txBox="1"/>
          <p:nvPr/>
        </p:nvSpPr>
        <p:spPr>
          <a:xfrm>
            <a:off x="3243007" y="5176436"/>
            <a:ext cx="216000" cy="123111"/>
          </a:xfrm>
          <a:prstGeom prst="rect">
            <a:avLst/>
          </a:prstGeom>
          <a:noFill/>
        </p:spPr>
        <p:txBody>
          <a:bodyPr wrap="square" lIns="0" tIns="0" rIns="0" bIns="0" rtlCol="0">
            <a:spAutoFit/>
          </a:bodyPr>
          <a:lstStyle/>
          <a:p>
            <a:r>
              <a:rPr lang="ru-RU" sz="800" dirty="0" smtClean="0"/>
              <a:t>НЕТ</a:t>
            </a:r>
            <a:endParaRPr lang="ru-RU" sz="800" dirty="0"/>
          </a:p>
        </p:txBody>
      </p:sp>
      <p:sp>
        <p:nvSpPr>
          <p:cNvPr id="82" name="Блок-схема: процесс 81"/>
          <p:cNvSpPr/>
          <p:nvPr/>
        </p:nvSpPr>
        <p:spPr>
          <a:xfrm>
            <a:off x="2532493" y="1729523"/>
            <a:ext cx="2001423" cy="38332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Оснований для отказа нет, но отсутствуют документы</a:t>
            </a:r>
            <a:endParaRPr lang="ru-RU" sz="900" dirty="0">
              <a:solidFill>
                <a:schemeClr val="accent6"/>
              </a:solidFill>
            </a:endParaRPr>
          </a:p>
        </p:txBody>
      </p:sp>
      <p:sp>
        <p:nvSpPr>
          <p:cNvPr id="98" name="Блок-схема: процесс 97"/>
          <p:cNvSpPr/>
          <p:nvPr/>
        </p:nvSpPr>
        <p:spPr>
          <a:xfrm>
            <a:off x="2488222" y="2266061"/>
            <a:ext cx="2001423" cy="291447"/>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900" dirty="0" smtClean="0">
                <a:solidFill>
                  <a:schemeClr val="accent6"/>
                </a:solidFill>
              </a:rPr>
              <a:t>Заявление соответствует, документы в наличии</a:t>
            </a:r>
            <a:endParaRPr lang="ru-RU" sz="900" dirty="0">
              <a:solidFill>
                <a:schemeClr val="accent6"/>
              </a:solidFill>
            </a:endParaRPr>
          </a:p>
        </p:txBody>
      </p:sp>
      <p:sp>
        <p:nvSpPr>
          <p:cNvPr id="101" name="Блок-схема: процесс 100"/>
          <p:cNvSpPr/>
          <p:nvPr/>
        </p:nvSpPr>
        <p:spPr>
          <a:xfrm>
            <a:off x="2517883" y="2724169"/>
            <a:ext cx="1942100" cy="457597"/>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000" dirty="0" smtClean="0">
                <a:solidFill>
                  <a:schemeClr val="accent6"/>
                </a:solidFill>
              </a:rPr>
              <a:t>Решение о рассмотрении заявления</a:t>
            </a:r>
            <a:endParaRPr lang="ru-RU" sz="1000" dirty="0">
              <a:solidFill>
                <a:schemeClr val="accent6"/>
              </a:solidFill>
            </a:endParaRPr>
          </a:p>
        </p:txBody>
      </p:sp>
      <p:cxnSp>
        <p:nvCxnSpPr>
          <p:cNvPr id="13" name="Соединительная линия уступом 12"/>
          <p:cNvCxnSpPr>
            <a:stCxn id="105" idx="3"/>
            <a:endCxn id="120" idx="1"/>
          </p:cNvCxnSpPr>
          <p:nvPr/>
        </p:nvCxnSpPr>
        <p:spPr>
          <a:xfrm flipV="1">
            <a:off x="4580001" y="4527799"/>
            <a:ext cx="993868" cy="355938"/>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Блок-схема: процесс 107"/>
          <p:cNvSpPr/>
          <p:nvPr/>
        </p:nvSpPr>
        <p:spPr>
          <a:xfrm>
            <a:off x="1020727" y="5771821"/>
            <a:ext cx="4936412" cy="38332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dirty="0" smtClean="0">
                <a:solidFill>
                  <a:schemeClr val="accent6"/>
                </a:solidFill>
              </a:rPr>
              <a:t>Решение о включении в реестр УЭО</a:t>
            </a:r>
            <a:endParaRPr lang="ru-RU" sz="1200" b="1" dirty="0">
              <a:solidFill>
                <a:schemeClr val="accent6"/>
              </a:solidFill>
            </a:endParaRPr>
          </a:p>
        </p:txBody>
      </p:sp>
      <p:cxnSp>
        <p:nvCxnSpPr>
          <p:cNvPr id="22" name="Соединительная линия уступом 21"/>
          <p:cNvCxnSpPr>
            <a:stCxn id="135" idx="2"/>
            <a:endCxn id="108" idx="0"/>
          </p:cNvCxnSpPr>
          <p:nvPr/>
        </p:nvCxnSpPr>
        <p:spPr>
          <a:xfrm rot="5400000">
            <a:off x="4322518" y="4574012"/>
            <a:ext cx="364224" cy="2031394"/>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Соединительная линия уступом 32"/>
          <p:cNvCxnSpPr>
            <a:stCxn id="102" idx="3"/>
            <a:endCxn id="153" idx="3"/>
          </p:cNvCxnSpPr>
          <p:nvPr/>
        </p:nvCxnSpPr>
        <p:spPr>
          <a:xfrm>
            <a:off x="4233373" y="4186270"/>
            <a:ext cx="4611682" cy="1777571"/>
          </a:xfrm>
          <a:prstGeom prst="bentConnector3">
            <a:avLst>
              <a:gd name="adj1" fmla="val 10369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Соединительная линия уступом 34"/>
          <p:cNvCxnSpPr>
            <a:stCxn id="148" idx="2"/>
            <a:endCxn id="153" idx="0"/>
          </p:cNvCxnSpPr>
          <p:nvPr/>
        </p:nvCxnSpPr>
        <p:spPr>
          <a:xfrm rot="5400000">
            <a:off x="7570251" y="5597840"/>
            <a:ext cx="382039" cy="155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Соединительная линия уступом 36"/>
          <p:cNvCxnSpPr>
            <a:stCxn id="41" idx="3"/>
            <a:endCxn id="39" idx="3"/>
          </p:cNvCxnSpPr>
          <p:nvPr/>
        </p:nvCxnSpPr>
        <p:spPr>
          <a:xfrm>
            <a:off x="6269895" y="1349297"/>
            <a:ext cx="2608377" cy="1603671"/>
          </a:xfrm>
          <a:prstGeom prst="bentConnector3">
            <a:avLst>
              <a:gd name="adj1" fmla="val 105035"/>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Соединительная линия уступом 41"/>
          <p:cNvCxnSpPr>
            <a:stCxn id="49" idx="2"/>
            <a:endCxn id="73" idx="0"/>
          </p:cNvCxnSpPr>
          <p:nvPr/>
        </p:nvCxnSpPr>
        <p:spPr>
          <a:xfrm rot="16200000" flipH="1">
            <a:off x="7228958" y="1678128"/>
            <a:ext cx="175404" cy="1044834"/>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a:stCxn id="73" idx="2"/>
            <a:endCxn id="39" idx="0"/>
          </p:cNvCxnSpPr>
          <p:nvPr/>
        </p:nvCxnSpPr>
        <p:spPr>
          <a:xfrm>
            <a:off x="7839077" y="2534335"/>
            <a:ext cx="1" cy="2013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Прямоугольник 60"/>
          <p:cNvSpPr/>
          <p:nvPr/>
        </p:nvSpPr>
        <p:spPr>
          <a:xfrm>
            <a:off x="1750914" y="723033"/>
            <a:ext cx="3096000" cy="3240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6" name="Соединительная линия уступом 65"/>
          <p:cNvCxnSpPr>
            <a:stCxn id="61" idx="1"/>
            <a:endCxn id="29" idx="0"/>
          </p:cNvCxnSpPr>
          <p:nvPr/>
        </p:nvCxnSpPr>
        <p:spPr>
          <a:xfrm rot="10800000" flipV="1">
            <a:off x="1523152" y="885032"/>
            <a:ext cx="227762" cy="322659"/>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Соединительная линия уступом 68"/>
          <p:cNvCxnSpPr>
            <a:stCxn id="29" idx="3"/>
            <a:endCxn id="41" idx="1"/>
          </p:cNvCxnSpPr>
          <p:nvPr/>
        </p:nvCxnSpPr>
        <p:spPr>
          <a:xfrm flipV="1">
            <a:off x="2206929" y="1349297"/>
            <a:ext cx="325564" cy="161835"/>
          </a:xfrm>
          <a:prstGeom prst="bentConnector3">
            <a:avLst>
              <a:gd name="adj1" fmla="val 48245"/>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Соединительная линия уступом 73"/>
          <p:cNvCxnSpPr>
            <a:stCxn id="29" idx="3"/>
            <a:endCxn id="82" idx="1"/>
          </p:cNvCxnSpPr>
          <p:nvPr/>
        </p:nvCxnSpPr>
        <p:spPr>
          <a:xfrm>
            <a:off x="2206929" y="1511132"/>
            <a:ext cx="325564" cy="410051"/>
          </a:xfrm>
          <a:prstGeom prst="bentConnector3">
            <a:avLst>
              <a:gd name="adj1" fmla="val 4868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Соединительная линия уступом 77"/>
          <p:cNvCxnSpPr>
            <a:stCxn id="29" idx="3"/>
            <a:endCxn id="98" idx="1"/>
          </p:cNvCxnSpPr>
          <p:nvPr/>
        </p:nvCxnSpPr>
        <p:spPr>
          <a:xfrm>
            <a:off x="2206929" y="1511132"/>
            <a:ext cx="281293" cy="900653"/>
          </a:xfrm>
          <a:prstGeom prst="bentConnector3">
            <a:avLst>
              <a:gd name="adj1" fmla="val 5591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Соединительная линия уступом 79"/>
          <p:cNvCxnSpPr/>
          <p:nvPr/>
        </p:nvCxnSpPr>
        <p:spPr>
          <a:xfrm rot="5400000">
            <a:off x="3431585" y="2640838"/>
            <a:ext cx="166661" cy="1"/>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a:stCxn id="82" idx="3"/>
            <a:endCxn id="49" idx="1"/>
          </p:cNvCxnSpPr>
          <p:nvPr/>
        </p:nvCxnSpPr>
        <p:spPr>
          <a:xfrm>
            <a:off x="4533916" y="1921183"/>
            <a:ext cx="78105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Прямая со стрелкой 121"/>
          <p:cNvCxnSpPr>
            <a:stCxn id="29" idx="2"/>
            <a:endCxn id="54" idx="0"/>
          </p:cNvCxnSpPr>
          <p:nvPr/>
        </p:nvCxnSpPr>
        <p:spPr>
          <a:xfrm>
            <a:off x="1523152" y="1814572"/>
            <a:ext cx="0" cy="75434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Прямая со стрелкой 127"/>
          <p:cNvCxnSpPr>
            <a:stCxn id="59" idx="3"/>
            <a:endCxn id="93" idx="1"/>
          </p:cNvCxnSpPr>
          <p:nvPr/>
        </p:nvCxnSpPr>
        <p:spPr>
          <a:xfrm>
            <a:off x="2383456" y="3653219"/>
            <a:ext cx="36103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Соединительная линия уступом 3"/>
          <p:cNvCxnSpPr>
            <a:stCxn id="58" idx="2"/>
            <a:endCxn id="101" idx="3"/>
          </p:cNvCxnSpPr>
          <p:nvPr/>
        </p:nvCxnSpPr>
        <p:spPr>
          <a:xfrm rot="5400000">
            <a:off x="4899637" y="2107059"/>
            <a:ext cx="406256" cy="1285563"/>
          </a:xfrm>
          <a:prstGeom prst="bentConnector2">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105" idx="2"/>
            <a:endCxn id="108" idx="0"/>
          </p:cNvCxnSpPr>
          <p:nvPr/>
        </p:nvCxnSpPr>
        <p:spPr>
          <a:xfrm>
            <a:off x="3488933" y="5075397"/>
            <a:ext cx="0" cy="69642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93" idx="2"/>
            <a:endCxn id="102" idx="0"/>
          </p:cNvCxnSpPr>
          <p:nvPr/>
        </p:nvCxnSpPr>
        <p:spPr>
          <a:xfrm>
            <a:off x="3488934" y="3844879"/>
            <a:ext cx="0" cy="18299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101" idx="2"/>
            <a:endCxn id="93" idx="0"/>
          </p:cNvCxnSpPr>
          <p:nvPr/>
        </p:nvCxnSpPr>
        <p:spPr>
          <a:xfrm>
            <a:off x="3488933" y="3181766"/>
            <a:ext cx="1" cy="27979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37597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0"/>
                            </p:stCondLst>
                            <p:childTnLst>
                              <p:par>
                                <p:cTn id="14" presetID="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2" presetClass="entr" presetSubtype="2" fill="hold" nodeType="clickEffect">
                                  <p:stCondLst>
                                    <p:cond delay="0"/>
                                  </p:stCondLst>
                                  <p:childTnLst>
                                    <p:set>
                                      <p:cBhvr>
                                        <p:cTn id="24" dur="1" fill="hold">
                                          <p:stCondLst>
                                            <p:cond delay="0"/>
                                          </p:stCondLst>
                                        </p:cTn>
                                        <p:tgtEl>
                                          <p:spTgt spid="66"/>
                                        </p:tgtEl>
                                        <p:attrNameLst>
                                          <p:attrName>style.visibility</p:attrName>
                                        </p:attrNameLst>
                                      </p:cBhvr>
                                      <p:to>
                                        <p:strVal val="visible"/>
                                      </p:to>
                                    </p:set>
                                    <p:anim calcmode="lin" valueType="num">
                                      <p:cBhvr additive="base">
                                        <p:cTn id="25" dur="500"/>
                                        <p:tgtEl>
                                          <p:spTgt spid="66"/>
                                        </p:tgtEl>
                                        <p:attrNameLst>
                                          <p:attrName>ppt_x</p:attrName>
                                        </p:attrNameLst>
                                      </p:cBhvr>
                                      <p:tavLst>
                                        <p:tav tm="0">
                                          <p:val>
                                            <p:strVal val="#ppt_x+#ppt_w*1.125000"/>
                                          </p:val>
                                        </p:tav>
                                        <p:tav tm="100000">
                                          <p:val>
                                            <p:strVal val="#ppt_x"/>
                                          </p:val>
                                        </p:tav>
                                      </p:tavLst>
                                    </p:anim>
                                    <p:animEffect transition="in" filter="wipe(left)">
                                      <p:cBhvr>
                                        <p:cTn id="26" dur="500"/>
                                        <p:tgtEl>
                                          <p:spTgt spid="66"/>
                                        </p:tgtEl>
                                      </p:cBhvr>
                                    </p:animEffect>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2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2" presetClass="entr" presetSubtype="8"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additive="base">
                                        <p:cTn id="34" dur="500"/>
                                        <p:tgtEl>
                                          <p:spTgt spid="17"/>
                                        </p:tgtEl>
                                        <p:attrNameLst>
                                          <p:attrName>ppt_x</p:attrName>
                                        </p:attrNameLst>
                                      </p:cBhvr>
                                      <p:tavLst>
                                        <p:tav tm="0">
                                          <p:val>
                                            <p:strVal val="#ppt_x-#ppt_w*1.125000"/>
                                          </p:val>
                                        </p:tav>
                                        <p:tav tm="100000">
                                          <p:val>
                                            <p:strVal val="#ppt_x"/>
                                          </p:val>
                                        </p:tav>
                                      </p:tavLst>
                                    </p:anim>
                                    <p:animEffect transition="in" filter="wipe(right)">
                                      <p:cBhvr>
                                        <p:cTn id="35" dur="500"/>
                                        <p:tgtEl>
                                          <p:spTgt spid="17"/>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par>
                          <p:cTn id="39" fill="hold">
                            <p:stCondLst>
                              <p:cond delay="500"/>
                            </p:stCondLst>
                            <p:childTnLst>
                              <p:par>
                                <p:cTn id="40" presetID="12" presetClass="entr" presetSubtype="1" fill="hold" nodeType="afterEffect">
                                  <p:stCondLst>
                                    <p:cond delay="0"/>
                                  </p:stCondLst>
                                  <p:childTnLst>
                                    <p:set>
                                      <p:cBhvr>
                                        <p:cTn id="41" dur="1" fill="hold">
                                          <p:stCondLst>
                                            <p:cond delay="0"/>
                                          </p:stCondLst>
                                        </p:cTn>
                                        <p:tgtEl>
                                          <p:spTgt spid="198"/>
                                        </p:tgtEl>
                                        <p:attrNameLst>
                                          <p:attrName>style.visibility</p:attrName>
                                        </p:attrNameLst>
                                      </p:cBhvr>
                                      <p:to>
                                        <p:strVal val="visible"/>
                                      </p:to>
                                    </p:set>
                                    <p:anim calcmode="lin" valueType="num">
                                      <p:cBhvr additive="base">
                                        <p:cTn id="42" dur="500"/>
                                        <p:tgtEl>
                                          <p:spTgt spid="198"/>
                                        </p:tgtEl>
                                        <p:attrNameLst>
                                          <p:attrName>ppt_y</p:attrName>
                                        </p:attrNameLst>
                                      </p:cBhvr>
                                      <p:tavLst>
                                        <p:tav tm="0">
                                          <p:val>
                                            <p:strVal val="#ppt_y-#ppt_h*1.125000"/>
                                          </p:val>
                                        </p:tav>
                                        <p:tav tm="100000">
                                          <p:val>
                                            <p:strVal val="#ppt_y"/>
                                          </p:val>
                                        </p:tav>
                                      </p:tavLst>
                                    </p:anim>
                                    <p:animEffect transition="in" filter="wipe(down)">
                                      <p:cBhvr>
                                        <p:cTn id="43" dur="500"/>
                                        <p:tgtEl>
                                          <p:spTgt spid="198"/>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8" fill="hold" nodeType="clickEffect">
                                  <p:stCondLst>
                                    <p:cond delay="0"/>
                                  </p:stCondLst>
                                  <p:childTnLst>
                                    <p:set>
                                      <p:cBhvr>
                                        <p:cTn id="47" dur="1" fill="hold">
                                          <p:stCondLst>
                                            <p:cond delay="0"/>
                                          </p:stCondLst>
                                        </p:cTn>
                                        <p:tgtEl>
                                          <p:spTgt spid="69"/>
                                        </p:tgtEl>
                                        <p:attrNameLst>
                                          <p:attrName>style.visibility</p:attrName>
                                        </p:attrNameLst>
                                      </p:cBhvr>
                                      <p:to>
                                        <p:strVal val="visible"/>
                                      </p:to>
                                    </p:set>
                                    <p:anim calcmode="lin" valueType="num">
                                      <p:cBhvr additive="base">
                                        <p:cTn id="48" dur="500"/>
                                        <p:tgtEl>
                                          <p:spTgt spid="69"/>
                                        </p:tgtEl>
                                        <p:attrNameLst>
                                          <p:attrName>ppt_x</p:attrName>
                                        </p:attrNameLst>
                                      </p:cBhvr>
                                      <p:tavLst>
                                        <p:tav tm="0">
                                          <p:val>
                                            <p:strVal val="#ppt_x-#ppt_w*1.125000"/>
                                          </p:val>
                                        </p:tav>
                                        <p:tav tm="100000">
                                          <p:val>
                                            <p:strVal val="#ppt_x"/>
                                          </p:val>
                                        </p:tav>
                                      </p:tavLst>
                                    </p:anim>
                                    <p:animEffect transition="in" filter="wipe(right)">
                                      <p:cBhvr>
                                        <p:cTn id="49" dur="500"/>
                                        <p:tgtEl>
                                          <p:spTgt spid="69"/>
                                        </p:tgtEl>
                                      </p:cBhvr>
                                    </p:animEffect>
                                  </p:childTnLst>
                                </p:cTn>
                              </p:par>
                            </p:childTnLst>
                          </p:cTn>
                        </p:par>
                        <p:par>
                          <p:cTn id="50" fill="hold">
                            <p:stCondLst>
                              <p:cond delay="500"/>
                            </p:stCondLst>
                            <p:childTnLst>
                              <p:par>
                                <p:cTn id="51" presetID="1" presetClass="entr" presetSubtype="0" fill="hold" grpId="0" nodeType="after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2" presetClass="entr" presetSubtype="8"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 calcmode="lin" valueType="num">
                                      <p:cBhvr additive="base">
                                        <p:cTn id="57" dur="500"/>
                                        <p:tgtEl>
                                          <p:spTgt spid="37"/>
                                        </p:tgtEl>
                                        <p:attrNameLst>
                                          <p:attrName>ppt_x</p:attrName>
                                        </p:attrNameLst>
                                      </p:cBhvr>
                                      <p:tavLst>
                                        <p:tav tm="0">
                                          <p:val>
                                            <p:strVal val="#ppt_x-#ppt_w*1.125000"/>
                                          </p:val>
                                        </p:tav>
                                        <p:tav tm="100000">
                                          <p:val>
                                            <p:strVal val="#ppt_x"/>
                                          </p:val>
                                        </p:tav>
                                      </p:tavLst>
                                    </p:anim>
                                    <p:animEffect transition="in" filter="wipe(right)">
                                      <p:cBhvr>
                                        <p:cTn id="58" dur="500"/>
                                        <p:tgtEl>
                                          <p:spTgt spid="37"/>
                                        </p:tgtEl>
                                      </p:cBhvr>
                                    </p:animEffect>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0"/>
                                          </p:stCondLst>
                                        </p:cTn>
                                        <p:tgtEl>
                                          <p:spTgt spid="3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2" presetClass="entr" presetSubtype="8" fill="hold" nodeType="clickEffect">
                                  <p:stCondLst>
                                    <p:cond delay="0"/>
                                  </p:stCondLst>
                                  <p:childTnLst>
                                    <p:set>
                                      <p:cBhvr>
                                        <p:cTn id="65" dur="1" fill="hold">
                                          <p:stCondLst>
                                            <p:cond delay="0"/>
                                          </p:stCondLst>
                                        </p:cTn>
                                        <p:tgtEl>
                                          <p:spTgt spid="74"/>
                                        </p:tgtEl>
                                        <p:attrNameLst>
                                          <p:attrName>style.visibility</p:attrName>
                                        </p:attrNameLst>
                                      </p:cBhvr>
                                      <p:to>
                                        <p:strVal val="visible"/>
                                      </p:to>
                                    </p:set>
                                    <p:anim calcmode="lin" valueType="num">
                                      <p:cBhvr additive="base">
                                        <p:cTn id="66" dur="500"/>
                                        <p:tgtEl>
                                          <p:spTgt spid="74"/>
                                        </p:tgtEl>
                                        <p:attrNameLst>
                                          <p:attrName>ppt_x</p:attrName>
                                        </p:attrNameLst>
                                      </p:cBhvr>
                                      <p:tavLst>
                                        <p:tav tm="0">
                                          <p:val>
                                            <p:strVal val="#ppt_x-#ppt_w*1.125000"/>
                                          </p:val>
                                        </p:tav>
                                        <p:tav tm="100000">
                                          <p:val>
                                            <p:strVal val="#ppt_x"/>
                                          </p:val>
                                        </p:tav>
                                      </p:tavLst>
                                    </p:anim>
                                    <p:animEffect transition="in" filter="wipe(right)">
                                      <p:cBhvr>
                                        <p:cTn id="67" dur="500"/>
                                        <p:tgtEl>
                                          <p:spTgt spid="74"/>
                                        </p:tgtEl>
                                      </p:cBhvr>
                                    </p:animEffect>
                                  </p:childTnLst>
                                </p:cTn>
                              </p:par>
                            </p:childTnLst>
                          </p:cTn>
                        </p:par>
                        <p:par>
                          <p:cTn id="68" fill="hold">
                            <p:stCondLst>
                              <p:cond delay="500"/>
                            </p:stCondLst>
                            <p:childTnLst>
                              <p:par>
                                <p:cTn id="69" presetID="1" presetClass="entr" presetSubtype="0" fill="hold" grpId="0" nodeType="afterEffect">
                                  <p:stCondLst>
                                    <p:cond delay="0"/>
                                  </p:stCondLst>
                                  <p:childTnLst>
                                    <p:set>
                                      <p:cBhvr>
                                        <p:cTn id="70" dur="1" fill="hold">
                                          <p:stCondLst>
                                            <p:cond delay="0"/>
                                          </p:stCondLst>
                                        </p:cTn>
                                        <p:tgtEl>
                                          <p:spTgt spid="8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2" presetClass="entr" presetSubtype="8" fill="hold" nodeType="clickEffect">
                                  <p:stCondLst>
                                    <p:cond delay="0"/>
                                  </p:stCondLst>
                                  <p:childTnLst>
                                    <p:set>
                                      <p:cBhvr>
                                        <p:cTn id="74" dur="1" fill="hold">
                                          <p:stCondLst>
                                            <p:cond delay="0"/>
                                          </p:stCondLst>
                                        </p:cTn>
                                        <p:tgtEl>
                                          <p:spTgt spid="83"/>
                                        </p:tgtEl>
                                        <p:attrNameLst>
                                          <p:attrName>style.visibility</p:attrName>
                                        </p:attrNameLst>
                                      </p:cBhvr>
                                      <p:to>
                                        <p:strVal val="visible"/>
                                      </p:to>
                                    </p:set>
                                    <p:anim calcmode="lin" valueType="num">
                                      <p:cBhvr additive="base">
                                        <p:cTn id="75" dur="500"/>
                                        <p:tgtEl>
                                          <p:spTgt spid="83"/>
                                        </p:tgtEl>
                                        <p:attrNameLst>
                                          <p:attrName>ppt_x</p:attrName>
                                        </p:attrNameLst>
                                      </p:cBhvr>
                                      <p:tavLst>
                                        <p:tav tm="0">
                                          <p:val>
                                            <p:strVal val="#ppt_x-#ppt_w*1.125000"/>
                                          </p:val>
                                        </p:tav>
                                        <p:tav tm="100000">
                                          <p:val>
                                            <p:strVal val="#ppt_x"/>
                                          </p:val>
                                        </p:tav>
                                      </p:tavLst>
                                    </p:anim>
                                    <p:animEffect transition="in" filter="wipe(right)">
                                      <p:cBhvr>
                                        <p:cTn id="76" dur="500"/>
                                        <p:tgtEl>
                                          <p:spTgt spid="83"/>
                                        </p:tgtEl>
                                      </p:cBhvr>
                                    </p:animEffect>
                                  </p:childTnLst>
                                </p:cTn>
                              </p:par>
                            </p:childTnLst>
                          </p:cTn>
                        </p:par>
                        <p:par>
                          <p:cTn id="77" fill="hold">
                            <p:stCondLst>
                              <p:cond delay="500"/>
                            </p:stCondLst>
                            <p:childTnLst>
                              <p:par>
                                <p:cTn id="78" presetID="1" presetClass="entr" presetSubtype="0"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2" presetClass="entr" presetSubtype="1" fill="hold" nodeType="clickEffect">
                                  <p:stCondLst>
                                    <p:cond delay="0"/>
                                  </p:stCondLst>
                                  <p:childTnLst>
                                    <p:set>
                                      <p:cBhvr>
                                        <p:cTn id="83" dur="1" fill="hold">
                                          <p:stCondLst>
                                            <p:cond delay="0"/>
                                          </p:stCondLst>
                                        </p:cTn>
                                        <p:tgtEl>
                                          <p:spTgt spid="42"/>
                                        </p:tgtEl>
                                        <p:attrNameLst>
                                          <p:attrName>style.visibility</p:attrName>
                                        </p:attrNameLst>
                                      </p:cBhvr>
                                      <p:to>
                                        <p:strVal val="visible"/>
                                      </p:to>
                                    </p:set>
                                    <p:anim calcmode="lin" valueType="num">
                                      <p:cBhvr additive="base">
                                        <p:cTn id="84" dur="500"/>
                                        <p:tgtEl>
                                          <p:spTgt spid="42"/>
                                        </p:tgtEl>
                                        <p:attrNameLst>
                                          <p:attrName>ppt_y</p:attrName>
                                        </p:attrNameLst>
                                      </p:cBhvr>
                                      <p:tavLst>
                                        <p:tav tm="0">
                                          <p:val>
                                            <p:strVal val="#ppt_y-#ppt_h*1.125000"/>
                                          </p:val>
                                        </p:tav>
                                        <p:tav tm="100000">
                                          <p:val>
                                            <p:strVal val="#ppt_y"/>
                                          </p:val>
                                        </p:tav>
                                      </p:tavLst>
                                    </p:anim>
                                    <p:animEffect transition="in" filter="wipe(down)">
                                      <p:cBhvr>
                                        <p:cTn id="85" dur="500"/>
                                        <p:tgtEl>
                                          <p:spTgt spid="42"/>
                                        </p:tgtEl>
                                      </p:cBhvr>
                                    </p:animEffect>
                                  </p:childTnLst>
                                </p:cTn>
                              </p:par>
                            </p:childTnLst>
                          </p:cTn>
                        </p:par>
                        <p:par>
                          <p:cTn id="86" fill="hold">
                            <p:stCondLst>
                              <p:cond delay="500"/>
                            </p:stCondLst>
                            <p:childTnLst>
                              <p:par>
                                <p:cTn id="87" presetID="1" presetClass="entr" presetSubtype="0" fill="hold" grpId="0" nodeType="after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childTnLst>
                          </p:cTn>
                        </p:par>
                        <p:par>
                          <p:cTn id="89" fill="hold">
                            <p:stCondLst>
                              <p:cond delay="500"/>
                            </p:stCondLst>
                            <p:childTnLst>
                              <p:par>
                                <p:cTn id="90" presetID="12" presetClass="entr" presetSubtype="1" fill="hold" nodeType="afterEffect">
                                  <p:stCondLst>
                                    <p:cond delay="0"/>
                                  </p:stCondLst>
                                  <p:childTnLst>
                                    <p:set>
                                      <p:cBhvr>
                                        <p:cTn id="91" dur="1" fill="hold">
                                          <p:stCondLst>
                                            <p:cond delay="0"/>
                                          </p:stCondLst>
                                        </p:cTn>
                                        <p:tgtEl>
                                          <p:spTgt spid="48"/>
                                        </p:tgtEl>
                                        <p:attrNameLst>
                                          <p:attrName>style.visibility</p:attrName>
                                        </p:attrNameLst>
                                      </p:cBhvr>
                                      <p:to>
                                        <p:strVal val="visible"/>
                                      </p:to>
                                    </p:set>
                                    <p:anim calcmode="lin" valueType="num">
                                      <p:cBhvr additive="base">
                                        <p:cTn id="92" dur="500"/>
                                        <p:tgtEl>
                                          <p:spTgt spid="48"/>
                                        </p:tgtEl>
                                        <p:attrNameLst>
                                          <p:attrName>ppt_y</p:attrName>
                                        </p:attrNameLst>
                                      </p:cBhvr>
                                      <p:tavLst>
                                        <p:tav tm="0">
                                          <p:val>
                                            <p:strVal val="#ppt_y-#ppt_h*1.125000"/>
                                          </p:val>
                                        </p:tav>
                                        <p:tav tm="100000">
                                          <p:val>
                                            <p:strVal val="#ppt_y"/>
                                          </p:val>
                                        </p:tav>
                                      </p:tavLst>
                                    </p:anim>
                                    <p:animEffect transition="in" filter="wipe(down)">
                                      <p:cBhvr>
                                        <p:cTn id="93" dur="500"/>
                                        <p:tgtEl>
                                          <p:spTgt spid="48"/>
                                        </p:tgtEl>
                                      </p:cBhvr>
                                    </p:animEffect>
                                  </p:childTnLst>
                                </p:cTn>
                              </p:par>
                            </p:childTnLst>
                          </p:cTn>
                        </p:par>
                      </p:childTnLst>
                    </p:cTn>
                  </p:par>
                  <p:par>
                    <p:cTn id="94" fill="hold">
                      <p:stCondLst>
                        <p:cond delay="indefinite"/>
                      </p:stCondLst>
                      <p:childTnLst>
                        <p:par>
                          <p:cTn id="95" fill="hold">
                            <p:stCondLst>
                              <p:cond delay="0"/>
                            </p:stCondLst>
                            <p:childTnLst>
                              <p:par>
                                <p:cTn id="96" presetID="12" presetClass="entr" presetSubtype="1" fill="hold" nodeType="clickEffect">
                                  <p:stCondLst>
                                    <p:cond delay="0"/>
                                  </p:stCondLst>
                                  <p:childTnLst>
                                    <p:set>
                                      <p:cBhvr>
                                        <p:cTn id="97" dur="1" fill="hold">
                                          <p:stCondLst>
                                            <p:cond delay="0"/>
                                          </p:stCondLst>
                                        </p:cTn>
                                        <p:tgtEl>
                                          <p:spTgt spid="76"/>
                                        </p:tgtEl>
                                        <p:attrNameLst>
                                          <p:attrName>style.visibility</p:attrName>
                                        </p:attrNameLst>
                                      </p:cBhvr>
                                      <p:to>
                                        <p:strVal val="visible"/>
                                      </p:to>
                                    </p:set>
                                    <p:anim calcmode="lin" valueType="num">
                                      <p:cBhvr additive="base">
                                        <p:cTn id="98" dur="500"/>
                                        <p:tgtEl>
                                          <p:spTgt spid="76"/>
                                        </p:tgtEl>
                                        <p:attrNameLst>
                                          <p:attrName>ppt_y</p:attrName>
                                        </p:attrNameLst>
                                      </p:cBhvr>
                                      <p:tavLst>
                                        <p:tav tm="0">
                                          <p:val>
                                            <p:strVal val="#ppt_y-#ppt_h*1.125000"/>
                                          </p:val>
                                        </p:tav>
                                        <p:tav tm="100000">
                                          <p:val>
                                            <p:strVal val="#ppt_y"/>
                                          </p:val>
                                        </p:tav>
                                      </p:tavLst>
                                    </p:anim>
                                    <p:animEffect transition="in" filter="wipe(down)">
                                      <p:cBhvr>
                                        <p:cTn id="99" dur="500"/>
                                        <p:tgtEl>
                                          <p:spTgt spid="76"/>
                                        </p:tgtEl>
                                      </p:cBhvr>
                                    </p:animEffect>
                                  </p:childTnLst>
                                </p:cTn>
                              </p:par>
                            </p:childTnLst>
                          </p:cTn>
                        </p:par>
                        <p:par>
                          <p:cTn id="100" fill="hold">
                            <p:stCondLst>
                              <p:cond delay="500"/>
                            </p:stCondLst>
                            <p:childTnLst>
                              <p:par>
                                <p:cTn id="101" presetID="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childTnLst>
                                </p:cTn>
                              </p:par>
                            </p:childTnLst>
                          </p:cTn>
                        </p:par>
                        <p:par>
                          <p:cTn id="103" fill="hold">
                            <p:stCondLst>
                              <p:cond delay="500"/>
                            </p:stCondLst>
                            <p:childTnLst>
                              <p:par>
                                <p:cTn id="104" presetID="12" presetClass="entr" presetSubtype="1" fill="hold" nodeType="afterEffect">
                                  <p:stCondLst>
                                    <p:cond delay="0"/>
                                  </p:stCondLst>
                                  <p:childTnLst>
                                    <p:set>
                                      <p:cBhvr>
                                        <p:cTn id="105" dur="1" fill="hold">
                                          <p:stCondLst>
                                            <p:cond delay="0"/>
                                          </p:stCondLst>
                                        </p:cTn>
                                        <p:tgtEl>
                                          <p:spTgt spid="4"/>
                                        </p:tgtEl>
                                        <p:attrNameLst>
                                          <p:attrName>style.visibility</p:attrName>
                                        </p:attrNameLst>
                                      </p:cBhvr>
                                      <p:to>
                                        <p:strVal val="visible"/>
                                      </p:to>
                                    </p:set>
                                    <p:anim calcmode="lin" valueType="num">
                                      <p:cBhvr additive="base">
                                        <p:cTn id="106" dur="500"/>
                                        <p:tgtEl>
                                          <p:spTgt spid="4"/>
                                        </p:tgtEl>
                                        <p:attrNameLst>
                                          <p:attrName>ppt_y</p:attrName>
                                        </p:attrNameLst>
                                      </p:cBhvr>
                                      <p:tavLst>
                                        <p:tav tm="0">
                                          <p:val>
                                            <p:strVal val="#ppt_y-#ppt_h*1.125000"/>
                                          </p:val>
                                        </p:tav>
                                        <p:tav tm="100000">
                                          <p:val>
                                            <p:strVal val="#ppt_y"/>
                                          </p:val>
                                        </p:tav>
                                      </p:tavLst>
                                    </p:anim>
                                    <p:animEffect transition="in" filter="wipe(down)">
                                      <p:cBhvr>
                                        <p:cTn id="107" dur="500"/>
                                        <p:tgtEl>
                                          <p:spTgt spid="4"/>
                                        </p:tgtEl>
                                      </p:cBhvr>
                                    </p:animEffect>
                                  </p:childTnLst>
                                </p:cTn>
                              </p:par>
                            </p:childTnLst>
                          </p:cTn>
                        </p:par>
                        <p:par>
                          <p:cTn id="108" fill="hold">
                            <p:stCondLst>
                              <p:cond delay="1000"/>
                            </p:stCondLst>
                            <p:childTnLst>
                              <p:par>
                                <p:cTn id="109" presetID="1" presetClass="entr" presetSubtype="0" fill="hold" grpId="0" nodeType="afterEffect">
                                  <p:stCondLst>
                                    <p:cond delay="0"/>
                                  </p:stCondLst>
                                  <p:childTnLst>
                                    <p:set>
                                      <p:cBhvr>
                                        <p:cTn id="110" dur="1" fill="hold">
                                          <p:stCondLst>
                                            <p:cond delay="0"/>
                                          </p:stCondLst>
                                        </p:cTn>
                                        <p:tgtEl>
                                          <p:spTgt spid="10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2" presetClass="entr" presetSubtype="8" fill="hold" nodeType="clickEffect">
                                  <p:stCondLst>
                                    <p:cond delay="0"/>
                                  </p:stCondLst>
                                  <p:childTnLst>
                                    <p:set>
                                      <p:cBhvr>
                                        <p:cTn id="114" dur="1" fill="hold">
                                          <p:stCondLst>
                                            <p:cond delay="0"/>
                                          </p:stCondLst>
                                        </p:cTn>
                                        <p:tgtEl>
                                          <p:spTgt spid="78"/>
                                        </p:tgtEl>
                                        <p:attrNameLst>
                                          <p:attrName>style.visibility</p:attrName>
                                        </p:attrNameLst>
                                      </p:cBhvr>
                                      <p:to>
                                        <p:strVal val="visible"/>
                                      </p:to>
                                    </p:set>
                                    <p:anim calcmode="lin" valueType="num">
                                      <p:cBhvr additive="base">
                                        <p:cTn id="115" dur="500"/>
                                        <p:tgtEl>
                                          <p:spTgt spid="78"/>
                                        </p:tgtEl>
                                        <p:attrNameLst>
                                          <p:attrName>ppt_x</p:attrName>
                                        </p:attrNameLst>
                                      </p:cBhvr>
                                      <p:tavLst>
                                        <p:tav tm="0">
                                          <p:val>
                                            <p:strVal val="#ppt_x-#ppt_w*1.125000"/>
                                          </p:val>
                                        </p:tav>
                                        <p:tav tm="100000">
                                          <p:val>
                                            <p:strVal val="#ppt_x"/>
                                          </p:val>
                                        </p:tav>
                                      </p:tavLst>
                                    </p:anim>
                                    <p:animEffect transition="in" filter="wipe(right)">
                                      <p:cBhvr>
                                        <p:cTn id="116" dur="500"/>
                                        <p:tgtEl>
                                          <p:spTgt spid="78"/>
                                        </p:tgtEl>
                                      </p:cBhvr>
                                    </p:animEffect>
                                  </p:childTnLst>
                                </p:cTn>
                              </p:par>
                            </p:childTnLst>
                          </p:cTn>
                        </p:par>
                        <p:par>
                          <p:cTn id="117" fill="hold">
                            <p:stCondLst>
                              <p:cond delay="500"/>
                            </p:stCondLst>
                            <p:childTnLst>
                              <p:par>
                                <p:cTn id="118" presetID="1" presetClass="entr" presetSubtype="0" fill="hold" grpId="0" nodeType="afterEffect">
                                  <p:stCondLst>
                                    <p:cond delay="0"/>
                                  </p:stCondLst>
                                  <p:childTnLst>
                                    <p:set>
                                      <p:cBhvr>
                                        <p:cTn id="119" dur="1" fill="hold">
                                          <p:stCondLst>
                                            <p:cond delay="0"/>
                                          </p:stCondLst>
                                        </p:cTn>
                                        <p:tgtEl>
                                          <p:spTgt spid="98"/>
                                        </p:tgtEl>
                                        <p:attrNameLst>
                                          <p:attrName>style.visibility</p:attrName>
                                        </p:attrNameLst>
                                      </p:cBhvr>
                                      <p:to>
                                        <p:strVal val="visible"/>
                                      </p:to>
                                    </p:set>
                                  </p:childTnLst>
                                </p:cTn>
                              </p:par>
                            </p:childTnLst>
                          </p:cTn>
                        </p:par>
                        <p:par>
                          <p:cTn id="120" fill="hold">
                            <p:stCondLst>
                              <p:cond delay="500"/>
                            </p:stCondLst>
                            <p:childTnLst>
                              <p:par>
                                <p:cTn id="121" presetID="12" presetClass="entr" presetSubtype="1" fill="hold" nodeType="afterEffect">
                                  <p:stCondLst>
                                    <p:cond delay="0"/>
                                  </p:stCondLst>
                                  <p:childTnLst>
                                    <p:set>
                                      <p:cBhvr>
                                        <p:cTn id="122" dur="1" fill="hold">
                                          <p:stCondLst>
                                            <p:cond delay="0"/>
                                          </p:stCondLst>
                                        </p:cTn>
                                        <p:tgtEl>
                                          <p:spTgt spid="80"/>
                                        </p:tgtEl>
                                        <p:attrNameLst>
                                          <p:attrName>style.visibility</p:attrName>
                                        </p:attrNameLst>
                                      </p:cBhvr>
                                      <p:to>
                                        <p:strVal val="visible"/>
                                      </p:to>
                                    </p:set>
                                    <p:anim calcmode="lin" valueType="num">
                                      <p:cBhvr additive="base">
                                        <p:cTn id="123" dur="500"/>
                                        <p:tgtEl>
                                          <p:spTgt spid="80"/>
                                        </p:tgtEl>
                                        <p:attrNameLst>
                                          <p:attrName>ppt_y</p:attrName>
                                        </p:attrNameLst>
                                      </p:cBhvr>
                                      <p:tavLst>
                                        <p:tav tm="0">
                                          <p:val>
                                            <p:strVal val="#ppt_y-#ppt_h*1.125000"/>
                                          </p:val>
                                        </p:tav>
                                        <p:tav tm="100000">
                                          <p:val>
                                            <p:strVal val="#ppt_y"/>
                                          </p:val>
                                        </p:tav>
                                      </p:tavLst>
                                    </p:anim>
                                    <p:animEffect transition="in" filter="wipe(down)">
                                      <p:cBhvr>
                                        <p:cTn id="124" dur="500"/>
                                        <p:tgtEl>
                                          <p:spTgt spid="80"/>
                                        </p:tgtEl>
                                      </p:cBhvr>
                                    </p:animEffect>
                                  </p:childTnLst>
                                </p:cTn>
                              </p:par>
                            </p:childTnLst>
                          </p:cTn>
                        </p:par>
                      </p:childTnLst>
                    </p:cTn>
                  </p:par>
                  <p:par>
                    <p:cTn id="125" fill="hold">
                      <p:stCondLst>
                        <p:cond delay="indefinite"/>
                      </p:stCondLst>
                      <p:childTnLst>
                        <p:par>
                          <p:cTn id="126" fill="hold">
                            <p:stCondLst>
                              <p:cond delay="0"/>
                            </p:stCondLst>
                            <p:childTnLst>
                              <p:par>
                                <p:cTn id="127" presetID="12" presetClass="entr" presetSubtype="1" fill="hold" nodeType="clickEffect">
                                  <p:stCondLst>
                                    <p:cond delay="0"/>
                                  </p:stCondLst>
                                  <p:childTnLst>
                                    <p:set>
                                      <p:cBhvr>
                                        <p:cTn id="128" dur="1" fill="hold">
                                          <p:stCondLst>
                                            <p:cond delay="0"/>
                                          </p:stCondLst>
                                        </p:cTn>
                                        <p:tgtEl>
                                          <p:spTgt spid="122"/>
                                        </p:tgtEl>
                                        <p:attrNameLst>
                                          <p:attrName>style.visibility</p:attrName>
                                        </p:attrNameLst>
                                      </p:cBhvr>
                                      <p:to>
                                        <p:strVal val="visible"/>
                                      </p:to>
                                    </p:set>
                                    <p:anim calcmode="lin" valueType="num">
                                      <p:cBhvr additive="base">
                                        <p:cTn id="129" dur="500"/>
                                        <p:tgtEl>
                                          <p:spTgt spid="122"/>
                                        </p:tgtEl>
                                        <p:attrNameLst>
                                          <p:attrName>ppt_y</p:attrName>
                                        </p:attrNameLst>
                                      </p:cBhvr>
                                      <p:tavLst>
                                        <p:tav tm="0">
                                          <p:val>
                                            <p:strVal val="#ppt_y-#ppt_h*1.125000"/>
                                          </p:val>
                                        </p:tav>
                                        <p:tav tm="100000">
                                          <p:val>
                                            <p:strVal val="#ppt_y"/>
                                          </p:val>
                                        </p:tav>
                                      </p:tavLst>
                                    </p:anim>
                                    <p:animEffect transition="in" filter="wipe(down)">
                                      <p:cBhvr>
                                        <p:cTn id="130" dur="500"/>
                                        <p:tgtEl>
                                          <p:spTgt spid="122"/>
                                        </p:tgtEl>
                                      </p:cBhvr>
                                    </p:animEffect>
                                  </p:childTnLst>
                                </p:cTn>
                              </p:par>
                            </p:childTnLst>
                          </p:cTn>
                        </p:par>
                        <p:par>
                          <p:cTn id="131" fill="hold">
                            <p:stCondLst>
                              <p:cond delay="500"/>
                            </p:stCondLst>
                            <p:childTnLst>
                              <p:par>
                                <p:cTn id="132" presetID="1" presetClass="entr" presetSubtype="0" fill="hold" grpId="0" nodeType="afterEffect">
                                  <p:stCondLst>
                                    <p:cond delay="0"/>
                                  </p:stCondLst>
                                  <p:childTnLst>
                                    <p:set>
                                      <p:cBhvr>
                                        <p:cTn id="133" dur="1" fill="hold">
                                          <p:stCondLst>
                                            <p:cond delay="0"/>
                                          </p:stCondLst>
                                        </p:cTn>
                                        <p:tgtEl>
                                          <p:spTgt spid="54"/>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2" presetClass="entr" presetSubtype="8" fill="hold" grpId="0" nodeType="clickEffect">
                                  <p:stCondLst>
                                    <p:cond delay="0"/>
                                  </p:stCondLst>
                                  <p:childTnLst>
                                    <p:set>
                                      <p:cBhvr>
                                        <p:cTn id="137" dur="1" fill="hold">
                                          <p:stCondLst>
                                            <p:cond delay="0"/>
                                          </p:stCondLst>
                                        </p:cTn>
                                        <p:tgtEl>
                                          <p:spTgt spid="52"/>
                                        </p:tgtEl>
                                        <p:attrNameLst>
                                          <p:attrName>style.visibility</p:attrName>
                                        </p:attrNameLst>
                                      </p:cBhvr>
                                      <p:to>
                                        <p:strVal val="visible"/>
                                      </p:to>
                                    </p:set>
                                    <p:anim calcmode="lin" valueType="num">
                                      <p:cBhvr additive="base">
                                        <p:cTn id="138" dur="500"/>
                                        <p:tgtEl>
                                          <p:spTgt spid="52"/>
                                        </p:tgtEl>
                                        <p:attrNameLst>
                                          <p:attrName>ppt_x</p:attrName>
                                        </p:attrNameLst>
                                      </p:cBhvr>
                                      <p:tavLst>
                                        <p:tav tm="0">
                                          <p:val>
                                            <p:strVal val="#ppt_x-#ppt_w*1.125000"/>
                                          </p:val>
                                        </p:tav>
                                        <p:tav tm="100000">
                                          <p:val>
                                            <p:strVal val="#ppt_x"/>
                                          </p:val>
                                        </p:tav>
                                      </p:tavLst>
                                    </p:anim>
                                    <p:animEffect transition="in" filter="wipe(right)">
                                      <p:cBhvr>
                                        <p:cTn id="139" dur="500"/>
                                        <p:tgtEl>
                                          <p:spTgt spid="52"/>
                                        </p:tgtEl>
                                      </p:cBhvr>
                                    </p:animEffect>
                                  </p:childTnLst>
                                </p:cTn>
                              </p:par>
                            </p:childTnLst>
                          </p:cTn>
                        </p:par>
                        <p:par>
                          <p:cTn id="140" fill="hold">
                            <p:stCondLst>
                              <p:cond delay="500"/>
                            </p:stCondLst>
                            <p:childTnLst>
                              <p:par>
                                <p:cTn id="141" presetID="1" presetClass="entr" presetSubtype="0" fill="hold" grpId="0" nodeType="afterEffect">
                                  <p:stCondLst>
                                    <p:cond delay="0"/>
                                  </p:stCondLst>
                                  <p:childTnLst>
                                    <p:set>
                                      <p:cBhvr>
                                        <p:cTn id="142" dur="1" fill="hold">
                                          <p:stCondLst>
                                            <p:cond delay="0"/>
                                          </p:stCondLst>
                                        </p:cTn>
                                        <p:tgtEl>
                                          <p:spTgt spid="53"/>
                                        </p:tgtEl>
                                        <p:attrNameLst>
                                          <p:attrName>style.visibility</p:attrName>
                                        </p:attrNameLst>
                                      </p:cBhvr>
                                      <p:to>
                                        <p:strVal val="visible"/>
                                      </p:to>
                                    </p:set>
                                  </p:childTnLst>
                                </p:cTn>
                              </p:par>
                            </p:childTnLst>
                          </p:cTn>
                        </p:par>
                        <p:par>
                          <p:cTn id="143" fill="hold">
                            <p:stCondLst>
                              <p:cond delay="500"/>
                            </p:stCondLst>
                            <p:childTnLst>
                              <p:par>
                                <p:cTn id="144" presetID="12" presetClass="entr" presetSubtype="1" fill="hold" nodeType="afterEffect">
                                  <p:stCondLst>
                                    <p:cond delay="0"/>
                                  </p:stCondLst>
                                  <p:childTnLst>
                                    <p:set>
                                      <p:cBhvr>
                                        <p:cTn id="145" dur="1" fill="hold">
                                          <p:stCondLst>
                                            <p:cond delay="0"/>
                                          </p:stCondLst>
                                        </p:cTn>
                                        <p:tgtEl>
                                          <p:spTgt spid="200"/>
                                        </p:tgtEl>
                                        <p:attrNameLst>
                                          <p:attrName>style.visibility</p:attrName>
                                        </p:attrNameLst>
                                      </p:cBhvr>
                                      <p:to>
                                        <p:strVal val="visible"/>
                                      </p:to>
                                    </p:set>
                                    <p:anim calcmode="lin" valueType="num">
                                      <p:cBhvr additive="base">
                                        <p:cTn id="146" dur="500"/>
                                        <p:tgtEl>
                                          <p:spTgt spid="200"/>
                                        </p:tgtEl>
                                        <p:attrNameLst>
                                          <p:attrName>ppt_y</p:attrName>
                                        </p:attrNameLst>
                                      </p:cBhvr>
                                      <p:tavLst>
                                        <p:tav tm="0">
                                          <p:val>
                                            <p:strVal val="#ppt_y-#ppt_h*1.125000"/>
                                          </p:val>
                                        </p:tav>
                                        <p:tav tm="100000">
                                          <p:val>
                                            <p:strVal val="#ppt_y"/>
                                          </p:val>
                                        </p:tav>
                                      </p:tavLst>
                                    </p:anim>
                                    <p:animEffect transition="in" filter="wipe(down)">
                                      <p:cBhvr>
                                        <p:cTn id="147" dur="500"/>
                                        <p:tgtEl>
                                          <p:spTgt spid="200"/>
                                        </p:tgtEl>
                                      </p:cBhvr>
                                    </p:animEffect>
                                  </p:childTnLst>
                                </p:cTn>
                              </p:par>
                            </p:childTnLst>
                          </p:cTn>
                        </p:par>
                      </p:childTnLst>
                    </p:cTn>
                  </p:par>
                  <p:par>
                    <p:cTn id="148" fill="hold">
                      <p:stCondLst>
                        <p:cond delay="indefinite"/>
                      </p:stCondLst>
                      <p:childTnLst>
                        <p:par>
                          <p:cTn id="149" fill="hold">
                            <p:stCondLst>
                              <p:cond delay="0"/>
                            </p:stCondLst>
                            <p:childTnLst>
                              <p:par>
                                <p:cTn id="150" presetID="12" presetClass="entr" presetSubtype="1" fill="hold" nodeType="clickEffect">
                                  <p:stCondLst>
                                    <p:cond delay="0"/>
                                  </p:stCondLst>
                                  <p:childTnLst>
                                    <p:set>
                                      <p:cBhvr>
                                        <p:cTn id="151" dur="1" fill="hold">
                                          <p:stCondLst>
                                            <p:cond delay="0"/>
                                          </p:stCondLst>
                                        </p:cTn>
                                        <p:tgtEl>
                                          <p:spTgt spid="92"/>
                                        </p:tgtEl>
                                        <p:attrNameLst>
                                          <p:attrName>style.visibility</p:attrName>
                                        </p:attrNameLst>
                                      </p:cBhvr>
                                      <p:to>
                                        <p:strVal val="visible"/>
                                      </p:to>
                                    </p:set>
                                    <p:anim calcmode="lin" valueType="num">
                                      <p:cBhvr additive="base">
                                        <p:cTn id="152" dur="500"/>
                                        <p:tgtEl>
                                          <p:spTgt spid="92"/>
                                        </p:tgtEl>
                                        <p:attrNameLst>
                                          <p:attrName>ppt_y</p:attrName>
                                        </p:attrNameLst>
                                      </p:cBhvr>
                                      <p:tavLst>
                                        <p:tav tm="0">
                                          <p:val>
                                            <p:strVal val="#ppt_y-#ppt_h*1.125000"/>
                                          </p:val>
                                        </p:tav>
                                        <p:tav tm="100000">
                                          <p:val>
                                            <p:strVal val="#ppt_y"/>
                                          </p:val>
                                        </p:tav>
                                      </p:tavLst>
                                    </p:anim>
                                    <p:animEffect transition="in" filter="wipe(down)">
                                      <p:cBhvr>
                                        <p:cTn id="153" dur="500"/>
                                        <p:tgtEl>
                                          <p:spTgt spid="92"/>
                                        </p:tgtEl>
                                      </p:cBhvr>
                                    </p:animEffect>
                                  </p:childTnLst>
                                </p:cTn>
                              </p:par>
                            </p:childTnLst>
                          </p:cTn>
                        </p:par>
                        <p:par>
                          <p:cTn id="154" fill="hold">
                            <p:stCondLst>
                              <p:cond delay="500"/>
                            </p:stCondLst>
                            <p:childTnLst>
                              <p:par>
                                <p:cTn id="155" presetID="1" presetClass="entr" presetSubtype="0" fill="hold" grpId="0" nodeType="afterEffect">
                                  <p:stCondLst>
                                    <p:cond delay="0"/>
                                  </p:stCondLst>
                                  <p:childTnLst>
                                    <p:set>
                                      <p:cBhvr>
                                        <p:cTn id="156" dur="1" fill="hold">
                                          <p:stCondLst>
                                            <p:cond delay="0"/>
                                          </p:stCondLst>
                                        </p:cTn>
                                        <p:tgtEl>
                                          <p:spTgt spid="59"/>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2" presetClass="entr" presetSubtype="8" fill="hold" nodeType="click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additive="base">
                                        <p:cTn id="161" dur="500"/>
                                        <p:tgtEl>
                                          <p:spTgt spid="128"/>
                                        </p:tgtEl>
                                        <p:attrNameLst>
                                          <p:attrName>ppt_x</p:attrName>
                                        </p:attrNameLst>
                                      </p:cBhvr>
                                      <p:tavLst>
                                        <p:tav tm="0">
                                          <p:val>
                                            <p:strVal val="#ppt_x-#ppt_w*1.125000"/>
                                          </p:val>
                                        </p:tav>
                                        <p:tav tm="100000">
                                          <p:val>
                                            <p:strVal val="#ppt_x"/>
                                          </p:val>
                                        </p:tav>
                                      </p:tavLst>
                                    </p:anim>
                                    <p:animEffect transition="in" filter="wipe(right)">
                                      <p:cBhvr>
                                        <p:cTn id="162" dur="500"/>
                                        <p:tgtEl>
                                          <p:spTgt spid="128"/>
                                        </p:tgtEl>
                                      </p:cBhvr>
                                    </p:animEffect>
                                  </p:childTnLst>
                                </p:cTn>
                              </p:par>
                              <p:par>
                                <p:cTn id="163" presetID="12" presetClass="entr" presetSubtype="1" fill="hold" nodeType="withEffect">
                                  <p:stCondLst>
                                    <p:cond delay="0"/>
                                  </p:stCondLst>
                                  <p:childTnLst>
                                    <p:set>
                                      <p:cBhvr>
                                        <p:cTn id="164" dur="1" fill="hold">
                                          <p:stCondLst>
                                            <p:cond delay="0"/>
                                          </p:stCondLst>
                                        </p:cTn>
                                        <p:tgtEl>
                                          <p:spTgt spid="45"/>
                                        </p:tgtEl>
                                        <p:attrNameLst>
                                          <p:attrName>style.visibility</p:attrName>
                                        </p:attrNameLst>
                                      </p:cBhvr>
                                      <p:to>
                                        <p:strVal val="visible"/>
                                      </p:to>
                                    </p:set>
                                    <p:anim calcmode="lin" valueType="num">
                                      <p:cBhvr additive="base">
                                        <p:cTn id="165" dur="500"/>
                                        <p:tgtEl>
                                          <p:spTgt spid="45"/>
                                        </p:tgtEl>
                                        <p:attrNameLst>
                                          <p:attrName>ppt_y</p:attrName>
                                        </p:attrNameLst>
                                      </p:cBhvr>
                                      <p:tavLst>
                                        <p:tav tm="0">
                                          <p:val>
                                            <p:strVal val="#ppt_y-#ppt_h*1.125000"/>
                                          </p:val>
                                        </p:tav>
                                        <p:tav tm="100000">
                                          <p:val>
                                            <p:strVal val="#ppt_y"/>
                                          </p:val>
                                        </p:tav>
                                      </p:tavLst>
                                    </p:anim>
                                    <p:animEffect transition="in" filter="wipe(down)">
                                      <p:cBhvr>
                                        <p:cTn id="166" dur="500"/>
                                        <p:tgtEl>
                                          <p:spTgt spid="45"/>
                                        </p:tgtEl>
                                      </p:cBhvr>
                                    </p:animEffect>
                                  </p:childTnLst>
                                </p:cTn>
                              </p:par>
                            </p:childTnLst>
                          </p:cTn>
                        </p:par>
                        <p:par>
                          <p:cTn id="167" fill="hold">
                            <p:stCondLst>
                              <p:cond delay="500"/>
                            </p:stCondLst>
                            <p:childTnLst>
                              <p:par>
                                <p:cTn id="168" presetID="1" presetClass="entr" presetSubtype="0" fill="hold" grpId="0" nodeType="afterEffect">
                                  <p:stCondLst>
                                    <p:cond delay="0"/>
                                  </p:stCondLst>
                                  <p:childTnLst>
                                    <p:set>
                                      <p:cBhvr>
                                        <p:cTn id="169" dur="1" fill="hold">
                                          <p:stCondLst>
                                            <p:cond delay="0"/>
                                          </p:stCondLst>
                                        </p:cTn>
                                        <p:tgtEl>
                                          <p:spTgt spid="93"/>
                                        </p:tgtEl>
                                        <p:attrNameLst>
                                          <p:attrName>style.visibility</p:attrName>
                                        </p:attrNameLst>
                                      </p:cBhvr>
                                      <p:to>
                                        <p:strVal val="visible"/>
                                      </p:to>
                                    </p:set>
                                  </p:childTnLst>
                                </p:cTn>
                              </p:par>
                            </p:childTnLst>
                          </p:cTn>
                        </p:par>
                      </p:childTnLst>
                    </p:cTn>
                  </p:par>
                  <p:par>
                    <p:cTn id="170" fill="hold">
                      <p:stCondLst>
                        <p:cond delay="indefinite"/>
                      </p:stCondLst>
                      <p:childTnLst>
                        <p:par>
                          <p:cTn id="171" fill="hold">
                            <p:stCondLst>
                              <p:cond delay="0"/>
                            </p:stCondLst>
                            <p:childTnLst>
                              <p:par>
                                <p:cTn id="172" presetID="12" presetClass="entr" presetSubtype="1" fill="hold" nodeType="clickEffect">
                                  <p:stCondLst>
                                    <p:cond delay="0"/>
                                  </p:stCondLst>
                                  <p:childTnLst>
                                    <p:set>
                                      <p:cBhvr>
                                        <p:cTn id="173" dur="1" fill="hold">
                                          <p:stCondLst>
                                            <p:cond delay="0"/>
                                          </p:stCondLst>
                                        </p:cTn>
                                        <p:tgtEl>
                                          <p:spTgt spid="40"/>
                                        </p:tgtEl>
                                        <p:attrNameLst>
                                          <p:attrName>style.visibility</p:attrName>
                                        </p:attrNameLst>
                                      </p:cBhvr>
                                      <p:to>
                                        <p:strVal val="visible"/>
                                      </p:to>
                                    </p:set>
                                    <p:anim calcmode="lin" valueType="num">
                                      <p:cBhvr additive="base">
                                        <p:cTn id="174" dur="500"/>
                                        <p:tgtEl>
                                          <p:spTgt spid="40"/>
                                        </p:tgtEl>
                                        <p:attrNameLst>
                                          <p:attrName>ppt_y</p:attrName>
                                        </p:attrNameLst>
                                      </p:cBhvr>
                                      <p:tavLst>
                                        <p:tav tm="0">
                                          <p:val>
                                            <p:strVal val="#ppt_y-#ppt_h*1.125000"/>
                                          </p:val>
                                        </p:tav>
                                        <p:tav tm="100000">
                                          <p:val>
                                            <p:strVal val="#ppt_y"/>
                                          </p:val>
                                        </p:tav>
                                      </p:tavLst>
                                    </p:anim>
                                    <p:animEffect transition="in" filter="wipe(down)">
                                      <p:cBhvr>
                                        <p:cTn id="175" dur="500"/>
                                        <p:tgtEl>
                                          <p:spTgt spid="40"/>
                                        </p:tgtEl>
                                      </p:cBhvr>
                                    </p:animEffect>
                                  </p:childTnLst>
                                </p:cTn>
                              </p:par>
                            </p:childTnLst>
                          </p:cTn>
                        </p:par>
                        <p:par>
                          <p:cTn id="176" fill="hold">
                            <p:stCondLst>
                              <p:cond delay="500"/>
                            </p:stCondLst>
                            <p:childTnLst>
                              <p:par>
                                <p:cTn id="177" presetID="1" presetClass="entr" presetSubtype="0" fill="hold" grpId="0" nodeType="afterEffect">
                                  <p:stCondLst>
                                    <p:cond delay="0"/>
                                  </p:stCondLst>
                                  <p:childTnLst>
                                    <p:set>
                                      <p:cBhvr>
                                        <p:cTn id="178" dur="1" fill="hold">
                                          <p:stCondLst>
                                            <p:cond delay="0"/>
                                          </p:stCondLst>
                                        </p:cTn>
                                        <p:tgtEl>
                                          <p:spTgt spid="102"/>
                                        </p:tgtEl>
                                        <p:attrNameLst>
                                          <p:attrName>style.visibility</p:attrName>
                                        </p:attrNameLst>
                                      </p:cBhvr>
                                      <p:to>
                                        <p:strVal val="visible"/>
                                      </p:to>
                                    </p:set>
                                  </p:childTnLst>
                                </p:cTn>
                              </p:par>
                            </p:childTnLst>
                          </p:cTn>
                        </p:par>
                        <p:par>
                          <p:cTn id="179" fill="hold">
                            <p:stCondLst>
                              <p:cond delay="500"/>
                            </p:stCondLst>
                            <p:childTnLst>
                              <p:par>
                                <p:cTn id="180" presetID="1" presetClass="entr" presetSubtype="0" fill="hold" grpId="0" nodeType="afterEffect">
                                  <p:stCondLst>
                                    <p:cond delay="0"/>
                                  </p:stCondLst>
                                  <p:childTnLst>
                                    <p:set>
                                      <p:cBhvr>
                                        <p:cTn id="181" dur="1" fill="hold">
                                          <p:stCondLst>
                                            <p:cond delay="0"/>
                                          </p:stCondLst>
                                        </p:cTn>
                                        <p:tgtEl>
                                          <p:spTgt spid="113"/>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2" presetClass="entr" presetSubtype="8" fill="hold" nodeType="clickEffect">
                                  <p:stCondLst>
                                    <p:cond delay="0"/>
                                  </p:stCondLst>
                                  <p:childTnLst>
                                    <p:set>
                                      <p:cBhvr>
                                        <p:cTn id="185" dur="1" fill="hold">
                                          <p:stCondLst>
                                            <p:cond delay="0"/>
                                          </p:stCondLst>
                                        </p:cTn>
                                        <p:tgtEl>
                                          <p:spTgt spid="33"/>
                                        </p:tgtEl>
                                        <p:attrNameLst>
                                          <p:attrName>style.visibility</p:attrName>
                                        </p:attrNameLst>
                                      </p:cBhvr>
                                      <p:to>
                                        <p:strVal val="visible"/>
                                      </p:to>
                                    </p:set>
                                    <p:anim calcmode="lin" valueType="num">
                                      <p:cBhvr additive="base">
                                        <p:cTn id="186" dur="500"/>
                                        <p:tgtEl>
                                          <p:spTgt spid="33"/>
                                        </p:tgtEl>
                                        <p:attrNameLst>
                                          <p:attrName>ppt_x</p:attrName>
                                        </p:attrNameLst>
                                      </p:cBhvr>
                                      <p:tavLst>
                                        <p:tav tm="0">
                                          <p:val>
                                            <p:strVal val="#ppt_x-#ppt_w*1.125000"/>
                                          </p:val>
                                        </p:tav>
                                        <p:tav tm="100000">
                                          <p:val>
                                            <p:strVal val="#ppt_x"/>
                                          </p:val>
                                        </p:tav>
                                      </p:tavLst>
                                    </p:anim>
                                    <p:animEffect transition="in" filter="wipe(right)">
                                      <p:cBhvr>
                                        <p:cTn id="187" dur="500"/>
                                        <p:tgtEl>
                                          <p:spTgt spid="33"/>
                                        </p:tgtEl>
                                      </p:cBhvr>
                                    </p:animEffect>
                                  </p:childTnLst>
                                </p:cTn>
                              </p:par>
                            </p:childTnLst>
                          </p:cTn>
                        </p:par>
                        <p:par>
                          <p:cTn id="188" fill="hold">
                            <p:stCondLst>
                              <p:cond delay="500"/>
                            </p:stCondLst>
                            <p:childTnLst>
                              <p:par>
                                <p:cTn id="189" presetID="1" presetClass="entr" presetSubtype="0" fill="hold" grpId="0" nodeType="afterEffect">
                                  <p:stCondLst>
                                    <p:cond delay="0"/>
                                  </p:stCondLst>
                                  <p:childTnLst>
                                    <p:set>
                                      <p:cBhvr>
                                        <p:cTn id="190" dur="1" fill="hold">
                                          <p:stCondLst>
                                            <p:cond delay="0"/>
                                          </p:stCondLst>
                                        </p:cTn>
                                        <p:tgtEl>
                                          <p:spTgt spid="153"/>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12"/>
                                        </p:tgtEl>
                                        <p:attrNameLst>
                                          <p:attrName>style.visibility</p:attrName>
                                        </p:attrNameLst>
                                      </p:cBhvr>
                                      <p:to>
                                        <p:strVal val="visible"/>
                                      </p:to>
                                    </p:set>
                                  </p:childTnLst>
                                </p:cTn>
                              </p:par>
                            </p:childTnLst>
                          </p:cTn>
                        </p:par>
                        <p:par>
                          <p:cTn id="195" fill="hold">
                            <p:stCondLst>
                              <p:cond delay="0"/>
                            </p:stCondLst>
                            <p:childTnLst>
                              <p:par>
                                <p:cTn id="196" presetID="12" presetClass="entr" presetSubtype="1" fill="hold" nodeType="afterEffect">
                                  <p:stCondLst>
                                    <p:cond delay="0"/>
                                  </p:stCondLst>
                                  <p:childTnLst>
                                    <p:set>
                                      <p:cBhvr>
                                        <p:cTn id="197" dur="1" fill="hold">
                                          <p:stCondLst>
                                            <p:cond delay="0"/>
                                          </p:stCondLst>
                                        </p:cTn>
                                        <p:tgtEl>
                                          <p:spTgt spid="106"/>
                                        </p:tgtEl>
                                        <p:attrNameLst>
                                          <p:attrName>style.visibility</p:attrName>
                                        </p:attrNameLst>
                                      </p:cBhvr>
                                      <p:to>
                                        <p:strVal val="visible"/>
                                      </p:to>
                                    </p:set>
                                    <p:anim calcmode="lin" valueType="num">
                                      <p:cBhvr additive="base">
                                        <p:cTn id="198" dur="500"/>
                                        <p:tgtEl>
                                          <p:spTgt spid="106"/>
                                        </p:tgtEl>
                                        <p:attrNameLst>
                                          <p:attrName>ppt_y</p:attrName>
                                        </p:attrNameLst>
                                      </p:cBhvr>
                                      <p:tavLst>
                                        <p:tav tm="0">
                                          <p:val>
                                            <p:strVal val="#ppt_y-#ppt_h*1.125000"/>
                                          </p:val>
                                        </p:tav>
                                        <p:tav tm="100000">
                                          <p:val>
                                            <p:strVal val="#ppt_y"/>
                                          </p:val>
                                        </p:tav>
                                      </p:tavLst>
                                    </p:anim>
                                    <p:animEffect transition="in" filter="wipe(down)">
                                      <p:cBhvr>
                                        <p:cTn id="199" dur="500"/>
                                        <p:tgtEl>
                                          <p:spTgt spid="106"/>
                                        </p:tgtEl>
                                      </p:cBhvr>
                                    </p:animEffect>
                                  </p:childTnLst>
                                </p:cTn>
                              </p:par>
                            </p:childTnLst>
                          </p:cTn>
                        </p:par>
                        <p:par>
                          <p:cTn id="200" fill="hold">
                            <p:stCondLst>
                              <p:cond delay="500"/>
                            </p:stCondLst>
                            <p:childTnLst>
                              <p:par>
                                <p:cTn id="201" presetID="1" presetClass="entr" presetSubtype="0" fill="hold" grpId="0" nodeType="afterEffect">
                                  <p:stCondLst>
                                    <p:cond delay="0"/>
                                  </p:stCondLst>
                                  <p:childTnLst>
                                    <p:set>
                                      <p:cBhvr>
                                        <p:cTn id="202" dur="1" fill="hold">
                                          <p:stCondLst>
                                            <p:cond delay="0"/>
                                          </p:stCondLst>
                                        </p:cTn>
                                        <p:tgtEl>
                                          <p:spTgt spid="105"/>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72"/>
                                        </p:tgtEl>
                                        <p:attrNameLst>
                                          <p:attrName>style.visibility</p:attrName>
                                        </p:attrNameLst>
                                      </p:cBhvr>
                                      <p:to>
                                        <p:strVal val="visible"/>
                                      </p:to>
                                    </p:set>
                                  </p:childTnLst>
                                </p:cTn>
                              </p:par>
                            </p:childTnLst>
                          </p:cTn>
                        </p:par>
                        <p:par>
                          <p:cTn id="207" fill="hold">
                            <p:stCondLst>
                              <p:cond delay="0"/>
                            </p:stCondLst>
                            <p:childTnLst>
                              <p:par>
                                <p:cTn id="208" presetID="12" presetClass="entr" presetSubtype="1" fill="hold" nodeType="after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additive="base">
                                        <p:cTn id="210" dur="500"/>
                                        <p:tgtEl>
                                          <p:spTgt spid="34"/>
                                        </p:tgtEl>
                                        <p:attrNameLst>
                                          <p:attrName>ppt_y</p:attrName>
                                        </p:attrNameLst>
                                      </p:cBhvr>
                                      <p:tavLst>
                                        <p:tav tm="0">
                                          <p:val>
                                            <p:strVal val="#ppt_y-#ppt_h*1.125000"/>
                                          </p:val>
                                        </p:tav>
                                        <p:tav tm="100000">
                                          <p:val>
                                            <p:strVal val="#ppt_y"/>
                                          </p:val>
                                        </p:tav>
                                      </p:tavLst>
                                    </p:anim>
                                    <p:animEffect transition="in" filter="wipe(down)">
                                      <p:cBhvr>
                                        <p:cTn id="211" dur="500"/>
                                        <p:tgtEl>
                                          <p:spTgt spid="34"/>
                                        </p:tgtEl>
                                      </p:cBhvr>
                                    </p:animEffect>
                                  </p:childTnLst>
                                </p:cTn>
                              </p:par>
                            </p:childTnLst>
                          </p:cTn>
                        </p:par>
                        <p:par>
                          <p:cTn id="212" fill="hold">
                            <p:stCondLst>
                              <p:cond delay="500"/>
                            </p:stCondLst>
                            <p:childTnLst>
                              <p:par>
                                <p:cTn id="213" presetID="1" presetClass="entr" presetSubtype="0" fill="hold" grpId="0" nodeType="afterEffect">
                                  <p:stCondLst>
                                    <p:cond delay="0"/>
                                  </p:stCondLst>
                                  <p:childTnLst>
                                    <p:set>
                                      <p:cBhvr>
                                        <p:cTn id="214" dur="1" fill="hold">
                                          <p:stCondLst>
                                            <p:cond delay="0"/>
                                          </p:stCondLst>
                                        </p:cTn>
                                        <p:tgtEl>
                                          <p:spTgt spid="108"/>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71"/>
                                        </p:tgtEl>
                                        <p:attrNameLst>
                                          <p:attrName>style.visibility</p:attrName>
                                        </p:attrNameLst>
                                      </p:cBhvr>
                                      <p:to>
                                        <p:strVal val="visible"/>
                                      </p:to>
                                    </p:set>
                                  </p:childTnLst>
                                </p:cTn>
                              </p:par>
                            </p:childTnLst>
                          </p:cTn>
                        </p:par>
                        <p:par>
                          <p:cTn id="219" fill="hold">
                            <p:stCondLst>
                              <p:cond delay="0"/>
                            </p:stCondLst>
                            <p:childTnLst>
                              <p:par>
                                <p:cTn id="220" presetID="12" presetClass="entr" presetSubtype="8" fill="hold" nodeType="afterEffect">
                                  <p:stCondLst>
                                    <p:cond delay="0"/>
                                  </p:stCondLst>
                                  <p:childTnLst>
                                    <p:set>
                                      <p:cBhvr>
                                        <p:cTn id="221" dur="1" fill="hold">
                                          <p:stCondLst>
                                            <p:cond delay="0"/>
                                          </p:stCondLst>
                                        </p:cTn>
                                        <p:tgtEl>
                                          <p:spTgt spid="13"/>
                                        </p:tgtEl>
                                        <p:attrNameLst>
                                          <p:attrName>style.visibility</p:attrName>
                                        </p:attrNameLst>
                                      </p:cBhvr>
                                      <p:to>
                                        <p:strVal val="visible"/>
                                      </p:to>
                                    </p:set>
                                    <p:anim calcmode="lin" valueType="num">
                                      <p:cBhvr additive="base">
                                        <p:cTn id="222" dur="500"/>
                                        <p:tgtEl>
                                          <p:spTgt spid="13"/>
                                        </p:tgtEl>
                                        <p:attrNameLst>
                                          <p:attrName>ppt_x</p:attrName>
                                        </p:attrNameLst>
                                      </p:cBhvr>
                                      <p:tavLst>
                                        <p:tav tm="0">
                                          <p:val>
                                            <p:strVal val="#ppt_x-#ppt_w*1.125000"/>
                                          </p:val>
                                        </p:tav>
                                        <p:tav tm="100000">
                                          <p:val>
                                            <p:strVal val="#ppt_x"/>
                                          </p:val>
                                        </p:tav>
                                      </p:tavLst>
                                    </p:anim>
                                    <p:animEffect transition="in" filter="wipe(right)">
                                      <p:cBhvr>
                                        <p:cTn id="223" dur="500"/>
                                        <p:tgtEl>
                                          <p:spTgt spid="13"/>
                                        </p:tgtEl>
                                      </p:cBhvr>
                                    </p:animEffect>
                                  </p:childTnLst>
                                </p:cTn>
                              </p:par>
                            </p:childTnLst>
                          </p:cTn>
                        </p:par>
                        <p:par>
                          <p:cTn id="224" fill="hold">
                            <p:stCondLst>
                              <p:cond delay="500"/>
                            </p:stCondLst>
                            <p:childTnLst>
                              <p:par>
                                <p:cTn id="225" presetID="1" presetClass="entr" presetSubtype="0" fill="hold" grpId="0" nodeType="afterEffect">
                                  <p:stCondLst>
                                    <p:cond delay="0"/>
                                  </p:stCondLst>
                                  <p:childTnLst>
                                    <p:set>
                                      <p:cBhvr>
                                        <p:cTn id="226" dur="1" fill="hold">
                                          <p:stCondLst>
                                            <p:cond delay="0"/>
                                          </p:stCondLst>
                                        </p:cTn>
                                        <p:tgtEl>
                                          <p:spTgt spid="120"/>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2" presetClass="entr" presetSubtype="1" fill="hold" nodeType="clickEffect">
                                  <p:stCondLst>
                                    <p:cond delay="0"/>
                                  </p:stCondLst>
                                  <p:childTnLst>
                                    <p:set>
                                      <p:cBhvr>
                                        <p:cTn id="230" dur="1" fill="hold">
                                          <p:stCondLst>
                                            <p:cond delay="0"/>
                                          </p:stCondLst>
                                        </p:cTn>
                                        <p:tgtEl>
                                          <p:spTgt spid="161"/>
                                        </p:tgtEl>
                                        <p:attrNameLst>
                                          <p:attrName>style.visibility</p:attrName>
                                        </p:attrNameLst>
                                      </p:cBhvr>
                                      <p:to>
                                        <p:strVal val="visible"/>
                                      </p:to>
                                    </p:set>
                                    <p:anim calcmode="lin" valueType="num">
                                      <p:cBhvr additive="base">
                                        <p:cTn id="231" dur="500"/>
                                        <p:tgtEl>
                                          <p:spTgt spid="161"/>
                                        </p:tgtEl>
                                        <p:attrNameLst>
                                          <p:attrName>ppt_y</p:attrName>
                                        </p:attrNameLst>
                                      </p:cBhvr>
                                      <p:tavLst>
                                        <p:tav tm="0">
                                          <p:val>
                                            <p:strVal val="#ppt_y-#ppt_h*1.125000"/>
                                          </p:val>
                                        </p:tav>
                                        <p:tav tm="100000">
                                          <p:val>
                                            <p:strVal val="#ppt_y"/>
                                          </p:val>
                                        </p:tav>
                                      </p:tavLst>
                                    </p:anim>
                                    <p:animEffect transition="in" filter="wipe(down)">
                                      <p:cBhvr>
                                        <p:cTn id="232" dur="500"/>
                                        <p:tgtEl>
                                          <p:spTgt spid="161"/>
                                        </p:tgtEl>
                                      </p:cBhvr>
                                    </p:animEffect>
                                  </p:childTnLst>
                                </p:cTn>
                              </p:par>
                            </p:childTnLst>
                          </p:cTn>
                        </p:par>
                        <p:par>
                          <p:cTn id="233" fill="hold">
                            <p:stCondLst>
                              <p:cond delay="500"/>
                            </p:stCondLst>
                            <p:childTnLst>
                              <p:par>
                                <p:cTn id="234" presetID="1" presetClass="entr" presetSubtype="0" fill="hold" grpId="0" nodeType="afterEffect">
                                  <p:stCondLst>
                                    <p:cond delay="0"/>
                                  </p:stCondLst>
                                  <p:childTnLst>
                                    <p:set>
                                      <p:cBhvr>
                                        <p:cTn id="235" dur="1" fill="hold">
                                          <p:stCondLst>
                                            <p:cond delay="0"/>
                                          </p:stCondLst>
                                        </p:cTn>
                                        <p:tgtEl>
                                          <p:spTgt spid="135"/>
                                        </p:tgtEl>
                                        <p:attrNameLst>
                                          <p:attrName>style.visibility</p:attrName>
                                        </p:attrNameLst>
                                      </p:cBhvr>
                                      <p:to>
                                        <p:strVal val="visible"/>
                                      </p:to>
                                    </p:set>
                                  </p:childTnLst>
                                </p:cTn>
                              </p:par>
                            </p:childTnLst>
                          </p:cTn>
                        </p:par>
                      </p:childTnLst>
                    </p:cTn>
                  </p:par>
                  <p:par>
                    <p:cTn id="236" fill="hold">
                      <p:stCondLst>
                        <p:cond delay="indefinite"/>
                      </p:stCondLst>
                      <p:childTnLst>
                        <p:par>
                          <p:cTn id="237" fill="hold">
                            <p:stCondLst>
                              <p:cond delay="0"/>
                            </p:stCondLst>
                            <p:childTnLst>
                              <p:par>
                                <p:cTn id="238" presetID="12" presetClass="entr" presetSubtype="2" fill="hold" nodeType="clickEffect">
                                  <p:stCondLst>
                                    <p:cond delay="0"/>
                                  </p:stCondLst>
                                  <p:childTnLst>
                                    <p:set>
                                      <p:cBhvr>
                                        <p:cTn id="239" dur="1" fill="hold">
                                          <p:stCondLst>
                                            <p:cond delay="0"/>
                                          </p:stCondLst>
                                        </p:cTn>
                                        <p:tgtEl>
                                          <p:spTgt spid="184"/>
                                        </p:tgtEl>
                                        <p:attrNameLst>
                                          <p:attrName>style.visibility</p:attrName>
                                        </p:attrNameLst>
                                      </p:cBhvr>
                                      <p:to>
                                        <p:strVal val="visible"/>
                                      </p:to>
                                    </p:set>
                                    <p:anim calcmode="lin" valueType="num">
                                      <p:cBhvr additive="base">
                                        <p:cTn id="240" dur="500"/>
                                        <p:tgtEl>
                                          <p:spTgt spid="184"/>
                                        </p:tgtEl>
                                        <p:attrNameLst>
                                          <p:attrName>ppt_x</p:attrName>
                                        </p:attrNameLst>
                                      </p:cBhvr>
                                      <p:tavLst>
                                        <p:tav tm="0">
                                          <p:val>
                                            <p:strVal val="#ppt_x+#ppt_w*1.125000"/>
                                          </p:val>
                                        </p:tav>
                                        <p:tav tm="100000">
                                          <p:val>
                                            <p:strVal val="#ppt_x"/>
                                          </p:val>
                                        </p:tav>
                                      </p:tavLst>
                                    </p:anim>
                                    <p:animEffect transition="in" filter="wipe(left)">
                                      <p:cBhvr>
                                        <p:cTn id="241" dur="500"/>
                                        <p:tgtEl>
                                          <p:spTgt spid="184"/>
                                        </p:tgtEl>
                                      </p:cBhvr>
                                    </p:animEffect>
                                  </p:childTnLst>
                                </p:cTn>
                              </p:par>
                              <p:par>
                                <p:cTn id="242" presetID="12" presetClass="entr" presetSubtype="2" fill="hold" nodeType="withEffect">
                                  <p:stCondLst>
                                    <p:cond delay="0"/>
                                  </p:stCondLst>
                                  <p:childTnLst>
                                    <p:set>
                                      <p:cBhvr>
                                        <p:cTn id="243" dur="1" fill="hold">
                                          <p:stCondLst>
                                            <p:cond delay="0"/>
                                          </p:stCondLst>
                                        </p:cTn>
                                        <p:tgtEl>
                                          <p:spTgt spid="185"/>
                                        </p:tgtEl>
                                        <p:attrNameLst>
                                          <p:attrName>style.visibility</p:attrName>
                                        </p:attrNameLst>
                                      </p:cBhvr>
                                      <p:to>
                                        <p:strVal val="visible"/>
                                      </p:to>
                                    </p:set>
                                    <p:anim calcmode="lin" valueType="num">
                                      <p:cBhvr additive="base">
                                        <p:cTn id="244" dur="500"/>
                                        <p:tgtEl>
                                          <p:spTgt spid="185"/>
                                        </p:tgtEl>
                                        <p:attrNameLst>
                                          <p:attrName>ppt_x</p:attrName>
                                        </p:attrNameLst>
                                      </p:cBhvr>
                                      <p:tavLst>
                                        <p:tav tm="0">
                                          <p:val>
                                            <p:strVal val="#ppt_x+#ppt_w*1.125000"/>
                                          </p:val>
                                        </p:tav>
                                        <p:tav tm="100000">
                                          <p:val>
                                            <p:strVal val="#ppt_x"/>
                                          </p:val>
                                        </p:tav>
                                      </p:tavLst>
                                    </p:anim>
                                    <p:animEffect transition="in" filter="wipe(left)">
                                      <p:cBhvr>
                                        <p:cTn id="245" dur="500"/>
                                        <p:tgtEl>
                                          <p:spTgt spid="185"/>
                                        </p:tgtEl>
                                      </p:cBhvr>
                                    </p:animEffect>
                                  </p:childTnLst>
                                </p:cTn>
                              </p:par>
                            </p:childTnLst>
                          </p:cTn>
                        </p:par>
                        <p:par>
                          <p:cTn id="246" fill="hold">
                            <p:stCondLst>
                              <p:cond delay="500"/>
                            </p:stCondLst>
                            <p:childTnLst>
                              <p:par>
                                <p:cTn id="247" presetID="12" presetClass="entr" presetSubtype="2" fill="hold" nodeType="afterEffect">
                                  <p:stCondLst>
                                    <p:cond delay="0"/>
                                  </p:stCondLst>
                                  <p:childTnLst>
                                    <p:set>
                                      <p:cBhvr>
                                        <p:cTn id="248" dur="1" fill="hold">
                                          <p:stCondLst>
                                            <p:cond delay="0"/>
                                          </p:stCondLst>
                                        </p:cTn>
                                        <p:tgtEl>
                                          <p:spTgt spid="194"/>
                                        </p:tgtEl>
                                        <p:attrNameLst>
                                          <p:attrName>style.visibility</p:attrName>
                                        </p:attrNameLst>
                                      </p:cBhvr>
                                      <p:to>
                                        <p:strVal val="visible"/>
                                      </p:to>
                                    </p:set>
                                    <p:anim calcmode="lin" valueType="num">
                                      <p:cBhvr additive="base">
                                        <p:cTn id="249" dur="500"/>
                                        <p:tgtEl>
                                          <p:spTgt spid="194"/>
                                        </p:tgtEl>
                                        <p:attrNameLst>
                                          <p:attrName>ppt_x</p:attrName>
                                        </p:attrNameLst>
                                      </p:cBhvr>
                                      <p:tavLst>
                                        <p:tav tm="0">
                                          <p:val>
                                            <p:strVal val="#ppt_x+#ppt_w*1.125000"/>
                                          </p:val>
                                        </p:tav>
                                        <p:tav tm="100000">
                                          <p:val>
                                            <p:strVal val="#ppt_x"/>
                                          </p:val>
                                        </p:tav>
                                      </p:tavLst>
                                    </p:anim>
                                    <p:animEffect transition="in" filter="wipe(left)">
                                      <p:cBhvr>
                                        <p:cTn id="250" dur="500"/>
                                        <p:tgtEl>
                                          <p:spTgt spid="194"/>
                                        </p:tgtEl>
                                      </p:cBhvr>
                                    </p:animEffect>
                                  </p:childTnLst>
                                </p:cTn>
                              </p:par>
                            </p:childTnLst>
                          </p:cTn>
                        </p:par>
                        <p:par>
                          <p:cTn id="251" fill="hold">
                            <p:stCondLst>
                              <p:cond delay="1000"/>
                            </p:stCondLst>
                            <p:childTnLst>
                              <p:par>
                                <p:cTn id="252" presetID="1" presetClass="entr" presetSubtype="0" fill="hold" grpId="0" nodeType="afterEffect">
                                  <p:stCondLst>
                                    <p:cond delay="0"/>
                                  </p:stCondLst>
                                  <p:childTnLst>
                                    <p:set>
                                      <p:cBhvr>
                                        <p:cTn id="253" dur="1" fill="hold">
                                          <p:stCondLst>
                                            <p:cond delay="0"/>
                                          </p:stCondLst>
                                        </p:cTn>
                                        <p:tgtEl>
                                          <p:spTgt spid="196"/>
                                        </p:tgtEl>
                                        <p:attrNameLst>
                                          <p:attrName>style.visibility</p:attrName>
                                        </p:attrNameLst>
                                      </p:cBhvr>
                                      <p:to>
                                        <p:strVal val="visible"/>
                                      </p:to>
                                    </p:set>
                                  </p:childTnLst>
                                </p:cTn>
                              </p:par>
                            </p:childTnLst>
                          </p:cTn>
                        </p:par>
                        <p:par>
                          <p:cTn id="254" fill="hold">
                            <p:stCondLst>
                              <p:cond delay="1000"/>
                            </p:stCondLst>
                            <p:childTnLst>
                              <p:par>
                                <p:cTn id="255" presetID="12" presetClass="entr" presetSubtype="1" fill="hold" nodeType="afterEffect">
                                  <p:stCondLst>
                                    <p:cond delay="0"/>
                                  </p:stCondLst>
                                  <p:childTnLst>
                                    <p:set>
                                      <p:cBhvr>
                                        <p:cTn id="256" dur="1" fill="hold">
                                          <p:stCondLst>
                                            <p:cond delay="0"/>
                                          </p:stCondLst>
                                        </p:cTn>
                                        <p:tgtEl>
                                          <p:spTgt spid="22"/>
                                        </p:tgtEl>
                                        <p:attrNameLst>
                                          <p:attrName>style.visibility</p:attrName>
                                        </p:attrNameLst>
                                      </p:cBhvr>
                                      <p:to>
                                        <p:strVal val="visible"/>
                                      </p:to>
                                    </p:set>
                                    <p:anim calcmode="lin" valueType="num">
                                      <p:cBhvr additive="base">
                                        <p:cTn id="257" dur="500"/>
                                        <p:tgtEl>
                                          <p:spTgt spid="22"/>
                                        </p:tgtEl>
                                        <p:attrNameLst>
                                          <p:attrName>ppt_y</p:attrName>
                                        </p:attrNameLst>
                                      </p:cBhvr>
                                      <p:tavLst>
                                        <p:tav tm="0">
                                          <p:val>
                                            <p:strVal val="#ppt_y-#ppt_h*1.125000"/>
                                          </p:val>
                                        </p:tav>
                                        <p:tav tm="100000">
                                          <p:val>
                                            <p:strVal val="#ppt_y"/>
                                          </p:val>
                                        </p:tav>
                                      </p:tavLst>
                                    </p:anim>
                                    <p:animEffect transition="in" filter="wipe(down)">
                                      <p:cBhvr>
                                        <p:cTn id="258" dur="500"/>
                                        <p:tgtEl>
                                          <p:spTgt spid="22"/>
                                        </p:tgtEl>
                                      </p:cBhvr>
                                    </p:animEffect>
                                  </p:childTnLst>
                                </p:cTn>
                              </p:par>
                            </p:childTnLst>
                          </p:cTn>
                        </p:par>
                      </p:childTnLst>
                    </p:cTn>
                  </p:par>
                  <p:par>
                    <p:cTn id="259" fill="hold">
                      <p:stCondLst>
                        <p:cond delay="indefinite"/>
                      </p:stCondLst>
                      <p:childTnLst>
                        <p:par>
                          <p:cTn id="260" fill="hold">
                            <p:stCondLst>
                              <p:cond delay="0"/>
                            </p:stCondLst>
                            <p:childTnLst>
                              <p:par>
                                <p:cTn id="261" presetID="12" presetClass="entr" presetSubtype="1" fill="hold" nodeType="clickEffect">
                                  <p:stCondLst>
                                    <p:cond delay="0"/>
                                  </p:stCondLst>
                                  <p:childTnLst>
                                    <p:set>
                                      <p:cBhvr>
                                        <p:cTn id="262" dur="1" fill="hold">
                                          <p:stCondLst>
                                            <p:cond delay="0"/>
                                          </p:stCondLst>
                                        </p:cTn>
                                        <p:tgtEl>
                                          <p:spTgt spid="168"/>
                                        </p:tgtEl>
                                        <p:attrNameLst>
                                          <p:attrName>style.visibility</p:attrName>
                                        </p:attrNameLst>
                                      </p:cBhvr>
                                      <p:to>
                                        <p:strVal val="visible"/>
                                      </p:to>
                                    </p:set>
                                    <p:anim calcmode="lin" valueType="num">
                                      <p:cBhvr additive="base">
                                        <p:cTn id="263" dur="500"/>
                                        <p:tgtEl>
                                          <p:spTgt spid="168"/>
                                        </p:tgtEl>
                                        <p:attrNameLst>
                                          <p:attrName>ppt_y</p:attrName>
                                        </p:attrNameLst>
                                      </p:cBhvr>
                                      <p:tavLst>
                                        <p:tav tm="0">
                                          <p:val>
                                            <p:strVal val="#ppt_y-#ppt_h*1.125000"/>
                                          </p:val>
                                        </p:tav>
                                        <p:tav tm="100000">
                                          <p:val>
                                            <p:strVal val="#ppt_y"/>
                                          </p:val>
                                        </p:tav>
                                      </p:tavLst>
                                    </p:anim>
                                    <p:animEffect transition="in" filter="wipe(down)">
                                      <p:cBhvr>
                                        <p:cTn id="264" dur="500"/>
                                        <p:tgtEl>
                                          <p:spTgt spid="168"/>
                                        </p:tgtEl>
                                      </p:cBhvr>
                                    </p:animEffect>
                                  </p:childTnLst>
                                </p:cTn>
                              </p:par>
                            </p:childTnLst>
                          </p:cTn>
                        </p:par>
                        <p:par>
                          <p:cTn id="265" fill="hold">
                            <p:stCondLst>
                              <p:cond delay="500"/>
                            </p:stCondLst>
                            <p:childTnLst>
                              <p:par>
                                <p:cTn id="266" presetID="1" presetClass="entr" presetSubtype="0" fill="hold" grpId="0" nodeType="afterEffect">
                                  <p:stCondLst>
                                    <p:cond delay="0"/>
                                  </p:stCondLst>
                                  <p:childTnLst>
                                    <p:set>
                                      <p:cBhvr>
                                        <p:cTn id="267" dur="1" fill="hold">
                                          <p:stCondLst>
                                            <p:cond delay="0"/>
                                          </p:stCondLst>
                                        </p:cTn>
                                        <p:tgtEl>
                                          <p:spTgt spid="148"/>
                                        </p:tgtEl>
                                        <p:attrNameLst>
                                          <p:attrName>style.visibility</p:attrName>
                                        </p:attrNameLst>
                                      </p:cBhvr>
                                      <p:to>
                                        <p:strVal val="visible"/>
                                      </p:to>
                                    </p:set>
                                  </p:childTnLst>
                                </p:cTn>
                              </p:par>
                            </p:childTnLst>
                          </p:cTn>
                        </p:par>
                        <p:par>
                          <p:cTn id="268" fill="hold">
                            <p:stCondLst>
                              <p:cond delay="500"/>
                            </p:stCondLst>
                            <p:childTnLst>
                              <p:par>
                                <p:cTn id="269" presetID="12" presetClass="entr" presetSubtype="1" fill="hold" nodeType="afterEffect">
                                  <p:stCondLst>
                                    <p:cond delay="0"/>
                                  </p:stCondLst>
                                  <p:childTnLst>
                                    <p:set>
                                      <p:cBhvr>
                                        <p:cTn id="270" dur="1" fill="hold">
                                          <p:stCondLst>
                                            <p:cond delay="0"/>
                                          </p:stCondLst>
                                        </p:cTn>
                                        <p:tgtEl>
                                          <p:spTgt spid="35"/>
                                        </p:tgtEl>
                                        <p:attrNameLst>
                                          <p:attrName>style.visibility</p:attrName>
                                        </p:attrNameLst>
                                      </p:cBhvr>
                                      <p:to>
                                        <p:strVal val="visible"/>
                                      </p:to>
                                    </p:set>
                                    <p:anim calcmode="lin" valueType="num">
                                      <p:cBhvr additive="base">
                                        <p:cTn id="271" dur="500"/>
                                        <p:tgtEl>
                                          <p:spTgt spid="35"/>
                                        </p:tgtEl>
                                        <p:attrNameLst>
                                          <p:attrName>ppt_y</p:attrName>
                                        </p:attrNameLst>
                                      </p:cBhvr>
                                      <p:tavLst>
                                        <p:tav tm="0">
                                          <p:val>
                                            <p:strVal val="#ppt_y-#ppt_h*1.125000"/>
                                          </p:val>
                                        </p:tav>
                                        <p:tav tm="100000">
                                          <p:val>
                                            <p:strVal val="#ppt_y"/>
                                          </p:val>
                                        </p:tav>
                                      </p:tavLst>
                                    </p:anim>
                                    <p:animEffect transition="in" filter="wipe(down)">
                                      <p:cBhvr>
                                        <p:cTn id="272" dur="500"/>
                                        <p:tgtEl>
                                          <p:spTgt spid="35"/>
                                        </p:tgtEl>
                                      </p:cBhvr>
                                    </p:animEffect>
                                  </p:childTnLst>
                                </p:cTn>
                              </p:par>
                            </p:childTnLst>
                          </p:cTn>
                        </p:par>
                      </p:childTnLst>
                    </p:cTn>
                  </p:par>
                  <p:par>
                    <p:cTn id="273" fill="hold">
                      <p:stCondLst>
                        <p:cond delay="indefinite"/>
                      </p:stCondLst>
                      <p:childTnLst>
                        <p:par>
                          <p:cTn id="274" fill="hold">
                            <p:stCondLst>
                              <p:cond delay="0"/>
                            </p:stCondLst>
                            <p:childTnLst>
                              <p:par>
                                <p:cTn id="275" presetID="42" presetClass="entr" presetSubtype="0" fill="hold" nodeType="clickEffect">
                                  <p:stCondLst>
                                    <p:cond delay="0"/>
                                  </p:stCondLst>
                                  <p:childTnLst>
                                    <p:set>
                                      <p:cBhvr>
                                        <p:cTn id="276" dur="1" fill="hold">
                                          <p:stCondLst>
                                            <p:cond delay="0"/>
                                          </p:stCondLst>
                                        </p:cTn>
                                        <p:tgtEl>
                                          <p:spTgt spid="10"/>
                                        </p:tgtEl>
                                        <p:attrNameLst>
                                          <p:attrName>style.visibility</p:attrName>
                                        </p:attrNameLst>
                                      </p:cBhvr>
                                      <p:to>
                                        <p:strVal val="visible"/>
                                      </p:to>
                                    </p:set>
                                    <p:animEffect transition="in" filter="fade">
                                      <p:cBhvr>
                                        <p:cTn id="277" dur="1000"/>
                                        <p:tgtEl>
                                          <p:spTgt spid="10"/>
                                        </p:tgtEl>
                                      </p:cBhvr>
                                    </p:animEffect>
                                    <p:anim calcmode="lin" valueType="num">
                                      <p:cBhvr>
                                        <p:cTn id="278" dur="1000" fill="hold"/>
                                        <p:tgtEl>
                                          <p:spTgt spid="10"/>
                                        </p:tgtEl>
                                        <p:attrNameLst>
                                          <p:attrName>ppt_x</p:attrName>
                                        </p:attrNameLst>
                                      </p:cBhvr>
                                      <p:tavLst>
                                        <p:tav tm="0">
                                          <p:val>
                                            <p:strVal val="#ppt_x"/>
                                          </p:val>
                                        </p:tav>
                                        <p:tav tm="100000">
                                          <p:val>
                                            <p:strVal val="#ppt_x"/>
                                          </p:val>
                                        </p:tav>
                                      </p:tavLst>
                                    </p:anim>
                                    <p:anim calcmode="lin" valueType="num">
                                      <p:cBhvr>
                                        <p:cTn id="279" dur="1000" fill="hold"/>
                                        <p:tgtEl>
                                          <p:spTgt spid="10"/>
                                        </p:tgtEl>
                                        <p:attrNameLst>
                                          <p:attrName>ppt_y</p:attrName>
                                        </p:attrNameLst>
                                      </p:cBhvr>
                                      <p:tavLst>
                                        <p:tav tm="0">
                                          <p:val>
                                            <p:strVal val="#ppt_y+.1"/>
                                          </p:val>
                                        </p:tav>
                                        <p:tav tm="100000">
                                          <p:val>
                                            <p:strVal val="#ppt_y"/>
                                          </p:val>
                                        </p:tav>
                                      </p:tavLst>
                                    </p:anim>
                                  </p:childTnLst>
                                </p:cTn>
                              </p:par>
                              <p:par>
                                <p:cTn id="280" presetID="42" presetClass="entr" presetSubtype="0" fill="hold" grpId="0" nodeType="withEffect">
                                  <p:stCondLst>
                                    <p:cond delay="0"/>
                                  </p:stCondLst>
                                  <p:childTnLst>
                                    <p:set>
                                      <p:cBhvr>
                                        <p:cTn id="281" dur="1" fill="hold">
                                          <p:stCondLst>
                                            <p:cond delay="0"/>
                                          </p:stCondLst>
                                        </p:cTn>
                                        <p:tgtEl>
                                          <p:spTgt spid="11"/>
                                        </p:tgtEl>
                                        <p:attrNameLst>
                                          <p:attrName>style.visibility</p:attrName>
                                        </p:attrNameLst>
                                      </p:cBhvr>
                                      <p:to>
                                        <p:strVal val="visible"/>
                                      </p:to>
                                    </p:set>
                                    <p:animEffect transition="in" filter="fade">
                                      <p:cBhvr>
                                        <p:cTn id="282" dur="1000"/>
                                        <p:tgtEl>
                                          <p:spTgt spid="11"/>
                                        </p:tgtEl>
                                      </p:cBhvr>
                                    </p:animEffect>
                                    <p:anim calcmode="lin" valueType="num">
                                      <p:cBhvr>
                                        <p:cTn id="283" dur="1000" fill="hold"/>
                                        <p:tgtEl>
                                          <p:spTgt spid="11"/>
                                        </p:tgtEl>
                                        <p:attrNameLst>
                                          <p:attrName>ppt_x</p:attrName>
                                        </p:attrNameLst>
                                      </p:cBhvr>
                                      <p:tavLst>
                                        <p:tav tm="0">
                                          <p:val>
                                            <p:strVal val="#ppt_x"/>
                                          </p:val>
                                        </p:tav>
                                        <p:tav tm="100000">
                                          <p:val>
                                            <p:strVal val="#ppt_x"/>
                                          </p:val>
                                        </p:tav>
                                      </p:tavLst>
                                    </p:anim>
                                    <p:anim calcmode="lin" valueType="num">
                                      <p:cBhvr>
                                        <p:cTn id="28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2" grpId="0"/>
      <p:bldP spid="17" grpId="0" animBg="1"/>
      <p:bldP spid="18" grpId="0"/>
      <p:bldP spid="29" grpId="0" animBg="1"/>
      <p:bldP spid="39" grpId="0" animBg="1"/>
      <p:bldP spid="41" grpId="0" animBg="1"/>
      <p:bldP spid="49" grpId="0" animBg="1"/>
      <p:bldP spid="52" grpId="0" animBg="1"/>
      <p:bldP spid="53" grpId="0"/>
      <p:bldP spid="54" grpId="0" animBg="1"/>
      <p:bldP spid="58" grpId="0" animBg="1"/>
      <p:bldP spid="59" grpId="0" animBg="1"/>
      <p:bldP spid="73" grpId="0" animBg="1"/>
      <p:bldP spid="93" grpId="0" animBg="1"/>
      <p:bldP spid="105" grpId="0" animBg="1"/>
      <p:bldP spid="120" grpId="0" animBg="1"/>
      <p:bldP spid="196" grpId="0"/>
      <p:bldP spid="135" grpId="0" animBg="1"/>
      <p:bldP spid="148" grpId="0" animBg="1"/>
      <p:bldP spid="153" grpId="0" animBg="1"/>
      <p:bldP spid="11" grpId="0"/>
      <p:bldP spid="102" grpId="0" animBg="1"/>
      <p:bldP spid="112" grpId="0"/>
      <p:bldP spid="113" grpId="0"/>
      <p:bldP spid="71" grpId="0"/>
      <p:bldP spid="72" grpId="0"/>
      <p:bldP spid="82" grpId="0" animBg="1"/>
      <p:bldP spid="98" grpId="0" animBg="1"/>
      <p:bldP spid="101" grpId="0" animBg="1"/>
      <p:bldP spid="108" grpId="0" animBg="1"/>
      <p:bldP spid="6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8497" y="1536192"/>
            <a:ext cx="7772400" cy="3755136"/>
          </a:xfrm>
        </p:spPr>
        <p:txBody>
          <a:bodyPr/>
          <a:lstStyle/>
          <a:p>
            <a:pPr algn="ctr"/>
            <a:r>
              <a:rPr lang="ru-RU" sz="3600" cap="none" dirty="0" smtClean="0">
                <a:solidFill>
                  <a:schemeClr val="tx1"/>
                </a:solidFill>
              </a:rPr>
              <a:t>Особенности совершения таможенных операций и выпуска товаров до подачи декларации на товары для декларантов </a:t>
            </a:r>
            <a:r>
              <a:rPr lang="ru-RU" sz="3600" dirty="0" smtClean="0">
                <a:solidFill>
                  <a:schemeClr val="tx1"/>
                </a:solidFill>
              </a:rPr>
              <a:t>– УЭО</a:t>
            </a:r>
            <a:br>
              <a:rPr lang="ru-RU" sz="3600" dirty="0" smtClean="0">
                <a:solidFill>
                  <a:schemeClr val="tx1"/>
                </a:solidFill>
              </a:rPr>
            </a:br>
            <a:r>
              <a:rPr lang="ru-RU" sz="3600" cap="none" dirty="0" smtClean="0">
                <a:solidFill>
                  <a:schemeClr val="tx1"/>
                </a:solidFill>
              </a:rPr>
              <a:t>по</a:t>
            </a:r>
            <a:r>
              <a:rPr lang="ru-RU" sz="3600" dirty="0" smtClean="0">
                <a:solidFill>
                  <a:schemeClr val="tx1"/>
                </a:solidFill>
              </a:rPr>
              <a:t> ТК ЕАЭС.</a:t>
            </a:r>
            <a:endParaRPr lang="ru-RU" sz="3600" dirty="0">
              <a:solidFill>
                <a:schemeClr val="tx1"/>
              </a:solidFill>
            </a:endParaRPr>
          </a:p>
        </p:txBody>
      </p:sp>
    </p:spTree>
    <p:extLst>
      <p:ext uri="{BB962C8B-B14F-4D97-AF65-F5344CB8AC3E}">
        <p14:creationId xmlns:p14="http://schemas.microsoft.com/office/powerpoint/2010/main" val="369207446"/>
      </p:ext>
    </p:extLst>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2" y="73025"/>
            <a:ext cx="8661463" cy="609600"/>
          </a:xfrm>
        </p:spPr>
        <p:txBody>
          <a:bodyPr/>
          <a:lstStyle/>
          <a:p>
            <a:r>
              <a:rPr lang="ru-RU" dirty="0" smtClean="0"/>
              <a:t>Таможенные процедуры </a:t>
            </a:r>
            <a:r>
              <a:rPr lang="ru-RU" sz="2800" dirty="0" smtClean="0"/>
              <a:t>(п.1 ст. 441 ТК ЕАЭС)</a:t>
            </a:r>
            <a:endParaRPr lang="ru-RU" sz="2800" dirty="0"/>
          </a:p>
        </p:txBody>
      </p:sp>
      <p:sp>
        <p:nvSpPr>
          <p:cNvPr id="4" name="Rectangle 4"/>
          <p:cNvSpPr>
            <a:spLocks noChangeArrowheads="1"/>
          </p:cNvSpPr>
          <p:nvPr/>
        </p:nvSpPr>
        <p:spPr bwMode="auto">
          <a:xfrm>
            <a:off x="214312" y="804672"/>
            <a:ext cx="8929687" cy="926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p>
            <a:pPr>
              <a:spcBef>
                <a:spcPct val="20000"/>
              </a:spcBef>
            </a:pPr>
            <a:r>
              <a:rPr lang="ru-RU" sz="2200" dirty="0" smtClean="0">
                <a:solidFill>
                  <a:srgbClr val="FFC000"/>
                </a:solidFill>
              </a:rPr>
              <a:t>Товары, </a:t>
            </a:r>
            <a:r>
              <a:rPr lang="ru-RU" sz="2200" b="1" u="sng" dirty="0" smtClean="0">
                <a:solidFill>
                  <a:srgbClr val="FFC000"/>
                </a:solidFill>
              </a:rPr>
              <a:t>декларантом которых выступает УЭО</a:t>
            </a:r>
            <a:r>
              <a:rPr lang="ru-RU" sz="2200" dirty="0" smtClean="0">
                <a:solidFill>
                  <a:srgbClr val="FFC000"/>
                </a:solidFill>
              </a:rPr>
              <a:t>, могут быть заявлены к выпуску в соответствии со следующими процедурами:</a:t>
            </a:r>
            <a:endParaRPr lang="ru-RU" sz="2200" dirty="0">
              <a:solidFill>
                <a:srgbClr val="FFC000"/>
              </a:solidFill>
            </a:endParaRPr>
          </a:p>
        </p:txBody>
      </p:sp>
      <p:sp>
        <p:nvSpPr>
          <p:cNvPr id="5" name="Rectangle 3"/>
          <p:cNvSpPr txBox="1">
            <a:spLocks noChangeArrowheads="1"/>
          </p:cNvSpPr>
          <p:nvPr/>
        </p:nvSpPr>
        <p:spPr>
          <a:xfrm>
            <a:off x="622044" y="1853311"/>
            <a:ext cx="8431213" cy="4084320"/>
          </a:xfrm>
          <a:prstGeom prst="rect">
            <a:avLst/>
          </a:prstGeom>
          <a:noFill/>
        </p:spPr>
        <p:txBody>
          <a:bodyPr/>
          <a:lst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a:lstStyle>
          <a:p>
            <a:pPr marL="276225" indent="-276225">
              <a:spcAft>
                <a:spcPct val="75000"/>
              </a:spcAft>
              <a:buClr>
                <a:srgbClr val="FF9900"/>
              </a:buClr>
              <a:buFontTx/>
              <a:buChar char="•"/>
            </a:pPr>
            <a:r>
              <a:rPr lang="ru-RU" kern="0" dirty="0" smtClean="0"/>
              <a:t>выпуск </a:t>
            </a:r>
            <a:r>
              <a:rPr lang="ru-RU" kern="0" dirty="0"/>
              <a:t>для внутреннего </a:t>
            </a:r>
            <a:r>
              <a:rPr lang="ru-RU" kern="0" dirty="0" smtClean="0"/>
              <a:t>потребления;</a:t>
            </a:r>
          </a:p>
          <a:p>
            <a:pPr marL="276225" indent="-276225">
              <a:spcAft>
                <a:spcPct val="75000"/>
              </a:spcAft>
              <a:buClr>
                <a:srgbClr val="FF9900"/>
              </a:buClr>
              <a:buFontTx/>
              <a:buChar char="•"/>
            </a:pPr>
            <a:r>
              <a:rPr lang="ru-RU" kern="0" dirty="0"/>
              <a:t>переработка на таможенной </a:t>
            </a:r>
            <a:r>
              <a:rPr lang="ru-RU" kern="0" dirty="0" smtClean="0"/>
              <a:t>территории;</a:t>
            </a:r>
          </a:p>
          <a:p>
            <a:pPr marL="276225" indent="-276225">
              <a:spcAft>
                <a:spcPct val="75000"/>
              </a:spcAft>
              <a:buClr>
                <a:srgbClr val="FF9900"/>
              </a:buClr>
              <a:buFontTx/>
              <a:buChar char="•"/>
            </a:pPr>
            <a:r>
              <a:rPr lang="ru-RU" kern="0" dirty="0"/>
              <a:t>переработка для внутреннего </a:t>
            </a:r>
            <a:r>
              <a:rPr lang="ru-RU" kern="0" dirty="0" smtClean="0"/>
              <a:t>потребления;</a:t>
            </a:r>
          </a:p>
          <a:p>
            <a:pPr marL="276225" indent="-276225">
              <a:spcAft>
                <a:spcPct val="75000"/>
              </a:spcAft>
              <a:buClr>
                <a:srgbClr val="FF9900"/>
              </a:buClr>
              <a:buFontTx/>
              <a:buChar char="•"/>
            </a:pPr>
            <a:r>
              <a:rPr lang="ru-RU" kern="0" dirty="0"/>
              <a:t>свободная таможенная </a:t>
            </a:r>
            <a:r>
              <a:rPr lang="ru-RU" kern="0" dirty="0" smtClean="0"/>
              <a:t>зона;</a:t>
            </a:r>
          </a:p>
          <a:p>
            <a:pPr marL="276225" indent="-276225">
              <a:spcAft>
                <a:spcPct val="75000"/>
              </a:spcAft>
              <a:buClr>
                <a:srgbClr val="FF9900"/>
              </a:buClr>
              <a:buFontTx/>
              <a:buChar char="•"/>
            </a:pPr>
            <a:r>
              <a:rPr lang="ru-RU" kern="0" dirty="0"/>
              <a:t>свободный </a:t>
            </a:r>
            <a:r>
              <a:rPr lang="ru-RU" kern="0" dirty="0" smtClean="0"/>
              <a:t>склад;</a:t>
            </a:r>
          </a:p>
          <a:p>
            <a:pPr marL="276225" indent="-276225">
              <a:spcAft>
                <a:spcPct val="75000"/>
              </a:spcAft>
              <a:buClr>
                <a:srgbClr val="FF9900"/>
              </a:buClr>
              <a:buFontTx/>
              <a:buChar char="•"/>
            </a:pPr>
            <a:r>
              <a:rPr lang="ru-RU" kern="0" dirty="0"/>
              <a:t>временный ввоз (допуск) без уплаты ввозных таможенных пошлин, налогов и без уплаты специальных, антидемпинговых, компенсационных </a:t>
            </a:r>
            <a:r>
              <a:rPr lang="ru-RU" kern="0" dirty="0" smtClean="0"/>
              <a:t>пошлин.</a:t>
            </a:r>
          </a:p>
        </p:txBody>
      </p:sp>
    </p:spTree>
    <p:extLst>
      <p:ext uri="{BB962C8B-B14F-4D97-AF65-F5344CB8AC3E}">
        <p14:creationId xmlns:p14="http://schemas.microsoft.com/office/powerpoint/2010/main" val="3665498174"/>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1" fill="hold" grpId="0"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slide(fromTop)">
                                      <p:cBhvr>
                                        <p:cTn id="12" dur="500"/>
                                        <p:tgtEl>
                                          <p:spTgt spid="5">
                                            <p:txEl>
                                              <p:pRg st="0" end="0"/>
                                            </p:txEl>
                                          </p:spTgt>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slide(fromTop)">
                                      <p:cBhvr>
                                        <p:cTn id="16" dur="500"/>
                                        <p:tgtEl>
                                          <p:spTgt spid="5">
                                            <p:txEl>
                                              <p:pRg st="1" end="1"/>
                                            </p:txEl>
                                          </p:spTgt>
                                        </p:tgtEl>
                                      </p:cBhvr>
                                    </p:animEffect>
                                  </p:childTnLst>
                                </p:cTn>
                              </p:par>
                            </p:childTnLst>
                          </p:cTn>
                        </p:par>
                        <p:par>
                          <p:cTn id="17" fill="hold">
                            <p:stCondLst>
                              <p:cond delay="1500"/>
                            </p:stCondLst>
                            <p:childTnLst>
                              <p:par>
                                <p:cTn id="18" presetID="12" presetClass="entr" presetSubtype="1" fill="hold" grpId="0"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slide(fromTop)">
                                      <p:cBhvr>
                                        <p:cTn id="20" dur="500"/>
                                        <p:tgtEl>
                                          <p:spTgt spid="5">
                                            <p:txEl>
                                              <p:pRg st="2" end="2"/>
                                            </p:txEl>
                                          </p:spTgt>
                                        </p:tgtEl>
                                      </p:cBhvr>
                                    </p:animEffect>
                                  </p:childTnLst>
                                </p:cTn>
                              </p:par>
                            </p:childTnLst>
                          </p:cTn>
                        </p:par>
                        <p:par>
                          <p:cTn id="21" fill="hold">
                            <p:stCondLst>
                              <p:cond delay="2000"/>
                            </p:stCondLst>
                            <p:childTnLst>
                              <p:par>
                                <p:cTn id="22" presetID="12" presetClass="entr" presetSubtype="1" fill="hold" grpId="0" nodeType="after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slide(fromTop)">
                                      <p:cBhvr>
                                        <p:cTn id="24" dur="500"/>
                                        <p:tgtEl>
                                          <p:spTgt spid="5">
                                            <p:txEl>
                                              <p:pRg st="3" end="3"/>
                                            </p:txEl>
                                          </p:spTgt>
                                        </p:tgtEl>
                                      </p:cBhvr>
                                    </p:animEffect>
                                  </p:childTnLst>
                                </p:cTn>
                              </p:par>
                            </p:childTnLst>
                          </p:cTn>
                        </p:par>
                        <p:par>
                          <p:cTn id="25" fill="hold">
                            <p:stCondLst>
                              <p:cond delay="2500"/>
                            </p:stCondLst>
                            <p:childTnLst>
                              <p:par>
                                <p:cTn id="26" presetID="12" presetClass="entr" presetSubtype="1" fill="hold" grpId="0" nodeType="after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slide(fromTop)">
                                      <p:cBhvr>
                                        <p:cTn id="28" dur="500"/>
                                        <p:tgtEl>
                                          <p:spTgt spid="5">
                                            <p:txEl>
                                              <p:pRg st="4" end="4"/>
                                            </p:txEl>
                                          </p:spTgt>
                                        </p:tgtEl>
                                      </p:cBhvr>
                                    </p:animEffect>
                                  </p:childTnLst>
                                </p:cTn>
                              </p:par>
                            </p:childTnLst>
                          </p:cTn>
                        </p:par>
                        <p:par>
                          <p:cTn id="29" fill="hold">
                            <p:stCondLst>
                              <p:cond delay="3000"/>
                            </p:stCondLst>
                            <p:childTnLst>
                              <p:par>
                                <p:cTn id="30" presetID="12" presetClass="entr" presetSubtype="1" fill="hold" grpId="0" nodeType="after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slide(fromTop)">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24" name="Прямая соединительная линия 23"/>
          <p:cNvCxnSpPr>
            <a:stCxn id="8" idx="3"/>
          </p:cNvCxnSpPr>
          <p:nvPr/>
        </p:nvCxnSpPr>
        <p:spPr>
          <a:xfrm flipV="1">
            <a:off x="2264664" y="4512025"/>
            <a:ext cx="2574373" cy="857"/>
          </a:xfrm>
          <a:prstGeom prst="line">
            <a:avLst/>
          </a:prstGeom>
          <a:ln w="952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14" idx="3"/>
          </p:cNvCxnSpPr>
          <p:nvPr/>
        </p:nvCxnSpPr>
        <p:spPr>
          <a:xfrm flipV="1">
            <a:off x="2264664" y="5121186"/>
            <a:ext cx="2574373" cy="314"/>
          </a:xfrm>
          <a:prstGeom prst="line">
            <a:avLst/>
          </a:prstGeom>
          <a:ln w="952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365760" y="1700574"/>
            <a:ext cx="1621536" cy="2275030"/>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Блок-схема: процесс 1"/>
          <p:cNvSpPr/>
          <p:nvPr/>
        </p:nvSpPr>
        <p:spPr>
          <a:xfrm>
            <a:off x="475488" y="807656"/>
            <a:ext cx="1926336" cy="780288"/>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dirty="0" smtClean="0">
                <a:solidFill>
                  <a:srgbClr val="002060"/>
                </a:solidFill>
              </a:rPr>
              <a:t>Заявление</a:t>
            </a:r>
          </a:p>
          <a:p>
            <a:pPr algn="ctr"/>
            <a:r>
              <a:rPr lang="ru-RU" sz="1200" dirty="0" smtClean="0">
                <a:solidFill>
                  <a:srgbClr val="002060"/>
                </a:solidFill>
              </a:rPr>
              <a:t>о выпуске товаров </a:t>
            </a:r>
          </a:p>
          <a:p>
            <a:pPr algn="ctr"/>
            <a:r>
              <a:rPr lang="ru-RU" sz="1200" dirty="0" smtClean="0">
                <a:solidFill>
                  <a:srgbClr val="002060"/>
                </a:solidFill>
              </a:rPr>
              <a:t>до подачи декларации</a:t>
            </a:r>
            <a:endParaRPr lang="ru-RU" sz="1200" dirty="0">
              <a:solidFill>
                <a:srgbClr val="002060"/>
              </a:solidFill>
            </a:endParaRPr>
          </a:p>
        </p:txBody>
      </p:sp>
      <p:sp>
        <p:nvSpPr>
          <p:cNvPr id="3" name="Заголовок 2"/>
          <p:cNvSpPr>
            <a:spLocks noGrp="1"/>
          </p:cNvSpPr>
          <p:nvPr>
            <p:ph type="title"/>
          </p:nvPr>
        </p:nvSpPr>
        <p:spPr/>
        <p:txBody>
          <a:bodyPr/>
          <a:lstStyle/>
          <a:p>
            <a:pPr algn="ctr"/>
            <a:r>
              <a:rPr lang="ru-RU" dirty="0" smtClean="0"/>
              <a:t>Порядок подачи УЭО заявления</a:t>
            </a:r>
            <a:endParaRPr lang="ru-RU" dirty="0"/>
          </a:p>
        </p:txBody>
      </p:sp>
      <p:sp>
        <p:nvSpPr>
          <p:cNvPr id="4" name="Блок-схема: процесс 3"/>
          <p:cNvSpPr/>
          <p:nvPr/>
        </p:nvSpPr>
        <p:spPr>
          <a:xfrm>
            <a:off x="487681" y="1730603"/>
            <a:ext cx="1365715" cy="449771"/>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Электронный вид</a:t>
            </a:r>
            <a:endParaRPr lang="ru-RU" sz="1400" dirty="0">
              <a:solidFill>
                <a:srgbClr val="002060"/>
              </a:solidFill>
            </a:endParaRPr>
          </a:p>
        </p:txBody>
      </p:sp>
      <p:sp>
        <p:nvSpPr>
          <p:cNvPr id="5" name="Блок-схема: процесс 4"/>
          <p:cNvSpPr/>
          <p:nvPr/>
        </p:nvSpPr>
        <p:spPr>
          <a:xfrm>
            <a:off x="2651189" y="1800742"/>
            <a:ext cx="1780032" cy="309493"/>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hlinkClick r:id="rId3" action="ppaction://hlinksldjump" tooltip="В случаях неисправности инф. систем таможенных органов, вызванной техническими сбоями, нарушениями в работе средств связи (ТКС, интернет), отключениями эл. энергии и др."/>
              </a:rPr>
              <a:t>Бумажный вид</a:t>
            </a:r>
            <a:endParaRPr lang="ru-RU" sz="1400" dirty="0">
              <a:solidFill>
                <a:srgbClr val="002060"/>
              </a:solidFill>
            </a:endParaRPr>
          </a:p>
        </p:txBody>
      </p:sp>
      <p:sp>
        <p:nvSpPr>
          <p:cNvPr id="6" name="Блок-схема: процесс 5"/>
          <p:cNvSpPr/>
          <p:nvPr/>
        </p:nvSpPr>
        <p:spPr>
          <a:xfrm>
            <a:off x="487681" y="2329520"/>
            <a:ext cx="1365714" cy="1545224"/>
          </a:xfrm>
          <a:prstGeom prst="flowChartProcess">
            <a:avLst/>
          </a:prstGeom>
          <a:solidFill>
            <a:schemeClr val="tx1"/>
          </a:solidFill>
          <a:ln w="9525">
            <a:solidFill>
              <a:schemeClr val="accent6">
                <a:lumMod val="75000"/>
              </a:schemeClr>
            </a:solidFill>
            <a:prstDash val="dash"/>
          </a:ln>
        </p:spPr>
        <p:style>
          <a:lnRef idx="2">
            <a:schemeClr val="accent6"/>
          </a:lnRef>
          <a:fillRef idx="1001">
            <a:schemeClr val="lt1"/>
          </a:fillRef>
          <a:effectRef idx="0">
            <a:schemeClr val="accent6"/>
          </a:effectRef>
          <a:fontRef idx="minor">
            <a:schemeClr val="dk1"/>
          </a:fontRef>
        </p:style>
        <p:txBody>
          <a:bodyPr rtlCol="0" anchor="t"/>
          <a:lstStyle/>
          <a:p>
            <a:r>
              <a:rPr lang="ru-RU" sz="1100" dirty="0" smtClean="0">
                <a:solidFill>
                  <a:srgbClr val="002060"/>
                </a:solidFill>
                <a:hlinkClick r:id="rId3" action="ppaction://hlinksldjump" tooltip="Документы, могут не представляться таможенному органу, если сведения о таких документах, могут быть получены таможенными органами из информационных систем таможенных органов"/>
              </a:rPr>
              <a:t>1) </a:t>
            </a:r>
            <a:r>
              <a:rPr lang="ru-RU" sz="1100" dirty="0" smtClean="0">
                <a:solidFill>
                  <a:srgbClr val="002060"/>
                </a:solidFill>
              </a:rPr>
              <a:t>документы, подтверждающие </a:t>
            </a:r>
            <a:r>
              <a:rPr lang="ru-RU" sz="1100" dirty="0">
                <a:solidFill>
                  <a:srgbClr val="002060"/>
                </a:solidFill>
              </a:rPr>
              <a:t>соблюдение запретов и ограничений</a:t>
            </a:r>
          </a:p>
        </p:txBody>
      </p:sp>
      <p:sp>
        <p:nvSpPr>
          <p:cNvPr id="7" name="Блок-схема: процесс 6"/>
          <p:cNvSpPr/>
          <p:nvPr/>
        </p:nvSpPr>
        <p:spPr>
          <a:xfrm>
            <a:off x="2532793" y="2234982"/>
            <a:ext cx="2016823" cy="1639761"/>
          </a:xfrm>
          <a:prstGeom prst="flowChartProcess">
            <a:avLst/>
          </a:prstGeom>
          <a:solidFill>
            <a:schemeClr val="tx1"/>
          </a:solidFill>
          <a:ln w="9525">
            <a:solidFill>
              <a:schemeClr val="accent6">
                <a:lumMod val="75000"/>
              </a:schemeClr>
            </a:solidFill>
            <a:prstDash val="dash"/>
          </a:ln>
        </p:spPr>
        <p:style>
          <a:lnRef idx="2">
            <a:schemeClr val="accent6"/>
          </a:lnRef>
          <a:fillRef idx="1001">
            <a:schemeClr val="lt1"/>
          </a:fillRef>
          <a:effectRef idx="0">
            <a:schemeClr val="accent6"/>
          </a:effectRef>
          <a:fontRef idx="minor">
            <a:schemeClr val="dk1"/>
          </a:fontRef>
        </p:style>
        <p:txBody>
          <a:bodyPr rtlCol="0" anchor="ctr"/>
          <a:lstStyle/>
          <a:p>
            <a:r>
              <a:rPr lang="ru-RU" sz="1100" dirty="0" smtClean="0">
                <a:solidFill>
                  <a:srgbClr val="002060"/>
                </a:solidFill>
                <a:hlinkClick r:id="rId3" action="ppaction://hlinksldjump" tooltip="Документы, могут не представляться таможенному органу, если сведения о таких документах, могут быть получены таможенными органами из информационных систем таможенных органов"/>
              </a:rPr>
              <a:t>1)</a:t>
            </a:r>
            <a:r>
              <a:rPr lang="ru-RU" sz="1100" dirty="0" smtClean="0">
                <a:solidFill>
                  <a:srgbClr val="002060"/>
                </a:solidFill>
              </a:rPr>
              <a:t> документы</a:t>
            </a:r>
            <a:r>
              <a:rPr lang="ru-RU" sz="1100" dirty="0">
                <a:solidFill>
                  <a:srgbClr val="002060"/>
                </a:solidFill>
              </a:rPr>
              <a:t>, </a:t>
            </a:r>
            <a:r>
              <a:rPr lang="ru-RU" sz="1100" dirty="0" err="1" smtClean="0">
                <a:solidFill>
                  <a:srgbClr val="002060"/>
                </a:solidFill>
              </a:rPr>
              <a:t>подтвержда-ющие</a:t>
            </a:r>
            <a:r>
              <a:rPr lang="ru-RU" sz="1100" dirty="0" smtClean="0">
                <a:solidFill>
                  <a:srgbClr val="002060"/>
                </a:solidFill>
              </a:rPr>
              <a:t> </a:t>
            </a:r>
            <a:r>
              <a:rPr lang="ru-RU" sz="1100" dirty="0">
                <a:solidFill>
                  <a:srgbClr val="002060"/>
                </a:solidFill>
              </a:rPr>
              <a:t>соблюдение </a:t>
            </a:r>
            <a:r>
              <a:rPr lang="ru-RU" sz="1100" dirty="0" smtClean="0">
                <a:solidFill>
                  <a:srgbClr val="002060"/>
                </a:solidFill>
              </a:rPr>
              <a:t>условий (п. 11 ст. 120) </a:t>
            </a:r>
          </a:p>
          <a:p>
            <a:r>
              <a:rPr lang="ru-RU" sz="1100" dirty="0" smtClean="0">
                <a:solidFill>
                  <a:srgbClr val="002060"/>
                </a:solidFill>
                <a:hlinkClick r:id="rId3" action="ppaction://hlinksldjump" tooltip="Документы, могут не представляться таможенному органу, если сведения о таких документах, могут быть получены таможенными органами из информационных систем таможенных органов"/>
              </a:rPr>
              <a:t>2)</a:t>
            </a:r>
            <a:r>
              <a:rPr lang="ru-RU" sz="1100" dirty="0" smtClean="0">
                <a:solidFill>
                  <a:srgbClr val="002060"/>
                </a:solidFill>
              </a:rPr>
              <a:t> коммерческие </a:t>
            </a:r>
            <a:r>
              <a:rPr lang="ru-RU" sz="1100" dirty="0" err="1" smtClean="0">
                <a:solidFill>
                  <a:srgbClr val="002060"/>
                </a:solidFill>
              </a:rPr>
              <a:t>докумен</a:t>
            </a:r>
            <a:r>
              <a:rPr lang="ru-RU" sz="1100" dirty="0" smtClean="0">
                <a:solidFill>
                  <a:srgbClr val="002060"/>
                </a:solidFill>
              </a:rPr>
              <a:t>-ты</a:t>
            </a:r>
            <a:r>
              <a:rPr lang="ru-RU" sz="1100" dirty="0">
                <a:solidFill>
                  <a:srgbClr val="002060"/>
                </a:solidFill>
              </a:rPr>
              <a:t>, содержащие </a:t>
            </a:r>
            <a:r>
              <a:rPr lang="ru-RU" sz="1100" dirty="0" smtClean="0">
                <a:solidFill>
                  <a:srgbClr val="002060"/>
                </a:solidFill>
              </a:rPr>
              <a:t>сведения </a:t>
            </a:r>
            <a:r>
              <a:rPr lang="ru-RU" sz="1100" dirty="0">
                <a:solidFill>
                  <a:srgbClr val="002060"/>
                </a:solidFill>
              </a:rPr>
              <a:t>об отправителе и </a:t>
            </a:r>
            <a:r>
              <a:rPr lang="ru-RU" sz="1100" dirty="0" err="1" smtClean="0">
                <a:solidFill>
                  <a:srgbClr val="002060"/>
                </a:solidFill>
              </a:rPr>
              <a:t>получате-ле</a:t>
            </a:r>
            <a:r>
              <a:rPr lang="ru-RU" sz="1100" dirty="0" smtClean="0">
                <a:solidFill>
                  <a:srgbClr val="002060"/>
                </a:solidFill>
              </a:rPr>
              <a:t> </a:t>
            </a:r>
            <a:r>
              <a:rPr lang="ru-RU" sz="1100" dirty="0">
                <a:solidFill>
                  <a:srgbClr val="002060"/>
                </a:solidFill>
              </a:rPr>
              <a:t>товаров, стране </a:t>
            </a:r>
            <a:r>
              <a:rPr lang="ru-RU" sz="1100" dirty="0" err="1" smtClean="0">
                <a:solidFill>
                  <a:srgbClr val="002060"/>
                </a:solidFill>
              </a:rPr>
              <a:t>отправ-ления</a:t>
            </a:r>
            <a:r>
              <a:rPr lang="ru-RU" sz="1100" dirty="0" smtClean="0">
                <a:solidFill>
                  <a:srgbClr val="002060"/>
                </a:solidFill>
              </a:rPr>
              <a:t> </a:t>
            </a:r>
            <a:r>
              <a:rPr lang="ru-RU" sz="1100" dirty="0">
                <a:solidFill>
                  <a:srgbClr val="002060"/>
                </a:solidFill>
              </a:rPr>
              <a:t>и назначения </a:t>
            </a:r>
            <a:r>
              <a:rPr lang="ru-RU" sz="1100" dirty="0" err="1" smtClean="0">
                <a:solidFill>
                  <a:srgbClr val="002060"/>
                </a:solidFill>
              </a:rPr>
              <a:t>това</a:t>
            </a:r>
            <a:r>
              <a:rPr lang="ru-RU" sz="1100" dirty="0" smtClean="0">
                <a:solidFill>
                  <a:srgbClr val="002060"/>
                </a:solidFill>
              </a:rPr>
              <a:t>-ров</a:t>
            </a:r>
            <a:r>
              <a:rPr lang="ru-RU" sz="1100" dirty="0">
                <a:solidFill>
                  <a:srgbClr val="002060"/>
                </a:solidFill>
              </a:rPr>
              <a:t>, </a:t>
            </a:r>
            <a:r>
              <a:rPr lang="ru-RU" sz="1100" dirty="0">
                <a:solidFill>
                  <a:schemeClr val="accent6">
                    <a:lumMod val="75000"/>
                  </a:schemeClr>
                </a:solidFill>
                <a:hlinkClick r:id="rId3" action="ppaction://hlinksldjump" tooltip="наименование, товарный знак, место происхождения товара (для объекта интеллект.собственности), описание, код в соответствии с ТНВЭД (6 знаков), количество, вес брутто и стоимость "/>
              </a:rPr>
              <a:t>о </a:t>
            </a:r>
            <a:r>
              <a:rPr lang="ru-RU" sz="1100" dirty="0" smtClean="0">
                <a:solidFill>
                  <a:schemeClr val="accent6">
                    <a:lumMod val="75000"/>
                  </a:schemeClr>
                </a:solidFill>
                <a:hlinkClick r:id="rId3" action="ppaction://hlinksldjump" tooltip="наименование, товарный знак, место происхождения товара (для объекта интеллект.собственности), описание, код в соответствии с ТНВЭД (6 знаков), количество, вес брутто и стоимость "/>
              </a:rPr>
              <a:t>товарах</a:t>
            </a:r>
            <a:r>
              <a:rPr lang="ru-RU" sz="1100" dirty="0" smtClean="0">
                <a:solidFill>
                  <a:srgbClr val="002060"/>
                </a:solidFill>
              </a:rPr>
              <a:t>. </a:t>
            </a:r>
            <a:endParaRPr lang="ru-RU" sz="1100" dirty="0">
              <a:solidFill>
                <a:srgbClr val="002060"/>
              </a:solidFill>
            </a:endParaRPr>
          </a:p>
        </p:txBody>
      </p:sp>
      <p:sp>
        <p:nvSpPr>
          <p:cNvPr id="8" name="Блок-схема: процесс 7"/>
          <p:cNvSpPr/>
          <p:nvPr/>
        </p:nvSpPr>
        <p:spPr>
          <a:xfrm>
            <a:off x="475488" y="4290378"/>
            <a:ext cx="1789176" cy="445008"/>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Таможенный орган</a:t>
            </a:r>
            <a:endParaRPr lang="ru-RU" sz="1400" dirty="0">
              <a:solidFill>
                <a:srgbClr val="002060"/>
              </a:solidFill>
            </a:endParaRPr>
          </a:p>
        </p:txBody>
      </p:sp>
      <p:sp>
        <p:nvSpPr>
          <p:cNvPr id="9" name="Блок-схема: процесс 8"/>
          <p:cNvSpPr/>
          <p:nvPr/>
        </p:nvSpPr>
        <p:spPr>
          <a:xfrm>
            <a:off x="475488" y="5519997"/>
            <a:ext cx="1789176" cy="445008"/>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Выпуск</a:t>
            </a:r>
            <a:endParaRPr lang="ru-RU" sz="1400" dirty="0">
              <a:solidFill>
                <a:srgbClr val="002060"/>
              </a:solidFill>
            </a:endParaRPr>
          </a:p>
        </p:txBody>
      </p:sp>
      <p:sp>
        <p:nvSpPr>
          <p:cNvPr id="10" name="Блок-схема: процесс 9"/>
          <p:cNvSpPr/>
          <p:nvPr/>
        </p:nvSpPr>
        <p:spPr>
          <a:xfrm>
            <a:off x="3492988" y="4912706"/>
            <a:ext cx="1234440" cy="445008"/>
          </a:xfrm>
          <a:prstGeom prst="flowChartProcess">
            <a:avLst/>
          </a:prstGeom>
          <a:solidFill>
            <a:schemeClr val="tx1"/>
          </a:solidFill>
          <a:ln>
            <a:solidFill>
              <a:srgbClr val="FF0000"/>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Отказ</a:t>
            </a:r>
            <a:endParaRPr lang="ru-RU" sz="1400" dirty="0">
              <a:solidFill>
                <a:srgbClr val="002060"/>
              </a:solidFill>
            </a:endParaRPr>
          </a:p>
        </p:txBody>
      </p:sp>
      <p:sp>
        <p:nvSpPr>
          <p:cNvPr id="11" name="TextBox 10"/>
          <p:cNvSpPr txBox="1"/>
          <p:nvPr/>
        </p:nvSpPr>
        <p:spPr>
          <a:xfrm>
            <a:off x="2726760" y="5508471"/>
            <a:ext cx="5714420" cy="430887"/>
          </a:xfrm>
          <a:prstGeom prst="rect">
            <a:avLst/>
          </a:prstGeom>
          <a:noFill/>
        </p:spPr>
        <p:txBody>
          <a:bodyPr wrap="square" rtlCol="0">
            <a:spAutoFit/>
          </a:bodyPr>
          <a:lstStyle/>
          <a:p>
            <a:pPr marL="144000" indent="-144000">
              <a:buFont typeface="Arial" panose="020B0604020202020204" pitchFamily="34" charset="0"/>
              <a:buChar char="•"/>
            </a:pPr>
            <a:r>
              <a:rPr lang="ru-RU" sz="1100" dirty="0" smtClean="0"/>
              <a:t>таможенная процедура соответствует указанным в п.1 ст. 441</a:t>
            </a:r>
          </a:p>
          <a:p>
            <a:pPr marL="144000" indent="-144000">
              <a:buFont typeface="Arial" panose="020B0604020202020204" pitchFamily="34" charset="0"/>
              <a:buChar char="•"/>
            </a:pPr>
            <a:r>
              <a:rPr lang="ru-RU" sz="1100" dirty="0" smtClean="0"/>
              <a:t>соблюдены условия помещения товаров под заявленную процедуру </a:t>
            </a:r>
            <a:endParaRPr lang="ru-RU" sz="1100" dirty="0"/>
          </a:p>
        </p:txBody>
      </p:sp>
      <p:sp>
        <p:nvSpPr>
          <p:cNvPr id="12" name="TextBox 11"/>
          <p:cNvSpPr txBox="1"/>
          <p:nvPr/>
        </p:nvSpPr>
        <p:spPr>
          <a:xfrm>
            <a:off x="5065416" y="1654854"/>
            <a:ext cx="3895704" cy="3816429"/>
          </a:xfrm>
          <a:prstGeom prst="rect">
            <a:avLst/>
          </a:prstGeom>
          <a:noFill/>
        </p:spPr>
        <p:txBody>
          <a:bodyPr wrap="square" rtlCol="0">
            <a:spAutoFit/>
          </a:bodyPr>
          <a:lstStyle/>
          <a:p>
            <a:r>
              <a:rPr lang="ru-RU" sz="1100" dirty="0"/>
              <a:t>1) заявление </a:t>
            </a:r>
            <a:r>
              <a:rPr lang="ru-RU" sz="1100" dirty="0" smtClean="0"/>
              <a:t>подано </a:t>
            </a:r>
            <a:r>
              <a:rPr lang="ru-RU" sz="1100" dirty="0"/>
              <a:t>таможенному органу, не правомочному регистрировать таможенные декларации;</a:t>
            </a:r>
          </a:p>
          <a:p>
            <a:r>
              <a:rPr lang="ru-RU" sz="1100" dirty="0"/>
              <a:t>2) заявление </a:t>
            </a:r>
            <a:r>
              <a:rPr lang="ru-RU" sz="1100" dirty="0" smtClean="0"/>
              <a:t>подано неуполномоченным </a:t>
            </a:r>
            <a:r>
              <a:rPr lang="ru-RU" sz="1100" dirty="0"/>
              <a:t>лицом либо не подписано или не заверено надлежащим образом;</a:t>
            </a:r>
          </a:p>
          <a:p>
            <a:r>
              <a:rPr lang="ru-RU" sz="1100" dirty="0"/>
              <a:t>3) заявление </a:t>
            </a:r>
            <a:r>
              <a:rPr lang="ru-RU" sz="1100" dirty="0" smtClean="0"/>
              <a:t> не соответствует установленной форме</a:t>
            </a:r>
            <a:r>
              <a:rPr lang="ru-RU" sz="1100" dirty="0"/>
              <a:t>, </a:t>
            </a:r>
            <a:r>
              <a:rPr lang="ru-RU" sz="1100" dirty="0" smtClean="0"/>
              <a:t>или структуре </a:t>
            </a:r>
            <a:r>
              <a:rPr lang="ru-RU" sz="1100" dirty="0"/>
              <a:t>и </a:t>
            </a:r>
            <a:r>
              <a:rPr lang="ru-RU" sz="1100" dirty="0" smtClean="0"/>
              <a:t>формату;</a:t>
            </a:r>
            <a:endParaRPr lang="ru-RU" sz="1100" dirty="0"/>
          </a:p>
          <a:p>
            <a:r>
              <a:rPr lang="ru-RU" sz="1100" dirty="0"/>
              <a:t>4) в заявлении </a:t>
            </a:r>
            <a:r>
              <a:rPr lang="ru-RU" sz="1100" dirty="0" smtClean="0"/>
              <a:t>не </a:t>
            </a:r>
            <a:r>
              <a:rPr lang="ru-RU" sz="1100" dirty="0"/>
              <a:t>указаны </a:t>
            </a:r>
            <a:r>
              <a:rPr lang="ru-RU" sz="1100" dirty="0" smtClean="0"/>
              <a:t>сведения о </a:t>
            </a:r>
            <a:r>
              <a:rPr lang="ru-RU" sz="1100" dirty="0"/>
              <a:t>декларанте, </a:t>
            </a:r>
            <a:r>
              <a:rPr lang="ru-RU" sz="1100" dirty="0" smtClean="0"/>
              <a:t>таможенной </a:t>
            </a:r>
            <a:r>
              <a:rPr lang="ru-RU" sz="1100" dirty="0"/>
              <a:t>процедуре и иные </a:t>
            </a:r>
            <a:r>
              <a:rPr lang="ru-RU" sz="1100" dirty="0" smtClean="0"/>
              <a:t>сведения;</a:t>
            </a:r>
            <a:endParaRPr lang="ru-RU" sz="1100" dirty="0"/>
          </a:p>
          <a:p>
            <a:r>
              <a:rPr lang="ru-RU" sz="1100" dirty="0"/>
              <a:t>5) вместе с </a:t>
            </a:r>
            <a:r>
              <a:rPr lang="ru-RU" sz="1100" dirty="0" smtClean="0"/>
              <a:t>заявлением, </a:t>
            </a:r>
            <a:r>
              <a:rPr lang="ru-RU" sz="1100" dirty="0"/>
              <a:t>подаваемом в виде документа на бумажном носителе, не </a:t>
            </a:r>
            <a:r>
              <a:rPr lang="ru-RU" sz="1100" dirty="0" smtClean="0"/>
              <a:t>представлены необходимые документы;</a:t>
            </a:r>
            <a:endParaRPr lang="ru-RU" sz="1100" dirty="0"/>
          </a:p>
          <a:p>
            <a:r>
              <a:rPr lang="ru-RU" sz="1100" dirty="0"/>
              <a:t>6) вместе с </a:t>
            </a:r>
            <a:r>
              <a:rPr lang="ru-RU" sz="1100" dirty="0" smtClean="0"/>
              <a:t>заявлением, </a:t>
            </a:r>
            <a:r>
              <a:rPr lang="ru-RU" sz="1100" dirty="0"/>
              <a:t>подаваемом в виде электронного документа, не </a:t>
            </a:r>
            <a:r>
              <a:rPr lang="ru-RU" sz="1100" dirty="0" smtClean="0"/>
              <a:t>представлены необходимые документы;</a:t>
            </a:r>
            <a:endParaRPr lang="ru-RU" sz="1100" dirty="0"/>
          </a:p>
          <a:p>
            <a:r>
              <a:rPr lang="ru-RU" sz="1100" dirty="0"/>
              <a:t>7) наличие на день подачи заявления </a:t>
            </a:r>
            <a:r>
              <a:rPr lang="ru-RU" sz="1100" dirty="0" smtClean="0"/>
              <a:t>у УЭО не исполненной </a:t>
            </a:r>
            <a:r>
              <a:rPr lang="ru-RU" sz="1100" dirty="0"/>
              <a:t>в установленный </a:t>
            </a:r>
            <a:r>
              <a:rPr lang="ru-RU" sz="1100" dirty="0" smtClean="0"/>
              <a:t>срок </a:t>
            </a:r>
            <a:r>
              <a:rPr lang="ru-RU" sz="1100" dirty="0"/>
              <a:t>обязанности по подаче </a:t>
            </a:r>
            <a:r>
              <a:rPr lang="ru-RU" sz="1100" dirty="0" smtClean="0"/>
              <a:t>ДТ, </a:t>
            </a:r>
            <a:r>
              <a:rPr lang="ru-RU" sz="1100" dirty="0"/>
              <a:t>выпуск которых ранее был произведен до подачи </a:t>
            </a:r>
            <a:r>
              <a:rPr lang="ru-RU" sz="1100" dirty="0" smtClean="0"/>
              <a:t>ДТ;</a:t>
            </a:r>
            <a:endParaRPr lang="ru-RU" sz="1100" dirty="0"/>
          </a:p>
          <a:p>
            <a:r>
              <a:rPr lang="ru-RU" sz="1100" dirty="0"/>
              <a:t>8) товары, в отношении которых подано </a:t>
            </a:r>
            <a:r>
              <a:rPr lang="ru-RU" sz="1100" dirty="0" smtClean="0"/>
              <a:t>заявление, </a:t>
            </a:r>
            <a:r>
              <a:rPr lang="ru-RU" sz="1100" dirty="0"/>
              <a:t>не находятся на территории </a:t>
            </a:r>
            <a:r>
              <a:rPr lang="ru-RU" sz="1100" dirty="0" smtClean="0"/>
              <a:t>государства, </a:t>
            </a:r>
            <a:r>
              <a:rPr lang="ru-RU" sz="1100" dirty="0"/>
              <a:t>таможенному органу которого подается </a:t>
            </a:r>
            <a:r>
              <a:rPr lang="ru-RU" sz="1100" dirty="0" smtClean="0"/>
              <a:t>заявление.</a:t>
            </a:r>
            <a:endParaRPr lang="ru-RU" sz="1100" dirty="0"/>
          </a:p>
        </p:txBody>
      </p:sp>
      <p:sp>
        <p:nvSpPr>
          <p:cNvPr id="13" name="TextBox 12"/>
          <p:cNvSpPr txBox="1"/>
          <p:nvPr/>
        </p:nvSpPr>
        <p:spPr>
          <a:xfrm>
            <a:off x="2454592" y="859536"/>
            <a:ext cx="6506528" cy="600164"/>
          </a:xfrm>
          <a:prstGeom prst="rect">
            <a:avLst/>
          </a:prstGeom>
          <a:noFill/>
        </p:spPr>
        <p:txBody>
          <a:bodyPr wrap="square" rtlCol="0">
            <a:spAutoFit/>
          </a:bodyPr>
          <a:lstStyle/>
          <a:p>
            <a:r>
              <a:rPr lang="ru-RU" sz="1100" dirty="0" smtClean="0"/>
              <a:t>1) </a:t>
            </a:r>
            <a:r>
              <a:rPr lang="ru-RU" sz="1100" dirty="0"/>
              <a:t>подается </a:t>
            </a:r>
            <a:r>
              <a:rPr lang="ru-RU" sz="1100" dirty="0" smtClean="0"/>
              <a:t>таможенному органу, </a:t>
            </a:r>
            <a:r>
              <a:rPr lang="ru-RU" sz="1100" dirty="0"/>
              <a:t>которому впоследствии будет подана декларация на товары</a:t>
            </a:r>
            <a:endParaRPr lang="ru-RU" sz="1100" dirty="0" smtClean="0"/>
          </a:p>
          <a:p>
            <a:r>
              <a:rPr lang="ru-RU" sz="1100" dirty="0" smtClean="0"/>
              <a:t>2) </a:t>
            </a:r>
            <a:r>
              <a:rPr lang="ru-RU" sz="1100" dirty="0"/>
              <a:t>товары </a:t>
            </a:r>
            <a:r>
              <a:rPr lang="ru-RU" sz="1100" dirty="0" smtClean="0"/>
              <a:t>находятся на </a:t>
            </a:r>
            <a:r>
              <a:rPr lang="ru-RU" sz="1100" dirty="0"/>
              <a:t>территории </a:t>
            </a:r>
            <a:r>
              <a:rPr lang="ru-RU" sz="1100" dirty="0" smtClean="0"/>
              <a:t>государства, </a:t>
            </a:r>
            <a:r>
              <a:rPr lang="ru-RU" sz="1100" dirty="0"/>
              <a:t>таможенному органу которого подается заявление о выпуске товаров до подачи </a:t>
            </a:r>
            <a:r>
              <a:rPr lang="ru-RU" sz="1100" dirty="0" smtClean="0"/>
              <a:t>декларации</a:t>
            </a:r>
            <a:endParaRPr lang="ru-RU" sz="1100" dirty="0"/>
          </a:p>
        </p:txBody>
      </p:sp>
      <p:sp>
        <p:nvSpPr>
          <p:cNvPr id="14" name="Блок-схема: процесс 13"/>
          <p:cNvSpPr/>
          <p:nvPr/>
        </p:nvSpPr>
        <p:spPr>
          <a:xfrm>
            <a:off x="475488" y="4898996"/>
            <a:ext cx="1789176" cy="445008"/>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Регистрация заявления</a:t>
            </a:r>
            <a:endParaRPr lang="ru-RU" sz="1400" dirty="0">
              <a:solidFill>
                <a:srgbClr val="002060"/>
              </a:solidFill>
            </a:endParaRPr>
          </a:p>
        </p:txBody>
      </p:sp>
      <p:sp>
        <p:nvSpPr>
          <p:cNvPr id="16" name="Прямоугольник 15"/>
          <p:cNvSpPr/>
          <p:nvPr/>
        </p:nvSpPr>
        <p:spPr>
          <a:xfrm>
            <a:off x="2408457" y="1700573"/>
            <a:ext cx="2245689" cy="2275033"/>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8" name="Соединительная линия уступом 17"/>
          <p:cNvCxnSpPr>
            <a:stCxn id="2" idx="1"/>
            <a:endCxn id="4" idx="1"/>
          </p:cNvCxnSpPr>
          <p:nvPr/>
        </p:nvCxnSpPr>
        <p:spPr>
          <a:xfrm rot="10800000" flipH="1" flipV="1">
            <a:off x="475487" y="1197799"/>
            <a:ext cx="12193" cy="757689"/>
          </a:xfrm>
          <a:prstGeom prst="bentConnector3">
            <a:avLst>
              <a:gd name="adj1" fmla="val -1874846"/>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Соединительная линия уступом 20"/>
          <p:cNvCxnSpPr>
            <a:stCxn id="15" idx="1"/>
            <a:endCxn id="8" idx="1"/>
          </p:cNvCxnSpPr>
          <p:nvPr/>
        </p:nvCxnSpPr>
        <p:spPr>
          <a:xfrm rot="10800000" flipH="1" flipV="1">
            <a:off x="365760" y="2838088"/>
            <a:ext cx="109728" cy="1674793"/>
          </a:xfrm>
          <a:prstGeom prst="bentConnector3">
            <a:avLst>
              <a:gd name="adj1" fmla="val -20833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Соединительная линия уступом 25"/>
          <p:cNvCxnSpPr>
            <a:stCxn id="16" idx="2"/>
            <a:endCxn id="8" idx="0"/>
          </p:cNvCxnSpPr>
          <p:nvPr/>
        </p:nvCxnSpPr>
        <p:spPr>
          <a:xfrm rot="5400000">
            <a:off x="2293303" y="3052379"/>
            <a:ext cx="314772" cy="216122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4" idx="3"/>
            <a:endCxn id="5" idx="1"/>
          </p:cNvCxnSpPr>
          <p:nvPr/>
        </p:nvCxnSpPr>
        <p:spPr>
          <a:xfrm>
            <a:off x="1853396" y="1955489"/>
            <a:ext cx="79779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8" idx="2"/>
            <a:endCxn id="14" idx="0"/>
          </p:cNvCxnSpPr>
          <p:nvPr/>
        </p:nvCxnSpPr>
        <p:spPr>
          <a:xfrm>
            <a:off x="1370076" y="4735386"/>
            <a:ext cx="0" cy="1636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a:stCxn id="14" idx="2"/>
            <a:endCxn id="9" idx="0"/>
          </p:cNvCxnSpPr>
          <p:nvPr/>
        </p:nvCxnSpPr>
        <p:spPr>
          <a:xfrm>
            <a:off x="1370076" y="5344004"/>
            <a:ext cx="0" cy="1759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4984694" y="1800742"/>
            <a:ext cx="0" cy="3442897"/>
          </a:xfrm>
          <a:prstGeom prst="line">
            <a:avLst/>
          </a:prstGeom>
          <a:ln w="28575">
            <a:solidFill>
              <a:srgbClr val="FF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pic>
        <p:nvPicPr>
          <p:cNvPr id="45" name="Рисунок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2381" y="6315913"/>
            <a:ext cx="576486" cy="480405"/>
          </a:xfrm>
          <a:prstGeom prst="rect">
            <a:avLst/>
          </a:prstGeom>
        </p:spPr>
      </p:pic>
      <p:sp>
        <p:nvSpPr>
          <p:cNvPr id="46" name="TextBox 45"/>
          <p:cNvSpPr txBox="1"/>
          <p:nvPr/>
        </p:nvSpPr>
        <p:spPr>
          <a:xfrm>
            <a:off x="708867" y="6381967"/>
            <a:ext cx="8145458" cy="461665"/>
          </a:xfrm>
          <a:prstGeom prst="rect">
            <a:avLst/>
          </a:prstGeom>
          <a:noFill/>
        </p:spPr>
        <p:txBody>
          <a:bodyPr wrap="square" rtlCol="0">
            <a:spAutoFit/>
          </a:bodyPr>
          <a:lstStyle/>
          <a:p>
            <a:r>
              <a:rPr lang="ru-RU" sz="1200" dirty="0" smtClean="0">
                <a:solidFill>
                  <a:schemeClr val="accent6"/>
                </a:solidFill>
              </a:rPr>
              <a:t>В соответствии со статьей 441 ТК ЕАЭС при подаче заявления УЭО </a:t>
            </a:r>
            <a:r>
              <a:rPr lang="ru-RU" sz="1200" dirty="0">
                <a:solidFill>
                  <a:schemeClr val="accent6"/>
                </a:solidFill>
              </a:rPr>
              <a:t>предоставление обеспечения исполнения обязанности по уплате таможенных </a:t>
            </a:r>
            <a:r>
              <a:rPr lang="ru-RU" sz="1200" dirty="0" smtClean="0">
                <a:solidFill>
                  <a:schemeClr val="accent6"/>
                </a:solidFill>
              </a:rPr>
              <a:t>и иных пошлин, а также налогов не </a:t>
            </a:r>
            <a:r>
              <a:rPr lang="ru-RU" sz="1200" dirty="0">
                <a:solidFill>
                  <a:schemeClr val="accent6"/>
                </a:solidFill>
              </a:rPr>
              <a:t>требуется. </a:t>
            </a:r>
          </a:p>
        </p:txBody>
      </p:sp>
      <p:sp>
        <p:nvSpPr>
          <p:cNvPr id="47" name="TextBox 46"/>
          <p:cNvSpPr txBox="1"/>
          <p:nvPr/>
        </p:nvSpPr>
        <p:spPr>
          <a:xfrm>
            <a:off x="2075736" y="1793589"/>
            <a:ext cx="252000" cy="138499"/>
          </a:xfrm>
          <a:prstGeom prst="rect">
            <a:avLst/>
          </a:prstGeom>
          <a:noFill/>
        </p:spPr>
        <p:txBody>
          <a:bodyPr wrap="square" lIns="0" tIns="0" rIns="0" bIns="0" rtlCol="0">
            <a:spAutoFit/>
          </a:bodyPr>
          <a:lstStyle/>
          <a:p>
            <a:r>
              <a:rPr lang="ru-RU" sz="900" dirty="0" smtClean="0"/>
              <a:t>ИЛИ</a:t>
            </a:r>
            <a:endParaRPr lang="ru-RU" sz="900" dirty="0"/>
          </a:p>
        </p:txBody>
      </p:sp>
      <p:graphicFrame>
        <p:nvGraphicFramePr>
          <p:cNvPr id="50" name="Схема 49"/>
          <p:cNvGraphicFramePr/>
          <p:nvPr>
            <p:extLst>
              <p:ext uri="{D42A27DB-BD31-4B8C-83A1-F6EECF244321}">
                <p14:modId xmlns:p14="http://schemas.microsoft.com/office/powerpoint/2010/main" val="1068489132"/>
              </p:ext>
            </p:extLst>
          </p:nvPr>
        </p:nvGraphicFramePr>
        <p:xfrm>
          <a:off x="2427815" y="5951080"/>
          <a:ext cx="6426509" cy="43088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9" name="TextBox 48"/>
          <p:cNvSpPr txBox="1"/>
          <p:nvPr/>
        </p:nvSpPr>
        <p:spPr>
          <a:xfrm>
            <a:off x="2382315" y="5652357"/>
            <a:ext cx="325517" cy="138499"/>
          </a:xfrm>
          <a:prstGeom prst="rect">
            <a:avLst/>
          </a:prstGeom>
          <a:noFill/>
        </p:spPr>
        <p:txBody>
          <a:bodyPr wrap="square" lIns="0" tIns="0" rIns="0" bIns="0" rtlCol="0">
            <a:spAutoFit/>
          </a:bodyPr>
          <a:lstStyle/>
          <a:p>
            <a:r>
              <a:rPr lang="ru-RU" sz="900" dirty="0" smtClean="0"/>
              <a:t>ЕСЛИ</a:t>
            </a:r>
            <a:endParaRPr lang="ru-RU" sz="900" dirty="0"/>
          </a:p>
        </p:txBody>
      </p:sp>
      <p:cxnSp>
        <p:nvCxnSpPr>
          <p:cNvPr id="22" name="Соединительная линия уступом 21"/>
          <p:cNvCxnSpPr>
            <a:stCxn id="8" idx="3"/>
            <a:endCxn id="10" idx="0"/>
          </p:cNvCxnSpPr>
          <p:nvPr/>
        </p:nvCxnSpPr>
        <p:spPr>
          <a:xfrm>
            <a:off x="2264664" y="4512882"/>
            <a:ext cx="1845544" cy="39982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3138603" y="4526592"/>
            <a:ext cx="0" cy="608618"/>
          </a:xfrm>
          <a:prstGeom prst="line">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948133" y="4521818"/>
            <a:ext cx="153888" cy="633714"/>
          </a:xfrm>
          <a:prstGeom prst="rect">
            <a:avLst/>
          </a:prstGeom>
          <a:noFill/>
        </p:spPr>
        <p:txBody>
          <a:bodyPr vert="vert270" wrap="square" lIns="0" tIns="0" rIns="0" bIns="0" rtlCol="0">
            <a:spAutoFit/>
          </a:bodyPr>
          <a:lstStyle/>
          <a:p>
            <a:pPr algn="ctr"/>
            <a:r>
              <a:rPr lang="ru-RU" sz="1000" dirty="0" smtClean="0"/>
              <a:t>1 час</a:t>
            </a:r>
            <a:endParaRPr lang="ru-RU" sz="10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47" presetClass="entr" presetSubtype="0" fill="hold" nodeType="after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13">
                                            <p:txEl>
                                              <p:pRg st="1" end="1"/>
                                            </p:txEl>
                                          </p:spTgt>
                                        </p:tgtEl>
                                        <p:attrNameLst>
                                          <p:attrName>style.visibility</p:attrName>
                                        </p:attrNameLst>
                                      </p:cBhvr>
                                      <p:to>
                                        <p:strVal val="visible"/>
                                      </p:to>
                                    </p:set>
                                    <p:animEffect transition="in" filter="fade">
                                      <p:cBhvr>
                                        <p:cTn id="16" dur="1000"/>
                                        <p:tgtEl>
                                          <p:spTgt spid="13">
                                            <p:txEl>
                                              <p:pRg st="1" end="1"/>
                                            </p:txEl>
                                          </p:spTgt>
                                        </p:tgtEl>
                                      </p:cBhvr>
                                    </p:animEffect>
                                    <p:anim calcmode="lin" valueType="num">
                                      <p:cBhvr>
                                        <p:cTn id="17"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2" presetClass="entr" presetSubtype="2"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p:tgtEl>
                                          <p:spTgt spid="18"/>
                                        </p:tgtEl>
                                        <p:attrNameLst>
                                          <p:attrName>ppt_x</p:attrName>
                                        </p:attrNameLst>
                                      </p:cBhvr>
                                      <p:tavLst>
                                        <p:tav tm="0">
                                          <p:val>
                                            <p:strVal val="#ppt_x+#ppt_w*1.125000"/>
                                          </p:val>
                                        </p:tav>
                                        <p:tav tm="100000">
                                          <p:val>
                                            <p:strVal val="#ppt_x"/>
                                          </p:val>
                                        </p:tav>
                                      </p:tavLst>
                                    </p:anim>
                                    <p:animEffect transition="in" filter="wipe(left)">
                                      <p:cBhvr>
                                        <p:cTn id="24" dur="500"/>
                                        <p:tgtEl>
                                          <p:spTgt spid="18"/>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par>
                          <p:cTn id="28" fill="hold">
                            <p:stCondLst>
                              <p:cond delay="500"/>
                            </p:stCondLst>
                            <p:childTnLst>
                              <p:par>
                                <p:cTn id="29" presetID="1" presetClass="entr" presetSubtype="0" fill="hold" grpId="0" nodeType="afterEffect">
                                  <p:stCondLst>
                                    <p:cond delay="500"/>
                                  </p:stCondLst>
                                  <p:childTnLst>
                                    <p:set>
                                      <p:cBhvr>
                                        <p:cTn id="30" dur="1" fill="hold">
                                          <p:stCondLst>
                                            <p:cond delay="0"/>
                                          </p:stCondLst>
                                        </p:cTn>
                                        <p:tgtEl>
                                          <p:spTgt spid="6"/>
                                        </p:tgtEl>
                                        <p:attrNameLst>
                                          <p:attrName>style.visibility</p:attrName>
                                        </p:attrNameLst>
                                      </p:cBhvr>
                                      <p:to>
                                        <p:strVal val="visible"/>
                                      </p:to>
                                    </p:set>
                                  </p:childTnLst>
                                </p:cTn>
                              </p:par>
                            </p:childTnLst>
                          </p:cTn>
                        </p:par>
                        <p:par>
                          <p:cTn id="31" fill="hold">
                            <p:stCondLst>
                              <p:cond delay="1000"/>
                            </p:stCondLst>
                            <p:childTnLst>
                              <p:par>
                                <p:cTn id="32" presetID="1" presetClass="entr" presetSubtype="0" fill="hold" grpId="0" nodeType="afterEffect">
                                  <p:stCondLst>
                                    <p:cond delay="50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par>
                          <p:cTn id="38" fill="hold">
                            <p:stCondLst>
                              <p:cond delay="0"/>
                            </p:stCondLst>
                            <p:childTnLst>
                              <p:par>
                                <p:cTn id="39" presetID="12" presetClass="entr" presetSubtype="8" fill="hold"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500"/>
                                        <p:tgtEl>
                                          <p:spTgt spid="29"/>
                                        </p:tgtEl>
                                        <p:attrNameLst>
                                          <p:attrName>ppt_x</p:attrName>
                                        </p:attrNameLst>
                                      </p:cBhvr>
                                      <p:tavLst>
                                        <p:tav tm="0">
                                          <p:val>
                                            <p:strVal val="#ppt_x-#ppt_w*1.125000"/>
                                          </p:val>
                                        </p:tav>
                                        <p:tav tm="100000">
                                          <p:val>
                                            <p:strVal val="#ppt_x"/>
                                          </p:val>
                                        </p:tav>
                                      </p:tavLst>
                                    </p:anim>
                                    <p:animEffect transition="in" filter="wipe(right)">
                                      <p:cBhvr>
                                        <p:cTn id="42" dur="500"/>
                                        <p:tgtEl>
                                          <p:spTgt spid="29"/>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childTnLst>
                                </p:cTn>
                              </p:par>
                            </p:childTnLst>
                          </p:cTn>
                        </p:par>
                        <p:par>
                          <p:cTn id="46" fill="hold">
                            <p:stCondLst>
                              <p:cond delay="500"/>
                            </p:stCondLst>
                            <p:childTnLst>
                              <p:par>
                                <p:cTn id="47" presetID="1" presetClass="entr" presetSubtype="0" fill="hold" grpId="0" nodeType="afterEffect">
                                  <p:stCondLst>
                                    <p:cond delay="500"/>
                                  </p:stCondLst>
                                  <p:childTnLst>
                                    <p:set>
                                      <p:cBhvr>
                                        <p:cTn id="48" dur="1" fill="hold">
                                          <p:stCondLst>
                                            <p:cond delay="0"/>
                                          </p:stCondLst>
                                        </p:cTn>
                                        <p:tgtEl>
                                          <p:spTgt spid="7"/>
                                        </p:tgtEl>
                                        <p:attrNameLst>
                                          <p:attrName>style.visibility</p:attrName>
                                        </p:attrNameLst>
                                      </p:cBhvr>
                                      <p:to>
                                        <p:strVal val="visible"/>
                                      </p:to>
                                    </p:set>
                                  </p:childTnLst>
                                </p:cTn>
                              </p:par>
                            </p:childTnLst>
                          </p:cTn>
                        </p:par>
                        <p:par>
                          <p:cTn id="49" fill="hold">
                            <p:stCondLst>
                              <p:cond delay="1000"/>
                            </p:stCondLst>
                            <p:childTnLst>
                              <p:par>
                                <p:cTn id="50" presetID="1" presetClass="entr" presetSubtype="0" fill="hold" grpId="0" nodeType="afterEffect">
                                  <p:stCondLst>
                                    <p:cond delay="500"/>
                                  </p:stCondLst>
                                  <p:childTnLst>
                                    <p:set>
                                      <p:cBhvr>
                                        <p:cTn id="51" dur="1" fill="hold">
                                          <p:stCondLst>
                                            <p:cond delay="0"/>
                                          </p:stCondLst>
                                        </p:cTn>
                                        <p:tgtEl>
                                          <p:spTgt spid="1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2" presetClass="entr" presetSubtype="2"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p:tgtEl>
                                          <p:spTgt spid="21"/>
                                        </p:tgtEl>
                                        <p:attrNameLst>
                                          <p:attrName>ppt_x</p:attrName>
                                        </p:attrNameLst>
                                      </p:cBhvr>
                                      <p:tavLst>
                                        <p:tav tm="0">
                                          <p:val>
                                            <p:strVal val="#ppt_x+#ppt_w*1.125000"/>
                                          </p:val>
                                        </p:tav>
                                        <p:tav tm="100000">
                                          <p:val>
                                            <p:strVal val="#ppt_x"/>
                                          </p:val>
                                        </p:tav>
                                      </p:tavLst>
                                    </p:anim>
                                    <p:animEffect transition="in" filter="wipe(left)">
                                      <p:cBhvr>
                                        <p:cTn id="57" dur="500"/>
                                        <p:tgtEl>
                                          <p:spTgt spid="21"/>
                                        </p:tgtEl>
                                      </p:cBhvr>
                                    </p:animEffect>
                                  </p:childTnLst>
                                </p:cTn>
                              </p:par>
                              <p:par>
                                <p:cTn id="58" presetID="12" presetClass="entr" presetSubtype="1" fill="hold" nodeType="with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additive="base">
                                        <p:cTn id="60" dur="500"/>
                                        <p:tgtEl>
                                          <p:spTgt spid="26"/>
                                        </p:tgtEl>
                                        <p:attrNameLst>
                                          <p:attrName>ppt_y</p:attrName>
                                        </p:attrNameLst>
                                      </p:cBhvr>
                                      <p:tavLst>
                                        <p:tav tm="0">
                                          <p:val>
                                            <p:strVal val="#ppt_y-#ppt_h*1.125000"/>
                                          </p:val>
                                        </p:tav>
                                        <p:tav tm="100000">
                                          <p:val>
                                            <p:strVal val="#ppt_y"/>
                                          </p:val>
                                        </p:tav>
                                      </p:tavLst>
                                    </p:anim>
                                    <p:animEffect transition="in" filter="wipe(down)">
                                      <p:cBhvr>
                                        <p:cTn id="61" dur="500"/>
                                        <p:tgtEl>
                                          <p:spTgt spid="26"/>
                                        </p:tgtEl>
                                      </p:cBhvr>
                                    </p:animEffect>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2" presetClass="entr" presetSubtype="2"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additive="base">
                                        <p:cTn id="69" dur="500"/>
                                        <p:tgtEl>
                                          <p:spTgt spid="24"/>
                                        </p:tgtEl>
                                        <p:attrNameLst>
                                          <p:attrName>ppt_x</p:attrName>
                                        </p:attrNameLst>
                                      </p:cBhvr>
                                      <p:tavLst>
                                        <p:tav tm="0">
                                          <p:val>
                                            <p:strVal val="#ppt_x+#ppt_w*1.125000"/>
                                          </p:val>
                                        </p:tav>
                                        <p:tav tm="100000">
                                          <p:val>
                                            <p:strVal val="#ppt_x"/>
                                          </p:val>
                                        </p:tav>
                                      </p:tavLst>
                                    </p:anim>
                                    <p:animEffect transition="in" filter="wipe(left)">
                                      <p:cBhvr>
                                        <p:cTn id="70" dur="500"/>
                                        <p:tgtEl>
                                          <p:spTgt spid="24"/>
                                        </p:tgtEl>
                                      </p:cBhvr>
                                    </p:animEffect>
                                  </p:childTnLst>
                                </p:cTn>
                              </p:par>
                              <p:par>
                                <p:cTn id="71" presetID="12" presetClass="entr" presetSubtype="8" fill="hold" nodeType="with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additive="base">
                                        <p:cTn id="73" dur="500"/>
                                        <p:tgtEl>
                                          <p:spTgt spid="27"/>
                                        </p:tgtEl>
                                        <p:attrNameLst>
                                          <p:attrName>ppt_x</p:attrName>
                                        </p:attrNameLst>
                                      </p:cBhvr>
                                      <p:tavLst>
                                        <p:tav tm="0">
                                          <p:val>
                                            <p:strVal val="#ppt_x-#ppt_w*1.125000"/>
                                          </p:val>
                                        </p:tav>
                                        <p:tav tm="100000">
                                          <p:val>
                                            <p:strVal val="#ppt_x"/>
                                          </p:val>
                                        </p:tav>
                                      </p:tavLst>
                                    </p:anim>
                                    <p:animEffect transition="in" filter="wipe(right)">
                                      <p:cBhvr>
                                        <p:cTn id="74" dur="500"/>
                                        <p:tgtEl>
                                          <p:spTgt spid="27"/>
                                        </p:tgtEl>
                                      </p:cBhvr>
                                    </p:animEffect>
                                  </p:childTnLst>
                                </p:cTn>
                              </p:par>
                            </p:childTnLst>
                          </p:cTn>
                        </p:par>
                        <p:par>
                          <p:cTn id="75" fill="hold">
                            <p:stCondLst>
                              <p:cond delay="500"/>
                            </p:stCondLst>
                            <p:childTnLst>
                              <p:par>
                                <p:cTn id="76" presetID="12" presetClass="entr" presetSubtype="8"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 calcmode="lin" valueType="num">
                                      <p:cBhvr additive="base">
                                        <p:cTn id="78" dur="500"/>
                                        <p:tgtEl>
                                          <p:spTgt spid="31"/>
                                        </p:tgtEl>
                                        <p:attrNameLst>
                                          <p:attrName>ppt_x</p:attrName>
                                        </p:attrNameLst>
                                      </p:cBhvr>
                                      <p:tavLst>
                                        <p:tav tm="0">
                                          <p:val>
                                            <p:strVal val="#ppt_x-#ppt_w*1.125000"/>
                                          </p:val>
                                        </p:tav>
                                        <p:tav tm="100000">
                                          <p:val>
                                            <p:strVal val="#ppt_x"/>
                                          </p:val>
                                        </p:tav>
                                      </p:tavLst>
                                    </p:anim>
                                    <p:animEffect transition="in" filter="wipe(right)">
                                      <p:cBhvr>
                                        <p:cTn id="79" dur="500"/>
                                        <p:tgtEl>
                                          <p:spTgt spid="31"/>
                                        </p:tgtEl>
                                      </p:cBhvr>
                                    </p:animEffect>
                                  </p:childTnLst>
                                </p:cTn>
                              </p:par>
                            </p:childTnLst>
                          </p:cTn>
                        </p:par>
                        <p:par>
                          <p:cTn id="80" fill="hold">
                            <p:stCondLst>
                              <p:cond delay="1000"/>
                            </p:stCondLst>
                            <p:childTnLst>
                              <p:par>
                                <p:cTn id="81" presetID="1" presetClass="entr" presetSubtype="0" fill="hold" grpId="0" nodeType="afterEffect">
                                  <p:stCondLst>
                                    <p:cond delay="0"/>
                                  </p:stCondLst>
                                  <p:childTnLst>
                                    <p:set>
                                      <p:cBhvr>
                                        <p:cTn id="82" dur="1" fill="hold">
                                          <p:stCondLst>
                                            <p:cond delay="0"/>
                                          </p:stCondLst>
                                        </p:cTn>
                                        <p:tgtEl>
                                          <p:spTgt spid="41"/>
                                        </p:tgtEl>
                                        <p:attrNameLst>
                                          <p:attrName>style.visibility</p:attrName>
                                        </p:attrNameLst>
                                      </p:cBhvr>
                                      <p:to>
                                        <p:strVal val="visible"/>
                                      </p:to>
                                    </p:set>
                                  </p:childTnLst>
                                </p:cTn>
                              </p:par>
                            </p:childTnLst>
                          </p:cTn>
                        </p:par>
                        <p:par>
                          <p:cTn id="83" fill="hold">
                            <p:stCondLst>
                              <p:cond delay="1000"/>
                            </p:stCondLst>
                            <p:childTnLst>
                              <p:par>
                                <p:cTn id="84" presetID="12" presetClass="entr" presetSubtype="8" fill="hold" nodeType="afterEffect">
                                  <p:stCondLst>
                                    <p:cond delay="500"/>
                                  </p:stCondLst>
                                  <p:childTnLst>
                                    <p:set>
                                      <p:cBhvr>
                                        <p:cTn id="85" dur="1" fill="hold">
                                          <p:stCondLst>
                                            <p:cond delay="0"/>
                                          </p:stCondLst>
                                        </p:cTn>
                                        <p:tgtEl>
                                          <p:spTgt spid="22"/>
                                        </p:tgtEl>
                                        <p:attrNameLst>
                                          <p:attrName>style.visibility</p:attrName>
                                        </p:attrNameLst>
                                      </p:cBhvr>
                                      <p:to>
                                        <p:strVal val="visible"/>
                                      </p:to>
                                    </p:set>
                                    <p:anim calcmode="lin" valueType="num">
                                      <p:cBhvr additive="base">
                                        <p:cTn id="86" dur="500"/>
                                        <p:tgtEl>
                                          <p:spTgt spid="22"/>
                                        </p:tgtEl>
                                        <p:attrNameLst>
                                          <p:attrName>ppt_x</p:attrName>
                                        </p:attrNameLst>
                                      </p:cBhvr>
                                      <p:tavLst>
                                        <p:tav tm="0">
                                          <p:val>
                                            <p:strVal val="#ppt_x-#ppt_w*1.125000"/>
                                          </p:val>
                                        </p:tav>
                                        <p:tav tm="100000">
                                          <p:val>
                                            <p:strVal val="#ppt_x"/>
                                          </p:val>
                                        </p:tav>
                                      </p:tavLst>
                                    </p:anim>
                                    <p:animEffect transition="in" filter="wipe(right)">
                                      <p:cBhvr>
                                        <p:cTn id="87" dur="500"/>
                                        <p:tgtEl>
                                          <p:spTgt spid="22"/>
                                        </p:tgtEl>
                                      </p:cBhvr>
                                    </p:animEffect>
                                  </p:childTnLst>
                                </p:cTn>
                              </p:par>
                            </p:childTnLst>
                          </p:cTn>
                        </p:par>
                        <p:par>
                          <p:cTn id="88" fill="hold">
                            <p:stCondLst>
                              <p:cond delay="2000"/>
                            </p:stCondLst>
                            <p:childTnLst>
                              <p:par>
                                <p:cTn id="89" presetID="1" presetClass="entr" presetSubtype="0" fill="hold" grpId="0" nodeType="afterEffect">
                                  <p:stCondLst>
                                    <p:cond delay="0"/>
                                  </p:stCondLst>
                                  <p:childTnLst>
                                    <p:set>
                                      <p:cBhvr>
                                        <p:cTn id="90" dur="1" fill="hold">
                                          <p:stCondLst>
                                            <p:cond delay="0"/>
                                          </p:stCondLst>
                                        </p:cTn>
                                        <p:tgtEl>
                                          <p:spTgt spid="1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nodeType="click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fade">
                                      <p:cBhvr>
                                        <p:cTn id="95" dur="1000"/>
                                        <p:tgtEl>
                                          <p:spTgt spid="43"/>
                                        </p:tgtEl>
                                      </p:cBhvr>
                                    </p:animEffect>
                                    <p:anim calcmode="lin" valueType="num">
                                      <p:cBhvr>
                                        <p:cTn id="96" dur="1000" fill="hold"/>
                                        <p:tgtEl>
                                          <p:spTgt spid="43"/>
                                        </p:tgtEl>
                                        <p:attrNameLst>
                                          <p:attrName>ppt_x</p:attrName>
                                        </p:attrNameLst>
                                      </p:cBhvr>
                                      <p:tavLst>
                                        <p:tav tm="0">
                                          <p:val>
                                            <p:strVal val="#ppt_x"/>
                                          </p:val>
                                        </p:tav>
                                        <p:tav tm="100000">
                                          <p:val>
                                            <p:strVal val="#ppt_x"/>
                                          </p:val>
                                        </p:tav>
                                      </p:tavLst>
                                    </p:anim>
                                    <p:anim calcmode="lin" valueType="num">
                                      <p:cBhvr>
                                        <p:cTn id="97" dur="1000" fill="hold"/>
                                        <p:tgtEl>
                                          <p:spTgt spid="43"/>
                                        </p:tgtEl>
                                        <p:attrNameLst>
                                          <p:attrName>ppt_y</p:attrName>
                                        </p:attrNameLst>
                                      </p:cBhvr>
                                      <p:tavLst>
                                        <p:tav tm="0">
                                          <p:val>
                                            <p:strVal val="#ppt_y+.1"/>
                                          </p:val>
                                        </p:tav>
                                        <p:tav tm="100000">
                                          <p:val>
                                            <p:strVal val="#ppt_y"/>
                                          </p:val>
                                        </p:tav>
                                      </p:tavLst>
                                    </p:anim>
                                  </p:childTnLst>
                                </p:cTn>
                              </p:par>
                            </p:childTnLst>
                          </p:cTn>
                        </p:par>
                        <p:par>
                          <p:cTn id="98" fill="hold">
                            <p:stCondLst>
                              <p:cond delay="1000"/>
                            </p:stCondLst>
                            <p:childTnLst>
                              <p:par>
                                <p:cTn id="99" presetID="12" presetClass="entr" presetSubtype="8" fill="hold" nodeType="afterEffect">
                                  <p:stCondLst>
                                    <p:cond delay="0"/>
                                  </p:stCondLst>
                                  <p:childTnLst>
                                    <p:set>
                                      <p:cBhvr>
                                        <p:cTn id="100" dur="1" fill="hold">
                                          <p:stCondLst>
                                            <p:cond delay="0"/>
                                          </p:stCondLst>
                                        </p:cTn>
                                        <p:tgtEl>
                                          <p:spTgt spid="12">
                                            <p:txEl>
                                              <p:pRg st="0" end="0"/>
                                            </p:txEl>
                                          </p:spTgt>
                                        </p:tgtEl>
                                        <p:attrNameLst>
                                          <p:attrName>style.visibility</p:attrName>
                                        </p:attrNameLst>
                                      </p:cBhvr>
                                      <p:to>
                                        <p:strVal val="visible"/>
                                      </p:to>
                                    </p:set>
                                    <p:anim calcmode="lin" valueType="num">
                                      <p:cBhvr additive="base">
                                        <p:cTn id="101" dur="500"/>
                                        <p:tgtEl>
                                          <p:spTgt spid="12">
                                            <p:txEl>
                                              <p:pRg st="0" end="0"/>
                                            </p:txEl>
                                          </p:spTgt>
                                        </p:tgtEl>
                                        <p:attrNameLst>
                                          <p:attrName>ppt_x</p:attrName>
                                        </p:attrNameLst>
                                      </p:cBhvr>
                                      <p:tavLst>
                                        <p:tav tm="0">
                                          <p:val>
                                            <p:strVal val="#ppt_x-#ppt_w*1.125000"/>
                                          </p:val>
                                        </p:tav>
                                        <p:tav tm="100000">
                                          <p:val>
                                            <p:strVal val="#ppt_x"/>
                                          </p:val>
                                        </p:tav>
                                      </p:tavLst>
                                    </p:anim>
                                    <p:animEffect transition="in" filter="wipe(right)">
                                      <p:cBhvr>
                                        <p:cTn id="102" dur="500"/>
                                        <p:tgtEl>
                                          <p:spTgt spid="12">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2" presetClass="entr" presetSubtype="8" fill="hold" nodeType="clickEffect">
                                  <p:stCondLst>
                                    <p:cond delay="0"/>
                                  </p:stCondLst>
                                  <p:childTnLst>
                                    <p:set>
                                      <p:cBhvr>
                                        <p:cTn id="106" dur="1" fill="hold">
                                          <p:stCondLst>
                                            <p:cond delay="0"/>
                                          </p:stCondLst>
                                        </p:cTn>
                                        <p:tgtEl>
                                          <p:spTgt spid="12">
                                            <p:txEl>
                                              <p:pRg st="1" end="1"/>
                                            </p:txEl>
                                          </p:spTgt>
                                        </p:tgtEl>
                                        <p:attrNameLst>
                                          <p:attrName>style.visibility</p:attrName>
                                        </p:attrNameLst>
                                      </p:cBhvr>
                                      <p:to>
                                        <p:strVal val="visible"/>
                                      </p:to>
                                    </p:set>
                                    <p:anim calcmode="lin" valueType="num">
                                      <p:cBhvr additive="base">
                                        <p:cTn id="107" dur="500"/>
                                        <p:tgtEl>
                                          <p:spTgt spid="12">
                                            <p:txEl>
                                              <p:pRg st="1" end="1"/>
                                            </p:txEl>
                                          </p:spTgt>
                                        </p:tgtEl>
                                        <p:attrNameLst>
                                          <p:attrName>ppt_x</p:attrName>
                                        </p:attrNameLst>
                                      </p:cBhvr>
                                      <p:tavLst>
                                        <p:tav tm="0">
                                          <p:val>
                                            <p:strVal val="#ppt_x-#ppt_w*1.125000"/>
                                          </p:val>
                                        </p:tav>
                                        <p:tav tm="100000">
                                          <p:val>
                                            <p:strVal val="#ppt_x"/>
                                          </p:val>
                                        </p:tav>
                                      </p:tavLst>
                                    </p:anim>
                                    <p:animEffect transition="in" filter="wipe(right)">
                                      <p:cBhvr>
                                        <p:cTn id="108" dur="500"/>
                                        <p:tgtEl>
                                          <p:spTgt spid="12">
                                            <p:txEl>
                                              <p:pRg st="1" end="1"/>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12" presetClass="entr" presetSubtype="8" fill="hold" nodeType="clickEffect">
                                  <p:stCondLst>
                                    <p:cond delay="0"/>
                                  </p:stCondLst>
                                  <p:childTnLst>
                                    <p:set>
                                      <p:cBhvr>
                                        <p:cTn id="112" dur="1" fill="hold">
                                          <p:stCondLst>
                                            <p:cond delay="0"/>
                                          </p:stCondLst>
                                        </p:cTn>
                                        <p:tgtEl>
                                          <p:spTgt spid="12">
                                            <p:txEl>
                                              <p:pRg st="2" end="2"/>
                                            </p:txEl>
                                          </p:spTgt>
                                        </p:tgtEl>
                                        <p:attrNameLst>
                                          <p:attrName>style.visibility</p:attrName>
                                        </p:attrNameLst>
                                      </p:cBhvr>
                                      <p:to>
                                        <p:strVal val="visible"/>
                                      </p:to>
                                    </p:set>
                                    <p:anim calcmode="lin" valueType="num">
                                      <p:cBhvr additive="base">
                                        <p:cTn id="113" dur="500"/>
                                        <p:tgtEl>
                                          <p:spTgt spid="12">
                                            <p:txEl>
                                              <p:pRg st="2" end="2"/>
                                            </p:txEl>
                                          </p:spTgt>
                                        </p:tgtEl>
                                        <p:attrNameLst>
                                          <p:attrName>ppt_x</p:attrName>
                                        </p:attrNameLst>
                                      </p:cBhvr>
                                      <p:tavLst>
                                        <p:tav tm="0">
                                          <p:val>
                                            <p:strVal val="#ppt_x-#ppt_w*1.125000"/>
                                          </p:val>
                                        </p:tav>
                                        <p:tav tm="100000">
                                          <p:val>
                                            <p:strVal val="#ppt_x"/>
                                          </p:val>
                                        </p:tav>
                                      </p:tavLst>
                                    </p:anim>
                                    <p:animEffect transition="in" filter="wipe(right)">
                                      <p:cBhvr>
                                        <p:cTn id="114" dur="500"/>
                                        <p:tgtEl>
                                          <p:spTgt spid="12">
                                            <p:txEl>
                                              <p:pRg st="2" end="2"/>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12" presetClass="entr" presetSubtype="8" fill="hold" nodeType="clickEffect">
                                  <p:stCondLst>
                                    <p:cond delay="0"/>
                                  </p:stCondLst>
                                  <p:childTnLst>
                                    <p:set>
                                      <p:cBhvr>
                                        <p:cTn id="118" dur="1" fill="hold">
                                          <p:stCondLst>
                                            <p:cond delay="0"/>
                                          </p:stCondLst>
                                        </p:cTn>
                                        <p:tgtEl>
                                          <p:spTgt spid="12">
                                            <p:txEl>
                                              <p:pRg st="3" end="3"/>
                                            </p:txEl>
                                          </p:spTgt>
                                        </p:tgtEl>
                                        <p:attrNameLst>
                                          <p:attrName>style.visibility</p:attrName>
                                        </p:attrNameLst>
                                      </p:cBhvr>
                                      <p:to>
                                        <p:strVal val="visible"/>
                                      </p:to>
                                    </p:set>
                                    <p:anim calcmode="lin" valueType="num">
                                      <p:cBhvr additive="base">
                                        <p:cTn id="119" dur="500"/>
                                        <p:tgtEl>
                                          <p:spTgt spid="12">
                                            <p:txEl>
                                              <p:pRg st="3" end="3"/>
                                            </p:txEl>
                                          </p:spTgt>
                                        </p:tgtEl>
                                        <p:attrNameLst>
                                          <p:attrName>ppt_x</p:attrName>
                                        </p:attrNameLst>
                                      </p:cBhvr>
                                      <p:tavLst>
                                        <p:tav tm="0">
                                          <p:val>
                                            <p:strVal val="#ppt_x-#ppt_w*1.125000"/>
                                          </p:val>
                                        </p:tav>
                                        <p:tav tm="100000">
                                          <p:val>
                                            <p:strVal val="#ppt_x"/>
                                          </p:val>
                                        </p:tav>
                                      </p:tavLst>
                                    </p:anim>
                                    <p:animEffect transition="in" filter="wipe(right)">
                                      <p:cBhvr>
                                        <p:cTn id="120" dur="500"/>
                                        <p:tgtEl>
                                          <p:spTgt spid="12">
                                            <p:txEl>
                                              <p:pRg st="3" end="3"/>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2" presetClass="entr" presetSubtype="8" fill="hold" nodeType="clickEffect">
                                  <p:stCondLst>
                                    <p:cond delay="0"/>
                                  </p:stCondLst>
                                  <p:childTnLst>
                                    <p:set>
                                      <p:cBhvr>
                                        <p:cTn id="124" dur="1" fill="hold">
                                          <p:stCondLst>
                                            <p:cond delay="0"/>
                                          </p:stCondLst>
                                        </p:cTn>
                                        <p:tgtEl>
                                          <p:spTgt spid="12">
                                            <p:txEl>
                                              <p:pRg st="4" end="4"/>
                                            </p:txEl>
                                          </p:spTgt>
                                        </p:tgtEl>
                                        <p:attrNameLst>
                                          <p:attrName>style.visibility</p:attrName>
                                        </p:attrNameLst>
                                      </p:cBhvr>
                                      <p:to>
                                        <p:strVal val="visible"/>
                                      </p:to>
                                    </p:set>
                                    <p:anim calcmode="lin" valueType="num">
                                      <p:cBhvr additive="base">
                                        <p:cTn id="125" dur="500"/>
                                        <p:tgtEl>
                                          <p:spTgt spid="12">
                                            <p:txEl>
                                              <p:pRg st="4" end="4"/>
                                            </p:txEl>
                                          </p:spTgt>
                                        </p:tgtEl>
                                        <p:attrNameLst>
                                          <p:attrName>ppt_x</p:attrName>
                                        </p:attrNameLst>
                                      </p:cBhvr>
                                      <p:tavLst>
                                        <p:tav tm="0">
                                          <p:val>
                                            <p:strVal val="#ppt_x-#ppt_w*1.125000"/>
                                          </p:val>
                                        </p:tav>
                                        <p:tav tm="100000">
                                          <p:val>
                                            <p:strVal val="#ppt_x"/>
                                          </p:val>
                                        </p:tav>
                                      </p:tavLst>
                                    </p:anim>
                                    <p:animEffect transition="in" filter="wipe(right)">
                                      <p:cBhvr>
                                        <p:cTn id="126" dur="500"/>
                                        <p:tgtEl>
                                          <p:spTgt spid="12">
                                            <p:txEl>
                                              <p:pRg st="4" end="4"/>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12" presetClass="entr" presetSubtype="8" fill="hold" nodeType="clickEffect">
                                  <p:stCondLst>
                                    <p:cond delay="0"/>
                                  </p:stCondLst>
                                  <p:childTnLst>
                                    <p:set>
                                      <p:cBhvr>
                                        <p:cTn id="130" dur="1" fill="hold">
                                          <p:stCondLst>
                                            <p:cond delay="0"/>
                                          </p:stCondLst>
                                        </p:cTn>
                                        <p:tgtEl>
                                          <p:spTgt spid="12">
                                            <p:txEl>
                                              <p:pRg st="5" end="5"/>
                                            </p:txEl>
                                          </p:spTgt>
                                        </p:tgtEl>
                                        <p:attrNameLst>
                                          <p:attrName>style.visibility</p:attrName>
                                        </p:attrNameLst>
                                      </p:cBhvr>
                                      <p:to>
                                        <p:strVal val="visible"/>
                                      </p:to>
                                    </p:set>
                                    <p:anim calcmode="lin" valueType="num">
                                      <p:cBhvr additive="base">
                                        <p:cTn id="131" dur="500"/>
                                        <p:tgtEl>
                                          <p:spTgt spid="12">
                                            <p:txEl>
                                              <p:pRg st="5" end="5"/>
                                            </p:txEl>
                                          </p:spTgt>
                                        </p:tgtEl>
                                        <p:attrNameLst>
                                          <p:attrName>ppt_x</p:attrName>
                                        </p:attrNameLst>
                                      </p:cBhvr>
                                      <p:tavLst>
                                        <p:tav tm="0">
                                          <p:val>
                                            <p:strVal val="#ppt_x-#ppt_w*1.125000"/>
                                          </p:val>
                                        </p:tav>
                                        <p:tav tm="100000">
                                          <p:val>
                                            <p:strVal val="#ppt_x"/>
                                          </p:val>
                                        </p:tav>
                                      </p:tavLst>
                                    </p:anim>
                                    <p:animEffect transition="in" filter="wipe(right)">
                                      <p:cBhvr>
                                        <p:cTn id="132" dur="500"/>
                                        <p:tgtEl>
                                          <p:spTgt spid="12">
                                            <p:txEl>
                                              <p:pRg st="5" end="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2" presetClass="entr" presetSubtype="8" fill="hold" nodeType="clickEffect">
                                  <p:stCondLst>
                                    <p:cond delay="0"/>
                                  </p:stCondLst>
                                  <p:childTnLst>
                                    <p:set>
                                      <p:cBhvr>
                                        <p:cTn id="136" dur="1" fill="hold">
                                          <p:stCondLst>
                                            <p:cond delay="0"/>
                                          </p:stCondLst>
                                        </p:cTn>
                                        <p:tgtEl>
                                          <p:spTgt spid="12">
                                            <p:txEl>
                                              <p:pRg st="6" end="6"/>
                                            </p:txEl>
                                          </p:spTgt>
                                        </p:tgtEl>
                                        <p:attrNameLst>
                                          <p:attrName>style.visibility</p:attrName>
                                        </p:attrNameLst>
                                      </p:cBhvr>
                                      <p:to>
                                        <p:strVal val="visible"/>
                                      </p:to>
                                    </p:set>
                                    <p:anim calcmode="lin" valueType="num">
                                      <p:cBhvr additive="base">
                                        <p:cTn id="137" dur="500"/>
                                        <p:tgtEl>
                                          <p:spTgt spid="12">
                                            <p:txEl>
                                              <p:pRg st="6" end="6"/>
                                            </p:txEl>
                                          </p:spTgt>
                                        </p:tgtEl>
                                        <p:attrNameLst>
                                          <p:attrName>ppt_x</p:attrName>
                                        </p:attrNameLst>
                                      </p:cBhvr>
                                      <p:tavLst>
                                        <p:tav tm="0">
                                          <p:val>
                                            <p:strVal val="#ppt_x-#ppt_w*1.125000"/>
                                          </p:val>
                                        </p:tav>
                                        <p:tav tm="100000">
                                          <p:val>
                                            <p:strVal val="#ppt_x"/>
                                          </p:val>
                                        </p:tav>
                                      </p:tavLst>
                                    </p:anim>
                                    <p:animEffect transition="in" filter="wipe(right)">
                                      <p:cBhvr>
                                        <p:cTn id="138" dur="500"/>
                                        <p:tgtEl>
                                          <p:spTgt spid="12">
                                            <p:txEl>
                                              <p:pRg st="6" end="6"/>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12" presetClass="entr" presetSubtype="8" fill="hold" nodeType="clickEffect">
                                  <p:stCondLst>
                                    <p:cond delay="0"/>
                                  </p:stCondLst>
                                  <p:childTnLst>
                                    <p:set>
                                      <p:cBhvr>
                                        <p:cTn id="142" dur="1" fill="hold">
                                          <p:stCondLst>
                                            <p:cond delay="0"/>
                                          </p:stCondLst>
                                        </p:cTn>
                                        <p:tgtEl>
                                          <p:spTgt spid="12">
                                            <p:txEl>
                                              <p:pRg st="7" end="7"/>
                                            </p:txEl>
                                          </p:spTgt>
                                        </p:tgtEl>
                                        <p:attrNameLst>
                                          <p:attrName>style.visibility</p:attrName>
                                        </p:attrNameLst>
                                      </p:cBhvr>
                                      <p:to>
                                        <p:strVal val="visible"/>
                                      </p:to>
                                    </p:set>
                                    <p:anim calcmode="lin" valueType="num">
                                      <p:cBhvr additive="base">
                                        <p:cTn id="143" dur="500"/>
                                        <p:tgtEl>
                                          <p:spTgt spid="12">
                                            <p:txEl>
                                              <p:pRg st="7" end="7"/>
                                            </p:txEl>
                                          </p:spTgt>
                                        </p:tgtEl>
                                        <p:attrNameLst>
                                          <p:attrName>ppt_x</p:attrName>
                                        </p:attrNameLst>
                                      </p:cBhvr>
                                      <p:tavLst>
                                        <p:tav tm="0">
                                          <p:val>
                                            <p:strVal val="#ppt_x-#ppt_w*1.125000"/>
                                          </p:val>
                                        </p:tav>
                                        <p:tav tm="100000">
                                          <p:val>
                                            <p:strVal val="#ppt_x"/>
                                          </p:val>
                                        </p:tav>
                                      </p:tavLst>
                                    </p:anim>
                                    <p:animEffect transition="in" filter="wipe(right)">
                                      <p:cBhvr>
                                        <p:cTn id="144" dur="500"/>
                                        <p:tgtEl>
                                          <p:spTgt spid="12">
                                            <p:txEl>
                                              <p:pRg st="7" end="7"/>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12" presetClass="entr" presetSubtype="1" fill="hold" nodeType="clickEffect">
                                  <p:stCondLst>
                                    <p:cond delay="0"/>
                                  </p:stCondLst>
                                  <p:childTnLst>
                                    <p:set>
                                      <p:cBhvr>
                                        <p:cTn id="148" dur="1" fill="hold">
                                          <p:stCondLst>
                                            <p:cond delay="0"/>
                                          </p:stCondLst>
                                        </p:cTn>
                                        <p:tgtEl>
                                          <p:spTgt spid="34"/>
                                        </p:tgtEl>
                                        <p:attrNameLst>
                                          <p:attrName>style.visibility</p:attrName>
                                        </p:attrNameLst>
                                      </p:cBhvr>
                                      <p:to>
                                        <p:strVal val="visible"/>
                                      </p:to>
                                    </p:set>
                                    <p:anim calcmode="lin" valueType="num">
                                      <p:cBhvr additive="base">
                                        <p:cTn id="149" dur="500"/>
                                        <p:tgtEl>
                                          <p:spTgt spid="34"/>
                                        </p:tgtEl>
                                        <p:attrNameLst>
                                          <p:attrName>ppt_y</p:attrName>
                                        </p:attrNameLst>
                                      </p:cBhvr>
                                      <p:tavLst>
                                        <p:tav tm="0">
                                          <p:val>
                                            <p:strVal val="#ppt_y-#ppt_h*1.125000"/>
                                          </p:val>
                                        </p:tav>
                                        <p:tav tm="100000">
                                          <p:val>
                                            <p:strVal val="#ppt_y"/>
                                          </p:val>
                                        </p:tav>
                                      </p:tavLst>
                                    </p:anim>
                                    <p:animEffect transition="in" filter="wipe(down)">
                                      <p:cBhvr>
                                        <p:cTn id="150" dur="500"/>
                                        <p:tgtEl>
                                          <p:spTgt spid="34"/>
                                        </p:tgtEl>
                                      </p:cBhvr>
                                    </p:animEffect>
                                  </p:childTnLst>
                                </p:cTn>
                              </p:par>
                            </p:childTnLst>
                          </p:cTn>
                        </p:par>
                        <p:par>
                          <p:cTn id="151" fill="hold">
                            <p:stCondLst>
                              <p:cond delay="500"/>
                            </p:stCondLst>
                            <p:childTnLst>
                              <p:par>
                                <p:cTn id="152" presetID="1" presetClass="entr" presetSubtype="0" fill="hold" grpId="0" nodeType="afterEffect">
                                  <p:stCondLst>
                                    <p:cond delay="0"/>
                                  </p:stCondLst>
                                  <p:childTnLst>
                                    <p:set>
                                      <p:cBhvr>
                                        <p:cTn id="153" dur="1" fill="hold">
                                          <p:stCondLst>
                                            <p:cond delay="0"/>
                                          </p:stCondLst>
                                        </p:cTn>
                                        <p:tgtEl>
                                          <p:spTgt spid="14"/>
                                        </p:tgtEl>
                                        <p:attrNameLst>
                                          <p:attrName>style.visibility</p:attrName>
                                        </p:attrNameLst>
                                      </p:cBhvr>
                                      <p:to>
                                        <p:strVal val="visible"/>
                                      </p:to>
                                    </p:set>
                                  </p:childTnLst>
                                </p:cTn>
                              </p:par>
                            </p:childTnLst>
                          </p:cTn>
                        </p:par>
                      </p:childTnLst>
                    </p:cTn>
                  </p:par>
                  <p:par>
                    <p:cTn id="154" fill="hold">
                      <p:stCondLst>
                        <p:cond delay="indefinite"/>
                      </p:stCondLst>
                      <p:childTnLst>
                        <p:par>
                          <p:cTn id="155" fill="hold">
                            <p:stCondLst>
                              <p:cond delay="0"/>
                            </p:stCondLst>
                            <p:childTnLst>
                              <p:par>
                                <p:cTn id="156" presetID="12" presetClass="entr" presetSubtype="1" fill="hold" nodeType="click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additive="base">
                                        <p:cTn id="158" dur="500"/>
                                        <p:tgtEl>
                                          <p:spTgt spid="37"/>
                                        </p:tgtEl>
                                        <p:attrNameLst>
                                          <p:attrName>ppt_y</p:attrName>
                                        </p:attrNameLst>
                                      </p:cBhvr>
                                      <p:tavLst>
                                        <p:tav tm="0">
                                          <p:val>
                                            <p:strVal val="#ppt_y-#ppt_h*1.125000"/>
                                          </p:val>
                                        </p:tav>
                                        <p:tav tm="100000">
                                          <p:val>
                                            <p:strVal val="#ppt_y"/>
                                          </p:val>
                                        </p:tav>
                                      </p:tavLst>
                                    </p:anim>
                                    <p:animEffect transition="in" filter="wipe(down)">
                                      <p:cBhvr>
                                        <p:cTn id="159" dur="500"/>
                                        <p:tgtEl>
                                          <p:spTgt spid="37"/>
                                        </p:tgtEl>
                                      </p:cBhvr>
                                    </p:animEffect>
                                  </p:childTnLst>
                                </p:cTn>
                              </p:par>
                            </p:childTnLst>
                          </p:cTn>
                        </p:par>
                        <p:par>
                          <p:cTn id="160" fill="hold">
                            <p:stCondLst>
                              <p:cond delay="500"/>
                            </p:stCondLst>
                            <p:childTnLst>
                              <p:par>
                                <p:cTn id="161" presetID="1" presetClass="entr" presetSubtype="0" fill="hold" grpId="0" nodeType="afterEffect">
                                  <p:stCondLst>
                                    <p:cond delay="0"/>
                                  </p:stCondLst>
                                  <p:childTnLst>
                                    <p:set>
                                      <p:cBhvr>
                                        <p:cTn id="162" dur="1" fill="hold">
                                          <p:stCondLst>
                                            <p:cond delay="0"/>
                                          </p:stCondLst>
                                        </p:cTn>
                                        <p:tgtEl>
                                          <p:spTgt spid="9"/>
                                        </p:tgtEl>
                                        <p:attrNameLst>
                                          <p:attrName>style.visibility</p:attrName>
                                        </p:attrNameLst>
                                      </p:cBhvr>
                                      <p:to>
                                        <p:strVal val="visible"/>
                                      </p:to>
                                    </p:set>
                                  </p:childTnLst>
                                </p:cTn>
                              </p:par>
                            </p:childTnLst>
                          </p:cTn>
                        </p:par>
                        <p:par>
                          <p:cTn id="163" fill="hold">
                            <p:stCondLst>
                              <p:cond delay="500"/>
                            </p:stCondLst>
                            <p:childTnLst>
                              <p:par>
                                <p:cTn id="164" presetID="1" presetClass="entr" presetSubtype="0" fill="hold" grpId="0" nodeType="afterEffect">
                                  <p:stCondLst>
                                    <p:cond delay="500"/>
                                  </p:stCondLst>
                                  <p:childTnLst>
                                    <p:set>
                                      <p:cBhvr>
                                        <p:cTn id="165" dur="1" fill="hold">
                                          <p:stCondLst>
                                            <p:cond delay="0"/>
                                          </p:stCondLst>
                                        </p:cTn>
                                        <p:tgtEl>
                                          <p:spTgt spid="49"/>
                                        </p:tgtEl>
                                        <p:attrNameLst>
                                          <p:attrName>style.visibility</p:attrName>
                                        </p:attrNameLst>
                                      </p:cBhvr>
                                      <p:to>
                                        <p:strVal val="visible"/>
                                      </p:to>
                                    </p:set>
                                  </p:childTnLst>
                                </p:cTn>
                              </p:par>
                            </p:childTnLst>
                          </p:cTn>
                        </p:par>
                        <p:par>
                          <p:cTn id="166" fill="hold">
                            <p:stCondLst>
                              <p:cond delay="1000"/>
                            </p:stCondLst>
                            <p:childTnLst>
                              <p:par>
                                <p:cTn id="167" presetID="12" presetClass="entr" presetSubtype="8" fill="hold" nodeType="afterEffect">
                                  <p:stCondLst>
                                    <p:cond delay="0"/>
                                  </p:stCondLst>
                                  <p:childTnLst>
                                    <p:set>
                                      <p:cBhvr>
                                        <p:cTn id="168" dur="1" fill="hold">
                                          <p:stCondLst>
                                            <p:cond delay="0"/>
                                          </p:stCondLst>
                                        </p:cTn>
                                        <p:tgtEl>
                                          <p:spTgt spid="11">
                                            <p:txEl>
                                              <p:pRg st="0" end="0"/>
                                            </p:txEl>
                                          </p:spTgt>
                                        </p:tgtEl>
                                        <p:attrNameLst>
                                          <p:attrName>style.visibility</p:attrName>
                                        </p:attrNameLst>
                                      </p:cBhvr>
                                      <p:to>
                                        <p:strVal val="visible"/>
                                      </p:to>
                                    </p:set>
                                    <p:anim calcmode="lin" valueType="num">
                                      <p:cBhvr additive="base">
                                        <p:cTn id="169" dur="500"/>
                                        <p:tgtEl>
                                          <p:spTgt spid="11">
                                            <p:txEl>
                                              <p:pRg st="0" end="0"/>
                                            </p:txEl>
                                          </p:spTgt>
                                        </p:tgtEl>
                                        <p:attrNameLst>
                                          <p:attrName>ppt_x</p:attrName>
                                        </p:attrNameLst>
                                      </p:cBhvr>
                                      <p:tavLst>
                                        <p:tav tm="0">
                                          <p:val>
                                            <p:strVal val="#ppt_x-#ppt_w*1.125000"/>
                                          </p:val>
                                        </p:tav>
                                        <p:tav tm="100000">
                                          <p:val>
                                            <p:strVal val="#ppt_x"/>
                                          </p:val>
                                        </p:tav>
                                      </p:tavLst>
                                    </p:anim>
                                    <p:animEffect transition="in" filter="wipe(right)">
                                      <p:cBhvr>
                                        <p:cTn id="170" dur="500"/>
                                        <p:tgtEl>
                                          <p:spTgt spid="11">
                                            <p:txEl>
                                              <p:pRg st="0" end="0"/>
                                            </p:txEl>
                                          </p:spTgt>
                                        </p:tgtEl>
                                      </p:cBhvr>
                                    </p:animEffect>
                                  </p:childTnLst>
                                </p:cTn>
                              </p:par>
                            </p:childTnLst>
                          </p:cTn>
                        </p:par>
                        <p:par>
                          <p:cTn id="171" fill="hold">
                            <p:stCondLst>
                              <p:cond delay="1500"/>
                            </p:stCondLst>
                            <p:childTnLst>
                              <p:par>
                                <p:cTn id="172" presetID="12" presetClass="entr" presetSubtype="8" fill="hold" nodeType="afterEffect">
                                  <p:stCondLst>
                                    <p:cond delay="0"/>
                                  </p:stCondLst>
                                  <p:childTnLst>
                                    <p:set>
                                      <p:cBhvr>
                                        <p:cTn id="173" dur="1" fill="hold">
                                          <p:stCondLst>
                                            <p:cond delay="0"/>
                                          </p:stCondLst>
                                        </p:cTn>
                                        <p:tgtEl>
                                          <p:spTgt spid="11">
                                            <p:txEl>
                                              <p:pRg st="1" end="1"/>
                                            </p:txEl>
                                          </p:spTgt>
                                        </p:tgtEl>
                                        <p:attrNameLst>
                                          <p:attrName>style.visibility</p:attrName>
                                        </p:attrNameLst>
                                      </p:cBhvr>
                                      <p:to>
                                        <p:strVal val="visible"/>
                                      </p:to>
                                    </p:set>
                                    <p:anim calcmode="lin" valueType="num">
                                      <p:cBhvr additive="base">
                                        <p:cTn id="174" dur="500"/>
                                        <p:tgtEl>
                                          <p:spTgt spid="11">
                                            <p:txEl>
                                              <p:pRg st="1" end="1"/>
                                            </p:txEl>
                                          </p:spTgt>
                                        </p:tgtEl>
                                        <p:attrNameLst>
                                          <p:attrName>ppt_x</p:attrName>
                                        </p:attrNameLst>
                                      </p:cBhvr>
                                      <p:tavLst>
                                        <p:tav tm="0">
                                          <p:val>
                                            <p:strVal val="#ppt_x-#ppt_w*1.125000"/>
                                          </p:val>
                                        </p:tav>
                                        <p:tav tm="100000">
                                          <p:val>
                                            <p:strVal val="#ppt_x"/>
                                          </p:val>
                                        </p:tav>
                                      </p:tavLst>
                                    </p:anim>
                                    <p:animEffect transition="in" filter="wipe(right)">
                                      <p:cBhvr>
                                        <p:cTn id="175" dur="500"/>
                                        <p:tgtEl>
                                          <p:spTgt spid="11">
                                            <p:txEl>
                                              <p:pRg st="1" end="1"/>
                                            </p:txEl>
                                          </p:spTgt>
                                        </p:tgtEl>
                                      </p:cBhvr>
                                    </p:animEffec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50"/>
                                        </p:tgtEl>
                                        <p:attrNameLst>
                                          <p:attrName>style.visibility</p:attrName>
                                        </p:attrNameLst>
                                      </p:cBhvr>
                                      <p:to>
                                        <p:strVal val="visible"/>
                                      </p:to>
                                    </p:set>
                                    <p:anim calcmode="lin" valueType="num">
                                      <p:cBhvr additive="base">
                                        <p:cTn id="180" dur="500" fill="hold"/>
                                        <p:tgtEl>
                                          <p:spTgt spid="50"/>
                                        </p:tgtEl>
                                        <p:attrNameLst>
                                          <p:attrName>ppt_x</p:attrName>
                                        </p:attrNameLst>
                                      </p:cBhvr>
                                      <p:tavLst>
                                        <p:tav tm="0">
                                          <p:val>
                                            <p:strVal val="#ppt_x"/>
                                          </p:val>
                                        </p:tav>
                                        <p:tav tm="100000">
                                          <p:val>
                                            <p:strVal val="#ppt_x"/>
                                          </p:val>
                                        </p:tav>
                                      </p:tavLst>
                                    </p:anim>
                                    <p:anim calcmode="lin" valueType="num">
                                      <p:cBhvr additive="base">
                                        <p:cTn id="181"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42" presetClass="entr" presetSubtype="0" fill="hold" nodeType="clickEffect">
                                  <p:stCondLst>
                                    <p:cond delay="0"/>
                                  </p:stCondLst>
                                  <p:childTnLst>
                                    <p:set>
                                      <p:cBhvr>
                                        <p:cTn id="185" dur="1" fill="hold">
                                          <p:stCondLst>
                                            <p:cond delay="0"/>
                                          </p:stCondLst>
                                        </p:cTn>
                                        <p:tgtEl>
                                          <p:spTgt spid="45"/>
                                        </p:tgtEl>
                                        <p:attrNameLst>
                                          <p:attrName>style.visibility</p:attrName>
                                        </p:attrNameLst>
                                      </p:cBhvr>
                                      <p:to>
                                        <p:strVal val="visible"/>
                                      </p:to>
                                    </p:set>
                                    <p:animEffect transition="in" filter="fade">
                                      <p:cBhvr>
                                        <p:cTn id="186" dur="1000"/>
                                        <p:tgtEl>
                                          <p:spTgt spid="45"/>
                                        </p:tgtEl>
                                      </p:cBhvr>
                                    </p:animEffect>
                                    <p:anim calcmode="lin" valueType="num">
                                      <p:cBhvr>
                                        <p:cTn id="187" dur="1000" fill="hold"/>
                                        <p:tgtEl>
                                          <p:spTgt spid="45"/>
                                        </p:tgtEl>
                                        <p:attrNameLst>
                                          <p:attrName>ppt_x</p:attrName>
                                        </p:attrNameLst>
                                      </p:cBhvr>
                                      <p:tavLst>
                                        <p:tav tm="0">
                                          <p:val>
                                            <p:strVal val="#ppt_x"/>
                                          </p:val>
                                        </p:tav>
                                        <p:tav tm="100000">
                                          <p:val>
                                            <p:strVal val="#ppt_x"/>
                                          </p:val>
                                        </p:tav>
                                      </p:tavLst>
                                    </p:anim>
                                    <p:anim calcmode="lin" valueType="num">
                                      <p:cBhvr>
                                        <p:cTn id="188" dur="1000" fill="hold"/>
                                        <p:tgtEl>
                                          <p:spTgt spid="45"/>
                                        </p:tgtEl>
                                        <p:attrNameLst>
                                          <p:attrName>ppt_y</p:attrName>
                                        </p:attrNameLst>
                                      </p:cBhvr>
                                      <p:tavLst>
                                        <p:tav tm="0">
                                          <p:val>
                                            <p:strVal val="#ppt_y+.1"/>
                                          </p:val>
                                        </p:tav>
                                        <p:tav tm="100000">
                                          <p:val>
                                            <p:strVal val="#ppt_y"/>
                                          </p:val>
                                        </p:tav>
                                      </p:tavLst>
                                    </p:anim>
                                  </p:childTnLst>
                                </p:cTn>
                              </p:par>
                              <p:par>
                                <p:cTn id="189" presetID="42" presetClass="entr" presetSubtype="0" fill="hold" grpId="0" nodeType="withEffect">
                                  <p:stCondLst>
                                    <p:cond delay="0"/>
                                  </p:stCondLst>
                                  <p:childTnLst>
                                    <p:set>
                                      <p:cBhvr>
                                        <p:cTn id="190" dur="1" fill="hold">
                                          <p:stCondLst>
                                            <p:cond delay="0"/>
                                          </p:stCondLst>
                                        </p:cTn>
                                        <p:tgtEl>
                                          <p:spTgt spid="46"/>
                                        </p:tgtEl>
                                        <p:attrNameLst>
                                          <p:attrName>style.visibility</p:attrName>
                                        </p:attrNameLst>
                                      </p:cBhvr>
                                      <p:to>
                                        <p:strVal val="visible"/>
                                      </p:to>
                                    </p:set>
                                    <p:animEffect transition="in" filter="fade">
                                      <p:cBhvr>
                                        <p:cTn id="191" dur="1000"/>
                                        <p:tgtEl>
                                          <p:spTgt spid="46"/>
                                        </p:tgtEl>
                                      </p:cBhvr>
                                    </p:animEffect>
                                    <p:anim calcmode="lin" valueType="num">
                                      <p:cBhvr>
                                        <p:cTn id="192" dur="1000" fill="hold"/>
                                        <p:tgtEl>
                                          <p:spTgt spid="46"/>
                                        </p:tgtEl>
                                        <p:attrNameLst>
                                          <p:attrName>ppt_x</p:attrName>
                                        </p:attrNameLst>
                                      </p:cBhvr>
                                      <p:tavLst>
                                        <p:tav tm="0">
                                          <p:val>
                                            <p:strVal val="#ppt_x"/>
                                          </p:val>
                                        </p:tav>
                                        <p:tav tm="100000">
                                          <p:val>
                                            <p:strVal val="#ppt_x"/>
                                          </p:val>
                                        </p:tav>
                                      </p:tavLst>
                                    </p:anim>
                                    <p:anim calcmode="lin" valueType="num">
                                      <p:cBhvr>
                                        <p:cTn id="19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 grpId="0" animBg="1"/>
      <p:bldP spid="4" grpId="0" animBg="1"/>
      <p:bldP spid="5" grpId="0" animBg="1"/>
      <p:bldP spid="6" grpId="0" animBg="1"/>
      <p:bldP spid="7" grpId="0" animBg="1"/>
      <p:bldP spid="8" grpId="0" animBg="1"/>
      <p:bldP spid="9" grpId="0" animBg="1"/>
      <p:bldP spid="10" grpId="0" animBg="1"/>
      <p:bldP spid="14" grpId="0" animBg="1"/>
      <p:bldP spid="16" grpId="0" animBg="1"/>
      <p:bldP spid="46" grpId="0"/>
      <p:bldP spid="47" grpId="0"/>
      <p:bldGraphic spid="50" grpId="0">
        <p:bldAsOne/>
      </p:bldGraphic>
      <p:bldP spid="49" grpId="0"/>
      <p:bldP spid="41"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4849" y="73025"/>
            <a:ext cx="4628645" cy="609600"/>
          </a:xfrm>
        </p:spPr>
        <p:txBody>
          <a:bodyPr/>
          <a:lstStyle/>
          <a:p>
            <a:r>
              <a:rPr lang="ru-RU" dirty="0" smtClean="0"/>
              <a:t>Декларация на товары</a:t>
            </a:r>
            <a:endParaRPr lang="ru-RU" dirty="0"/>
          </a:p>
        </p:txBody>
      </p:sp>
      <p:sp>
        <p:nvSpPr>
          <p:cNvPr id="11" name="Блок-схема: процесс 10"/>
          <p:cNvSpPr/>
          <p:nvPr/>
        </p:nvSpPr>
        <p:spPr>
          <a:xfrm>
            <a:off x="5569720" y="785324"/>
            <a:ext cx="1789176" cy="608354"/>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600" dirty="0" smtClean="0">
                <a:solidFill>
                  <a:srgbClr val="002060"/>
                </a:solidFill>
              </a:rPr>
              <a:t>ДЕКЛАРАЦИЯ</a:t>
            </a:r>
          </a:p>
          <a:p>
            <a:pPr algn="ctr"/>
            <a:r>
              <a:rPr lang="ru-RU" sz="1200" dirty="0" smtClean="0">
                <a:solidFill>
                  <a:srgbClr val="002060"/>
                </a:solidFill>
              </a:rPr>
              <a:t>на товары</a:t>
            </a:r>
            <a:endParaRPr lang="ru-RU" sz="1200" dirty="0">
              <a:solidFill>
                <a:srgbClr val="002060"/>
              </a:solidFill>
            </a:endParaRPr>
          </a:p>
        </p:txBody>
      </p:sp>
      <p:sp>
        <p:nvSpPr>
          <p:cNvPr id="12" name="Блок-схема: процесс 11"/>
          <p:cNvSpPr/>
          <p:nvPr/>
        </p:nvSpPr>
        <p:spPr>
          <a:xfrm>
            <a:off x="5443256" y="1599050"/>
            <a:ext cx="2052000" cy="576000"/>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b="1" dirty="0" smtClean="0">
                <a:solidFill>
                  <a:srgbClr val="002060"/>
                </a:solidFill>
              </a:rPr>
              <a:t>Таможенный орган</a:t>
            </a:r>
            <a:r>
              <a:rPr lang="ru-RU" sz="1400" dirty="0" smtClean="0">
                <a:solidFill>
                  <a:srgbClr val="002060"/>
                </a:solidFill>
              </a:rPr>
              <a:t>, </a:t>
            </a:r>
            <a:r>
              <a:rPr lang="ru-RU" sz="1100" dirty="0" smtClean="0">
                <a:solidFill>
                  <a:srgbClr val="002060"/>
                </a:solidFill>
              </a:rPr>
              <a:t>которому было подано заявление</a:t>
            </a:r>
            <a:endParaRPr lang="ru-RU" sz="1100" dirty="0">
              <a:solidFill>
                <a:srgbClr val="002060"/>
              </a:solidFill>
            </a:endParaRPr>
          </a:p>
        </p:txBody>
      </p:sp>
      <p:sp>
        <p:nvSpPr>
          <p:cNvPr id="13" name="Блок-схема: процесс 12"/>
          <p:cNvSpPr/>
          <p:nvPr/>
        </p:nvSpPr>
        <p:spPr>
          <a:xfrm>
            <a:off x="4196139" y="2351166"/>
            <a:ext cx="1135407" cy="1023213"/>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lIns="36000" rIns="36000" rtlCol="0" anchor="ctr"/>
          <a:lstStyle/>
          <a:p>
            <a:pPr algn="ctr"/>
            <a:r>
              <a:rPr lang="ru-RU" sz="1200" dirty="0" smtClean="0">
                <a:solidFill>
                  <a:srgbClr val="002060"/>
                </a:solidFill>
              </a:rPr>
              <a:t>Проверка ДТ</a:t>
            </a:r>
          </a:p>
          <a:p>
            <a:pPr algn="ctr"/>
            <a:endParaRPr lang="ru-RU" sz="1200" dirty="0" smtClean="0">
              <a:solidFill>
                <a:srgbClr val="002060"/>
              </a:solidFill>
            </a:endParaRPr>
          </a:p>
          <a:p>
            <a:pPr algn="ctr"/>
            <a:r>
              <a:rPr lang="ru-RU" sz="900" dirty="0" smtClean="0">
                <a:solidFill>
                  <a:srgbClr val="002060"/>
                </a:solidFill>
              </a:rPr>
              <a:t>(ст. 111 ТК ЕАЭС)</a:t>
            </a:r>
            <a:endParaRPr lang="ru-RU" sz="900" dirty="0">
              <a:solidFill>
                <a:srgbClr val="002060"/>
              </a:solidFill>
            </a:endParaRPr>
          </a:p>
        </p:txBody>
      </p:sp>
      <p:sp>
        <p:nvSpPr>
          <p:cNvPr id="14" name="Блок-схема: процесс 13"/>
          <p:cNvSpPr/>
          <p:nvPr/>
        </p:nvSpPr>
        <p:spPr>
          <a:xfrm>
            <a:off x="5510676" y="2357698"/>
            <a:ext cx="1907266" cy="1041281"/>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200" dirty="0" smtClean="0">
                <a:solidFill>
                  <a:srgbClr val="002060"/>
                </a:solidFill>
              </a:rPr>
              <a:t>Проверка соблюдения условий помещения товаров под таможенную процедуру</a:t>
            </a:r>
            <a:endParaRPr lang="ru-RU" sz="1200" dirty="0">
              <a:solidFill>
                <a:srgbClr val="002060"/>
              </a:solidFill>
            </a:endParaRPr>
          </a:p>
        </p:txBody>
      </p:sp>
      <p:sp>
        <p:nvSpPr>
          <p:cNvPr id="15" name="Блок-схема: процесс 14"/>
          <p:cNvSpPr/>
          <p:nvPr/>
        </p:nvSpPr>
        <p:spPr>
          <a:xfrm>
            <a:off x="7529045" y="2351166"/>
            <a:ext cx="1376658" cy="1023213"/>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100" dirty="0" smtClean="0">
                <a:solidFill>
                  <a:srgbClr val="002060"/>
                </a:solidFill>
              </a:rPr>
              <a:t>Проверка уплаты таможенных пошлин, налогов и сборов</a:t>
            </a:r>
            <a:endParaRPr lang="ru-RU" sz="1100" dirty="0">
              <a:solidFill>
                <a:srgbClr val="002060"/>
              </a:solidFill>
            </a:endParaRPr>
          </a:p>
        </p:txBody>
      </p:sp>
      <p:sp>
        <p:nvSpPr>
          <p:cNvPr id="16" name="Блок-схема: процесс 15"/>
          <p:cNvSpPr/>
          <p:nvPr/>
        </p:nvSpPr>
        <p:spPr>
          <a:xfrm>
            <a:off x="5569721" y="3710989"/>
            <a:ext cx="1789176" cy="445008"/>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ctr"/>
          <a:lstStyle/>
          <a:p>
            <a:pPr algn="ctr"/>
            <a:r>
              <a:rPr lang="ru-RU" sz="1400" dirty="0" smtClean="0">
                <a:solidFill>
                  <a:srgbClr val="002060"/>
                </a:solidFill>
              </a:rPr>
              <a:t>Результат проверки</a:t>
            </a:r>
            <a:endParaRPr lang="ru-RU" sz="1400" dirty="0">
              <a:solidFill>
                <a:srgbClr val="002060"/>
              </a:solidFill>
            </a:endParaRPr>
          </a:p>
        </p:txBody>
      </p:sp>
      <p:sp>
        <p:nvSpPr>
          <p:cNvPr id="17" name="Блок-схема: процесс 16"/>
          <p:cNvSpPr/>
          <p:nvPr/>
        </p:nvSpPr>
        <p:spPr>
          <a:xfrm>
            <a:off x="4046964" y="4541793"/>
            <a:ext cx="1402020" cy="1211644"/>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t" anchorCtr="0"/>
          <a:lstStyle/>
          <a:p>
            <a:pPr algn="ctr"/>
            <a:r>
              <a:rPr lang="ru-RU" sz="1200" dirty="0" smtClean="0">
                <a:solidFill>
                  <a:srgbClr val="002060"/>
                </a:solidFill>
              </a:rPr>
              <a:t>Электронный документ</a:t>
            </a:r>
            <a:r>
              <a:rPr lang="en-US" sz="1200" dirty="0" smtClean="0">
                <a:solidFill>
                  <a:srgbClr val="002060"/>
                </a:solidFill>
              </a:rPr>
              <a:t> </a:t>
            </a:r>
            <a:r>
              <a:rPr lang="ru-RU" sz="1200" dirty="0" smtClean="0">
                <a:solidFill>
                  <a:srgbClr val="002060"/>
                </a:solidFill>
              </a:rPr>
              <a:t>о выпуске товаров</a:t>
            </a:r>
          </a:p>
          <a:p>
            <a:pPr algn="ctr"/>
            <a:endParaRPr lang="ru-RU" sz="1200" dirty="0" smtClean="0">
              <a:solidFill>
                <a:srgbClr val="002060"/>
              </a:solidFill>
            </a:endParaRPr>
          </a:p>
          <a:p>
            <a:pPr algn="ctr"/>
            <a:r>
              <a:rPr lang="ru-RU" sz="1000" dirty="0" smtClean="0">
                <a:solidFill>
                  <a:srgbClr val="002060"/>
                </a:solidFill>
              </a:rPr>
              <a:t>(для ДТ поданной в электронном виде) </a:t>
            </a:r>
            <a:endParaRPr lang="ru-RU" sz="1000" dirty="0">
              <a:solidFill>
                <a:srgbClr val="002060"/>
              </a:solidFill>
            </a:endParaRPr>
          </a:p>
        </p:txBody>
      </p:sp>
      <p:sp>
        <p:nvSpPr>
          <p:cNvPr id="18" name="Блок-схема: процесс 17"/>
          <p:cNvSpPr/>
          <p:nvPr/>
        </p:nvSpPr>
        <p:spPr>
          <a:xfrm>
            <a:off x="5663153" y="4541793"/>
            <a:ext cx="1602311" cy="1211644"/>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t" anchorCtr="0"/>
          <a:lstStyle/>
          <a:p>
            <a:pPr algn="ctr"/>
            <a:r>
              <a:rPr lang="ru-RU" sz="1200" dirty="0" smtClean="0">
                <a:solidFill>
                  <a:srgbClr val="002060"/>
                </a:solidFill>
              </a:rPr>
              <a:t>Отметки  о выпуске товаров на ДТ на </a:t>
            </a:r>
            <a:r>
              <a:rPr lang="ru-RU" sz="1200" dirty="0">
                <a:solidFill>
                  <a:srgbClr val="002060"/>
                </a:solidFill>
              </a:rPr>
              <a:t>бумажном </a:t>
            </a:r>
            <a:r>
              <a:rPr lang="ru-RU" sz="1200" dirty="0" smtClean="0">
                <a:solidFill>
                  <a:srgbClr val="002060"/>
                </a:solidFill>
              </a:rPr>
              <a:t>носителе </a:t>
            </a:r>
            <a:r>
              <a:rPr lang="ru-RU" sz="1200" dirty="0">
                <a:solidFill>
                  <a:srgbClr val="002060"/>
                </a:solidFill>
              </a:rPr>
              <a:t>и </a:t>
            </a:r>
            <a:r>
              <a:rPr lang="ru-RU" sz="1200" dirty="0" smtClean="0">
                <a:solidFill>
                  <a:srgbClr val="002060"/>
                </a:solidFill>
              </a:rPr>
              <a:t>(или) коммерческих документах</a:t>
            </a:r>
            <a:endParaRPr lang="ru-RU" sz="1200" dirty="0">
              <a:solidFill>
                <a:srgbClr val="002060"/>
              </a:solidFill>
            </a:endParaRPr>
          </a:p>
        </p:txBody>
      </p:sp>
      <p:graphicFrame>
        <p:nvGraphicFramePr>
          <p:cNvPr id="19" name="Схема 18"/>
          <p:cNvGraphicFramePr/>
          <p:nvPr>
            <p:extLst>
              <p:ext uri="{D42A27DB-BD31-4B8C-83A1-F6EECF244321}">
                <p14:modId xmlns:p14="http://schemas.microsoft.com/office/powerpoint/2010/main" val="1959673896"/>
              </p:ext>
            </p:extLst>
          </p:nvPr>
        </p:nvGraphicFramePr>
        <p:xfrm>
          <a:off x="119762" y="1166658"/>
          <a:ext cx="3596074" cy="4888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3" name="Прямая со стрелкой 22"/>
          <p:cNvCxnSpPr>
            <a:stCxn id="11" idx="2"/>
            <a:endCxn id="12" idx="0"/>
          </p:cNvCxnSpPr>
          <p:nvPr/>
        </p:nvCxnSpPr>
        <p:spPr>
          <a:xfrm>
            <a:off x="6464308" y="1393678"/>
            <a:ext cx="4948" cy="20537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2" idx="2"/>
            <a:endCxn id="14" idx="0"/>
          </p:cNvCxnSpPr>
          <p:nvPr/>
        </p:nvCxnSpPr>
        <p:spPr>
          <a:xfrm flipH="1">
            <a:off x="6464309" y="2175050"/>
            <a:ext cx="4947" cy="18264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Соединительная линия уступом 26"/>
          <p:cNvCxnSpPr>
            <a:stCxn id="12" idx="1"/>
            <a:endCxn id="13" idx="0"/>
          </p:cNvCxnSpPr>
          <p:nvPr/>
        </p:nvCxnSpPr>
        <p:spPr>
          <a:xfrm rot="10800000" flipV="1">
            <a:off x="4763844" y="1887050"/>
            <a:ext cx="679413" cy="464116"/>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Соединительная линия уступом 28"/>
          <p:cNvCxnSpPr>
            <a:stCxn id="12" idx="3"/>
            <a:endCxn id="15" idx="0"/>
          </p:cNvCxnSpPr>
          <p:nvPr/>
        </p:nvCxnSpPr>
        <p:spPr>
          <a:xfrm>
            <a:off x="7495256" y="1887050"/>
            <a:ext cx="722118" cy="464116"/>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a:stCxn id="14" idx="2"/>
            <a:endCxn id="16" idx="0"/>
          </p:cNvCxnSpPr>
          <p:nvPr/>
        </p:nvCxnSpPr>
        <p:spPr>
          <a:xfrm>
            <a:off x="6464309" y="3398979"/>
            <a:ext cx="0" cy="3120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Соединительная линия уступом 32"/>
          <p:cNvCxnSpPr>
            <a:stCxn id="16" idx="1"/>
            <a:endCxn id="17" idx="0"/>
          </p:cNvCxnSpPr>
          <p:nvPr/>
        </p:nvCxnSpPr>
        <p:spPr>
          <a:xfrm rot="10800000" flipV="1">
            <a:off x="4747975" y="3933493"/>
            <a:ext cx="821747" cy="608300"/>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a:stCxn id="16" idx="2"/>
            <a:endCxn id="18" idx="0"/>
          </p:cNvCxnSpPr>
          <p:nvPr/>
        </p:nvCxnSpPr>
        <p:spPr>
          <a:xfrm>
            <a:off x="6464309" y="4155997"/>
            <a:ext cx="0" cy="3857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Блок-схема: процесс 35"/>
          <p:cNvSpPr/>
          <p:nvPr/>
        </p:nvSpPr>
        <p:spPr>
          <a:xfrm>
            <a:off x="7423580" y="4541793"/>
            <a:ext cx="1602311" cy="1211644"/>
          </a:xfrm>
          <a:prstGeom prst="flowChartProcess">
            <a:avLst/>
          </a:prstGeom>
          <a:solidFill>
            <a:schemeClr val="tx1"/>
          </a:solidFill>
          <a:ln>
            <a:solidFill>
              <a:schemeClr val="accent6">
                <a:lumMod val="75000"/>
              </a:schemeClr>
            </a:solidFill>
          </a:ln>
        </p:spPr>
        <p:style>
          <a:lnRef idx="2">
            <a:schemeClr val="accent6"/>
          </a:lnRef>
          <a:fillRef idx="1001">
            <a:schemeClr val="lt1"/>
          </a:fillRef>
          <a:effectRef idx="0">
            <a:schemeClr val="accent6"/>
          </a:effectRef>
          <a:fontRef idx="minor">
            <a:schemeClr val="dk1"/>
          </a:fontRef>
        </p:style>
        <p:txBody>
          <a:bodyPr rtlCol="0" anchor="t" anchorCtr="0"/>
          <a:lstStyle/>
          <a:p>
            <a:pPr algn="ctr"/>
            <a:r>
              <a:rPr lang="ru-RU" sz="1200" dirty="0" smtClean="0">
                <a:solidFill>
                  <a:srgbClr val="002060"/>
                </a:solidFill>
              </a:rPr>
              <a:t>Отказ в регистрации декларации.</a:t>
            </a:r>
          </a:p>
          <a:p>
            <a:pPr algn="ctr"/>
            <a:r>
              <a:rPr lang="ru-RU" sz="1200" dirty="0" smtClean="0">
                <a:solidFill>
                  <a:srgbClr val="002060"/>
                </a:solidFill>
              </a:rPr>
              <a:t>Декларация считается неподанной.</a:t>
            </a:r>
            <a:endParaRPr lang="ru-RU" sz="1200" dirty="0">
              <a:solidFill>
                <a:srgbClr val="002060"/>
              </a:solidFill>
            </a:endParaRPr>
          </a:p>
        </p:txBody>
      </p:sp>
      <p:cxnSp>
        <p:nvCxnSpPr>
          <p:cNvPr id="38" name="Соединительная линия уступом 37"/>
          <p:cNvCxnSpPr>
            <a:stCxn id="16" idx="3"/>
            <a:endCxn id="36" idx="0"/>
          </p:cNvCxnSpPr>
          <p:nvPr/>
        </p:nvCxnSpPr>
        <p:spPr>
          <a:xfrm>
            <a:off x="7358897" y="3933493"/>
            <a:ext cx="865839" cy="608300"/>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440892" y="4192987"/>
            <a:ext cx="1086046" cy="123111"/>
          </a:xfrm>
          <a:prstGeom prst="rect">
            <a:avLst/>
          </a:prstGeom>
          <a:noFill/>
        </p:spPr>
        <p:txBody>
          <a:bodyPr wrap="square" lIns="0" tIns="0" rIns="0" bIns="0" rtlCol="0">
            <a:spAutoFit/>
          </a:bodyPr>
          <a:lstStyle/>
          <a:p>
            <a:r>
              <a:rPr lang="ru-RU" sz="800" dirty="0" smtClean="0"/>
              <a:t>ПОЛОЖИТЕЛЬНЫЙ</a:t>
            </a:r>
            <a:endParaRPr lang="ru-RU" sz="800" dirty="0"/>
          </a:p>
        </p:txBody>
      </p:sp>
      <p:sp>
        <p:nvSpPr>
          <p:cNvPr id="40" name="TextBox 39"/>
          <p:cNvSpPr txBox="1"/>
          <p:nvPr/>
        </p:nvSpPr>
        <p:spPr>
          <a:xfrm>
            <a:off x="4562194" y="3752992"/>
            <a:ext cx="1086046" cy="123111"/>
          </a:xfrm>
          <a:prstGeom prst="rect">
            <a:avLst/>
          </a:prstGeom>
          <a:noFill/>
        </p:spPr>
        <p:txBody>
          <a:bodyPr wrap="square" lIns="0" tIns="0" rIns="0" bIns="0" rtlCol="0">
            <a:spAutoFit/>
          </a:bodyPr>
          <a:lstStyle/>
          <a:p>
            <a:r>
              <a:rPr lang="ru-RU" sz="800" dirty="0" smtClean="0"/>
              <a:t>ПОЛОЖИТЕЛЬНЫЙ</a:t>
            </a:r>
            <a:endParaRPr lang="ru-RU" sz="800" dirty="0"/>
          </a:p>
        </p:txBody>
      </p:sp>
      <p:sp>
        <p:nvSpPr>
          <p:cNvPr id="41" name="TextBox 40"/>
          <p:cNvSpPr txBox="1"/>
          <p:nvPr/>
        </p:nvSpPr>
        <p:spPr>
          <a:xfrm>
            <a:off x="7417942" y="3765492"/>
            <a:ext cx="1086046" cy="123111"/>
          </a:xfrm>
          <a:prstGeom prst="rect">
            <a:avLst/>
          </a:prstGeom>
          <a:noFill/>
        </p:spPr>
        <p:txBody>
          <a:bodyPr wrap="square" lIns="0" tIns="0" rIns="0" bIns="0" rtlCol="0">
            <a:spAutoFit/>
          </a:bodyPr>
          <a:lstStyle/>
          <a:p>
            <a:r>
              <a:rPr lang="ru-RU" sz="800" dirty="0" smtClean="0"/>
              <a:t>ОТРИЦАТЕЛЬНЫЙ</a:t>
            </a:r>
            <a:endParaRPr lang="ru-RU" sz="800" dirty="0"/>
          </a:p>
        </p:txBody>
      </p:sp>
      <p:cxnSp>
        <p:nvCxnSpPr>
          <p:cNvPr id="4" name="Соединительная линия уступом 3"/>
          <p:cNvCxnSpPr>
            <a:stCxn id="13" idx="2"/>
            <a:endCxn id="16" idx="0"/>
          </p:cNvCxnSpPr>
          <p:nvPr/>
        </p:nvCxnSpPr>
        <p:spPr>
          <a:xfrm rot="16200000" flipH="1">
            <a:off x="5445771" y="2692451"/>
            <a:ext cx="336610" cy="170046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Соединительная линия уступом 5"/>
          <p:cNvCxnSpPr>
            <a:stCxn id="15" idx="2"/>
            <a:endCxn id="16" idx="0"/>
          </p:cNvCxnSpPr>
          <p:nvPr/>
        </p:nvCxnSpPr>
        <p:spPr>
          <a:xfrm rot="5400000">
            <a:off x="7172537" y="2666152"/>
            <a:ext cx="336610" cy="1753065"/>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2" presetClass="entr" presetSubtype="1"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p:tgtEl>
                                          <p:spTgt spid="23"/>
                                        </p:tgtEl>
                                        <p:attrNameLst>
                                          <p:attrName>ppt_y</p:attrName>
                                        </p:attrNameLst>
                                      </p:cBhvr>
                                      <p:tavLst>
                                        <p:tav tm="0">
                                          <p:val>
                                            <p:strVal val="#ppt_y-#ppt_h*1.125000"/>
                                          </p:val>
                                        </p:tav>
                                        <p:tav tm="100000">
                                          <p:val>
                                            <p:strVal val="#ppt_y"/>
                                          </p:val>
                                        </p:tav>
                                      </p:tavLst>
                                    </p:anim>
                                    <p:animEffect transition="in" filter="wipe(down)">
                                      <p:cBhvr>
                                        <p:cTn id="18" dur="500"/>
                                        <p:tgtEl>
                                          <p:spTgt spid="23"/>
                                        </p:tgtEl>
                                      </p:cBhvr>
                                    </p:animEffec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2" presetClass="entr" presetSubtype="2"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500"/>
                                        <p:tgtEl>
                                          <p:spTgt spid="27"/>
                                        </p:tgtEl>
                                        <p:attrNameLst>
                                          <p:attrName>ppt_x</p:attrName>
                                        </p:attrNameLst>
                                      </p:cBhvr>
                                      <p:tavLst>
                                        <p:tav tm="0">
                                          <p:val>
                                            <p:strVal val="#ppt_x+#ppt_w*1.125000"/>
                                          </p:val>
                                        </p:tav>
                                        <p:tav tm="100000">
                                          <p:val>
                                            <p:strVal val="#ppt_x"/>
                                          </p:val>
                                        </p:tav>
                                      </p:tavLst>
                                    </p:anim>
                                    <p:animEffect transition="in" filter="wipe(left)">
                                      <p:cBhvr>
                                        <p:cTn id="27" dur="500"/>
                                        <p:tgtEl>
                                          <p:spTgt spid="27"/>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2" presetClass="entr" presetSubtype="1"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additive="base">
                                        <p:cTn id="35" dur="500"/>
                                        <p:tgtEl>
                                          <p:spTgt spid="25"/>
                                        </p:tgtEl>
                                        <p:attrNameLst>
                                          <p:attrName>ppt_y</p:attrName>
                                        </p:attrNameLst>
                                      </p:cBhvr>
                                      <p:tavLst>
                                        <p:tav tm="0">
                                          <p:val>
                                            <p:strVal val="#ppt_y-#ppt_h*1.125000"/>
                                          </p:val>
                                        </p:tav>
                                        <p:tav tm="100000">
                                          <p:val>
                                            <p:strVal val="#ppt_y"/>
                                          </p:val>
                                        </p:tav>
                                      </p:tavLst>
                                    </p:anim>
                                    <p:animEffect transition="in" filter="wipe(down)">
                                      <p:cBhvr>
                                        <p:cTn id="36" dur="500"/>
                                        <p:tgtEl>
                                          <p:spTgt spid="25"/>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2" presetClass="entr" presetSubtype="8" fill="hold" nodeType="click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additive="base">
                                        <p:cTn id="44" dur="500"/>
                                        <p:tgtEl>
                                          <p:spTgt spid="29"/>
                                        </p:tgtEl>
                                        <p:attrNameLst>
                                          <p:attrName>ppt_x</p:attrName>
                                        </p:attrNameLst>
                                      </p:cBhvr>
                                      <p:tavLst>
                                        <p:tav tm="0">
                                          <p:val>
                                            <p:strVal val="#ppt_x-#ppt_w*1.125000"/>
                                          </p:val>
                                        </p:tav>
                                        <p:tav tm="100000">
                                          <p:val>
                                            <p:strVal val="#ppt_x"/>
                                          </p:val>
                                        </p:tav>
                                      </p:tavLst>
                                    </p:anim>
                                    <p:animEffect transition="in" filter="wipe(right)">
                                      <p:cBhvr>
                                        <p:cTn id="45" dur="500"/>
                                        <p:tgtEl>
                                          <p:spTgt spid="29"/>
                                        </p:tgtEl>
                                      </p:cBhvr>
                                    </p:animEffect>
                                  </p:childTnLst>
                                </p:cTn>
                              </p:par>
                            </p:childTnLst>
                          </p:cTn>
                        </p:par>
                        <p:par>
                          <p:cTn id="46" fill="hold">
                            <p:stCondLst>
                              <p:cond delay="500"/>
                            </p:stCondLst>
                            <p:childTnLst>
                              <p:par>
                                <p:cTn id="47" presetID="1"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2" presetClass="entr" presetSubtype="1" fill="hold" nodeType="click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p:tgtEl>
                                          <p:spTgt spid="4"/>
                                        </p:tgtEl>
                                        <p:attrNameLst>
                                          <p:attrName>ppt_y</p:attrName>
                                        </p:attrNameLst>
                                      </p:cBhvr>
                                      <p:tavLst>
                                        <p:tav tm="0">
                                          <p:val>
                                            <p:strVal val="#ppt_y-#ppt_h*1.125000"/>
                                          </p:val>
                                        </p:tav>
                                        <p:tav tm="100000">
                                          <p:val>
                                            <p:strVal val="#ppt_y"/>
                                          </p:val>
                                        </p:tav>
                                      </p:tavLst>
                                    </p:anim>
                                    <p:animEffect transition="in" filter="wipe(down)">
                                      <p:cBhvr>
                                        <p:cTn id="54" dur="500"/>
                                        <p:tgtEl>
                                          <p:spTgt spid="4"/>
                                        </p:tgtEl>
                                      </p:cBhvr>
                                    </p:animEffect>
                                  </p:childTnLst>
                                </p:cTn>
                              </p:par>
                              <p:par>
                                <p:cTn id="55" presetID="12" presetClass="entr" presetSubtype="1" fill="hold" nodeType="with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p:tgtEl>
                                          <p:spTgt spid="6"/>
                                        </p:tgtEl>
                                        <p:attrNameLst>
                                          <p:attrName>ppt_y</p:attrName>
                                        </p:attrNameLst>
                                      </p:cBhvr>
                                      <p:tavLst>
                                        <p:tav tm="0">
                                          <p:val>
                                            <p:strVal val="#ppt_y-#ppt_h*1.125000"/>
                                          </p:val>
                                        </p:tav>
                                        <p:tav tm="100000">
                                          <p:val>
                                            <p:strVal val="#ppt_y"/>
                                          </p:val>
                                        </p:tav>
                                      </p:tavLst>
                                    </p:anim>
                                    <p:animEffect transition="in" filter="wipe(down)">
                                      <p:cBhvr>
                                        <p:cTn id="58" dur="500"/>
                                        <p:tgtEl>
                                          <p:spTgt spid="6"/>
                                        </p:tgtEl>
                                      </p:cBhvr>
                                    </p:animEffect>
                                  </p:childTnLst>
                                </p:cTn>
                              </p:par>
                              <p:par>
                                <p:cTn id="59" presetID="12" presetClass="entr" presetSubtype="1"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p:tgtEl>
                                          <p:spTgt spid="31"/>
                                        </p:tgtEl>
                                        <p:attrNameLst>
                                          <p:attrName>ppt_y</p:attrName>
                                        </p:attrNameLst>
                                      </p:cBhvr>
                                      <p:tavLst>
                                        <p:tav tm="0">
                                          <p:val>
                                            <p:strVal val="#ppt_y-#ppt_h*1.125000"/>
                                          </p:val>
                                        </p:tav>
                                        <p:tav tm="100000">
                                          <p:val>
                                            <p:strVal val="#ppt_y"/>
                                          </p:val>
                                        </p:tav>
                                      </p:tavLst>
                                    </p:anim>
                                    <p:animEffect transition="in" filter="wipe(down)">
                                      <p:cBhvr>
                                        <p:cTn id="62" dur="500"/>
                                        <p:tgtEl>
                                          <p:spTgt spid="31"/>
                                        </p:tgtEl>
                                      </p:cBhvr>
                                    </p:animEffect>
                                  </p:childTnLst>
                                </p:cTn>
                              </p:par>
                            </p:childTnLst>
                          </p:cTn>
                        </p:par>
                        <p:par>
                          <p:cTn id="63" fill="hold">
                            <p:stCondLst>
                              <p:cond delay="500"/>
                            </p:stCondLst>
                            <p:childTnLst>
                              <p:par>
                                <p:cTn id="64" presetID="1"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1"/>
                                        </p:tgtEl>
                                        <p:attrNameLst>
                                          <p:attrName>style.visibility</p:attrName>
                                        </p:attrNameLst>
                                      </p:cBhvr>
                                      <p:to>
                                        <p:strVal val="visible"/>
                                      </p:to>
                                    </p:set>
                                  </p:childTnLst>
                                </p:cTn>
                              </p:par>
                            </p:childTnLst>
                          </p:cTn>
                        </p:par>
                        <p:par>
                          <p:cTn id="70" fill="hold">
                            <p:stCondLst>
                              <p:cond delay="0"/>
                            </p:stCondLst>
                            <p:childTnLst>
                              <p:par>
                                <p:cTn id="71" presetID="12" presetClass="entr" presetSubtype="8"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additive="base">
                                        <p:cTn id="73" dur="500"/>
                                        <p:tgtEl>
                                          <p:spTgt spid="38"/>
                                        </p:tgtEl>
                                        <p:attrNameLst>
                                          <p:attrName>ppt_x</p:attrName>
                                        </p:attrNameLst>
                                      </p:cBhvr>
                                      <p:tavLst>
                                        <p:tav tm="0">
                                          <p:val>
                                            <p:strVal val="#ppt_x-#ppt_w*1.125000"/>
                                          </p:val>
                                        </p:tav>
                                        <p:tav tm="100000">
                                          <p:val>
                                            <p:strVal val="#ppt_x"/>
                                          </p:val>
                                        </p:tav>
                                      </p:tavLst>
                                    </p:anim>
                                    <p:animEffect transition="in" filter="wipe(right)">
                                      <p:cBhvr>
                                        <p:cTn id="74" dur="500"/>
                                        <p:tgtEl>
                                          <p:spTgt spid="38"/>
                                        </p:tgtEl>
                                      </p:cBhvr>
                                    </p:animEffect>
                                  </p:childTnLst>
                                </p:cTn>
                              </p:par>
                            </p:childTnLst>
                          </p:cTn>
                        </p:par>
                        <p:par>
                          <p:cTn id="75" fill="hold">
                            <p:stCondLst>
                              <p:cond delay="500"/>
                            </p:stCondLst>
                            <p:childTnLst>
                              <p:par>
                                <p:cTn id="76" presetID="1" presetClass="entr" presetSubtype="0" fill="hold" grpId="0" nodeType="afterEffect">
                                  <p:stCondLst>
                                    <p:cond delay="0"/>
                                  </p:stCondLst>
                                  <p:childTnLst>
                                    <p:set>
                                      <p:cBhvr>
                                        <p:cTn id="77" dur="1" fill="hold">
                                          <p:stCondLst>
                                            <p:cond delay="0"/>
                                          </p:stCondLst>
                                        </p:cTn>
                                        <p:tgtEl>
                                          <p:spTgt spid="3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0"/>
                                        </p:tgtEl>
                                        <p:attrNameLst>
                                          <p:attrName>style.visibility</p:attrName>
                                        </p:attrNameLst>
                                      </p:cBhvr>
                                      <p:to>
                                        <p:strVal val="visible"/>
                                      </p:to>
                                    </p:set>
                                  </p:childTnLst>
                                </p:cTn>
                              </p:par>
                            </p:childTnLst>
                          </p:cTn>
                        </p:par>
                        <p:par>
                          <p:cTn id="82" fill="hold">
                            <p:stCondLst>
                              <p:cond delay="0"/>
                            </p:stCondLst>
                            <p:childTnLst>
                              <p:par>
                                <p:cTn id="83" presetID="12" presetClass="entr" presetSubtype="2"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 calcmode="lin" valueType="num">
                                      <p:cBhvr additive="base">
                                        <p:cTn id="85" dur="500"/>
                                        <p:tgtEl>
                                          <p:spTgt spid="33"/>
                                        </p:tgtEl>
                                        <p:attrNameLst>
                                          <p:attrName>ppt_x</p:attrName>
                                        </p:attrNameLst>
                                      </p:cBhvr>
                                      <p:tavLst>
                                        <p:tav tm="0">
                                          <p:val>
                                            <p:strVal val="#ppt_x+#ppt_w*1.125000"/>
                                          </p:val>
                                        </p:tav>
                                        <p:tav tm="100000">
                                          <p:val>
                                            <p:strVal val="#ppt_x"/>
                                          </p:val>
                                        </p:tav>
                                      </p:tavLst>
                                    </p:anim>
                                    <p:animEffect transition="in" filter="wipe(left)">
                                      <p:cBhvr>
                                        <p:cTn id="86" dur="500"/>
                                        <p:tgtEl>
                                          <p:spTgt spid="33"/>
                                        </p:tgtEl>
                                      </p:cBhvr>
                                    </p:animEffect>
                                  </p:childTnLst>
                                </p:cTn>
                              </p:par>
                            </p:childTnLst>
                          </p:cTn>
                        </p:par>
                        <p:par>
                          <p:cTn id="87" fill="hold">
                            <p:stCondLst>
                              <p:cond delay="500"/>
                            </p:stCondLst>
                            <p:childTnLst>
                              <p:par>
                                <p:cTn id="88" presetID="1" presetClass="entr" presetSubtype="0" fill="hold" grpId="0" nodeType="afterEffect">
                                  <p:stCondLst>
                                    <p:cond delay="0"/>
                                  </p:stCondLst>
                                  <p:childTnLst>
                                    <p:set>
                                      <p:cBhvr>
                                        <p:cTn id="89" dur="1" fill="hold">
                                          <p:stCondLst>
                                            <p:cond delay="0"/>
                                          </p:stCondLst>
                                        </p:cTn>
                                        <p:tgtEl>
                                          <p:spTgt spid="17"/>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39"/>
                                        </p:tgtEl>
                                        <p:attrNameLst>
                                          <p:attrName>style.visibility</p:attrName>
                                        </p:attrNameLst>
                                      </p:cBhvr>
                                      <p:to>
                                        <p:strVal val="visible"/>
                                      </p:to>
                                    </p:set>
                                  </p:childTnLst>
                                </p:cTn>
                              </p:par>
                            </p:childTnLst>
                          </p:cTn>
                        </p:par>
                        <p:par>
                          <p:cTn id="94" fill="hold">
                            <p:stCondLst>
                              <p:cond delay="0"/>
                            </p:stCondLst>
                            <p:childTnLst>
                              <p:par>
                                <p:cTn id="95" presetID="12" presetClass="entr" presetSubtype="1" fill="hold"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additive="base">
                                        <p:cTn id="97" dur="500"/>
                                        <p:tgtEl>
                                          <p:spTgt spid="35"/>
                                        </p:tgtEl>
                                        <p:attrNameLst>
                                          <p:attrName>ppt_y</p:attrName>
                                        </p:attrNameLst>
                                      </p:cBhvr>
                                      <p:tavLst>
                                        <p:tav tm="0">
                                          <p:val>
                                            <p:strVal val="#ppt_y-#ppt_h*1.125000"/>
                                          </p:val>
                                        </p:tav>
                                        <p:tav tm="100000">
                                          <p:val>
                                            <p:strVal val="#ppt_y"/>
                                          </p:val>
                                        </p:tav>
                                      </p:tavLst>
                                    </p:anim>
                                    <p:animEffect transition="in" filter="wipe(down)">
                                      <p:cBhvr>
                                        <p:cTn id="98" dur="500"/>
                                        <p:tgtEl>
                                          <p:spTgt spid="35"/>
                                        </p:tgtEl>
                                      </p:cBhvr>
                                    </p:animEffect>
                                  </p:childTnLst>
                                </p:cTn>
                              </p:par>
                            </p:childTnLst>
                          </p:cTn>
                        </p:par>
                        <p:par>
                          <p:cTn id="99" fill="hold">
                            <p:stCondLst>
                              <p:cond delay="500"/>
                            </p:stCondLst>
                            <p:childTnLst>
                              <p:par>
                                <p:cTn id="100" presetID="1" presetClass="entr" presetSubtype="0" fill="hold" grpId="0" nodeType="afterEffect">
                                  <p:stCondLst>
                                    <p:cond delay="0"/>
                                  </p:stCondLst>
                                  <p:childTnLst>
                                    <p:set>
                                      <p:cBhvr>
                                        <p:cTn id="10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Graphic spid="19" grpId="0">
        <p:bldAsOne/>
      </p:bldGraphic>
      <p:bldP spid="36" grpId="0" animBg="1"/>
      <p:bldP spid="39" grpId="0"/>
      <p:bldP spid="40" grpId="0"/>
      <p:bldP spid="4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82236" y="2879390"/>
            <a:ext cx="7196002" cy="807394"/>
          </a:xfrm>
        </p:spPr>
        <p:txBody>
          <a:bodyPr/>
          <a:lstStyle/>
          <a:p>
            <a:pPr algn="ctr"/>
            <a:r>
              <a:rPr lang="ru-RU" dirty="0" smtClean="0">
                <a:solidFill>
                  <a:schemeClr val="tx1"/>
                </a:solidFill>
              </a:rPr>
              <a:t>Спасибо за внимание !</a:t>
            </a:r>
            <a:endParaRPr lang="ru-RU" dirty="0">
              <a:solidFill>
                <a:schemeClr val="tx1"/>
              </a:solidFill>
            </a:endParaRPr>
          </a:p>
        </p:txBody>
      </p:sp>
    </p:spTree>
    <p:extLst>
      <p:ext uri="{BB962C8B-B14F-4D97-AF65-F5344CB8AC3E}">
        <p14:creationId xmlns:p14="http://schemas.microsoft.com/office/powerpoint/2010/main" val="3582613558"/>
      </p:ext>
    </p:extLst>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6460" y="64736"/>
            <a:ext cx="8900807" cy="4982277"/>
          </a:xfrm>
        </p:spPr>
        <p:txBody>
          <a:bodyPr/>
          <a:lstStyle/>
          <a:p>
            <a:r>
              <a:rPr lang="ru-RU" sz="4800" dirty="0" smtClean="0"/>
              <a:t>Порядок и условия </a:t>
            </a:r>
            <a:r>
              <a:rPr lang="en-US" sz="4800" dirty="0" smtClean="0"/>
              <a:t/>
            </a:r>
            <a:br>
              <a:rPr lang="en-US" sz="4800" dirty="0" smtClean="0"/>
            </a:br>
            <a:r>
              <a:rPr lang="ru-RU" dirty="0" smtClean="0"/>
              <a:t>применения</a:t>
            </a:r>
            <a:r>
              <a:rPr lang="ru-RU" sz="4800" dirty="0" smtClean="0"/>
              <a:t/>
            </a:r>
            <a:br>
              <a:rPr lang="ru-RU" sz="4800" dirty="0" smtClean="0"/>
            </a:br>
            <a:r>
              <a:rPr lang="ru-RU" sz="3200" dirty="0" smtClean="0"/>
              <a:t>специальных упрощений УЭО</a:t>
            </a:r>
            <a:r>
              <a:rPr lang="ru-RU" sz="3200" dirty="0" smtClean="0">
                <a:cs typeface="Tahoma" pitchFamily="34" charset="0"/>
              </a:rPr>
              <a:t>, </a:t>
            </a:r>
            <a:r>
              <a:rPr lang="ru-RU" sz="3200" dirty="0"/>
              <a:t>получившими статус </a:t>
            </a:r>
            <a:r>
              <a:rPr lang="ru-RU" sz="3200" dirty="0" smtClean="0"/>
              <a:t>в </a:t>
            </a:r>
            <a:r>
              <a:rPr lang="ru-RU" sz="3200" dirty="0"/>
              <a:t>соответствии с ТК ТС, </a:t>
            </a:r>
            <a:r>
              <a:rPr lang="ru-RU" sz="3200" dirty="0" smtClean="0"/>
              <a:t/>
            </a:r>
            <a:br>
              <a:rPr lang="ru-RU" sz="3200" dirty="0" smtClean="0"/>
            </a:br>
            <a:r>
              <a:rPr lang="ru-RU" sz="3200" dirty="0" smtClean="0"/>
              <a:t>после </a:t>
            </a:r>
            <a:r>
              <a:rPr lang="ru-RU" sz="3200" dirty="0"/>
              <a:t>вступления в силу ТК ЕАЭС </a:t>
            </a:r>
            <a:r>
              <a:rPr lang="ru-RU" sz="3200" dirty="0" smtClean="0"/>
              <a:t> </a:t>
            </a:r>
            <a:r>
              <a:rPr lang="en-US" sz="3200" dirty="0" smtClean="0"/>
              <a:t/>
            </a:r>
            <a:br>
              <a:rPr lang="en-US" sz="3200" dirty="0" smtClean="0"/>
            </a:br>
            <a:r>
              <a:rPr lang="ru-RU" dirty="0" smtClean="0"/>
              <a:t>и включения</a:t>
            </a:r>
            <a:r>
              <a:rPr lang="ru-RU" sz="3200" dirty="0" smtClean="0"/>
              <a:t> </a:t>
            </a:r>
            <a:r>
              <a:rPr lang="en-US" sz="3200" dirty="0" smtClean="0"/>
              <a:t/>
            </a:r>
            <a:br>
              <a:rPr lang="en-US" sz="3200" dirty="0" smtClean="0"/>
            </a:br>
            <a:r>
              <a:rPr lang="ru-RU" sz="3200" dirty="0" smtClean="0"/>
              <a:t>таких </a:t>
            </a:r>
            <a:r>
              <a:rPr lang="ru-RU" sz="3200" dirty="0"/>
              <a:t>операторов в реестр УЭО </a:t>
            </a:r>
            <a:r>
              <a:rPr lang="ru-RU" sz="3200" dirty="0" smtClean="0"/>
              <a:t/>
            </a:r>
            <a:br>
              <a:rPr lang="ru-RU" sz="3200" dirty="0" smtClean="0"/>
            </a:br>
            <a:r>
              <a:rPr lang="ru-RU" sz="3200" dirty="0" smtClean="0"/>
              <a:t>в </a:t>
            </a:r>
            <a:r>
              <a:rPr lang="ru-RU" sz="3200" dirty="0"/>
              <a:t>соответствии с ТК </a:t>
            </a:r>
            <a:r>
              <a:rPr lang="ru-RU" sz="3200" dirty="0" smtClean="0"/>
              <a:t>ЕАЭС.</a:t>
            </a:r>
            <a:r>
              <a:rPr lang="en-US" sz="3200" dirty="0" smtClean="0">
                <a:cs typeface="Tahoma" pitchFamily="34" charset="0"/>
              </a:rPr>
              <a:t> </a:t>
            </a:r>
            <a:endParaRPr lang="ru-RU" sz="3200" dirty="0" smtClean="0">
              <a:cs typeface="Tahoma" pitchFamily="34" charset="0"/>
            </a:endParaRPr>
          </a:p>
        </p:txBody>
      </p:sp>
      <p:sp>
        <p:nvSpPr>
          <p:cNvPr id="2" name="TextBox 1"/>
          <p:cNvSpPr txBox="1"/>
          <p:nvPr/>
        </p:nvSpPr>
        <p:spPr>
          <a:xfrm>
            <a:off x="736270" y="5435585"/>
            <a:ext cx="8265226" cy="1138773"/>
          </a:xfrm>
          <a:prstGeom prst="rect">
            <a:avLst/>
          </a:prstGeom>
          <a:noFill/>
        </p:spPr>
        <p:txBody>
          <a:bodyPr wrap="square" rtlCol="0">
            <a:spAutoFit/>
          </a:bodyPr>
          <a:lstStyle/>
          <a:p>
            <a:r>
              <a:rPr lang="ru-RU" sz="2400" dirty="0" smtClean="0"/>
              <a:t>Докладчик:    ХАЛЫН ЮРИЙ ГЕННАДЬЕВИЧ, </a:t>
            </a:r>
          </a:p>
          <a:p>
            <a:r>
              <a:rPr lang="ru-RU" sz="2400" dirty="0"/>
              <a:t> </a:t>
            </a:r>
            <a:r>
              <a:rPr lang="ru-RU" sz="2400" dirty="0" smtClean="0"/>
              <a:t>                      </a:t>
            </a:r>
            <a:r>
              <a:rPr lang="ru-RU" sz="2000" dirty="0" smtClean="0"/>
              <a:t>управляющий ООО «АЛМАЗ», </a:t>
            </a:r>
          </a:p>
          <a:p>
            <a:r>
              <a:rPr lang="ru-RU" sz="2000" dirty="0"/>
              <a:t> </a:t>
            </a:r>
            <a:r>
              <a:rPr lang="ru-RU" sz="2000" dirty="0" smtClean="0"/>
              <a:t>                           член Рабочей группы по развитию института УЭО.  </a:t>
            </a:r>
            <a:endParaRPr lang="ru-RU" sz="2000" dirty="0"/>
          </a:p>
        </p:txBody>
      </p:sp>
      <p:cxnSp>
        <p:nvCxnSpPr>
          <p:cNvPr id="4" name="Прямая соединительная линия 3"/>
          <p:cNvCxnSpPr/>
          <p:nvPr/>
        </p:nvCxnSpPr>
        <p:spPr>
          <a:xfrm>
            <a:off x="510639" y="5177642"/>
            <a:ext cx="8170223" cy="0"/>
          </a:xfrm>
          <a:prstGeom prst="line">
            <a:avLst/>
          </a:prstGeom>
          <a:ln w="3810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976331"/>
      </p:ext>
    </p:extLst>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rot="10800000">
            <a:off x="304800" y="650875"/>
            <a:ext cx="1000125" cy="5418138"/>
          </a:xfrm>
          <a:prstGeom prst="rect">
            <a:avLst/>
          </a:prstGeom>
          <a:gradFill rotWithShape="1">
            <a:gsLst>
              <a:gs pos="0">
                <a:schemeClr val="tx1">
                  <a:alpha val="0"/>
                </a:schemeClr>
              </a:gs>
              <a:gs pos="100000">
                <a:schemeClr val="tx1">
                  <a:gamma/>
                  <a:tint val="0"/>
                  <a:invGamma/>
                  <a:alpha val="83000"/>
                </a:schemeClr>
              </a:gs>
            </a:gsLst>
            <a:lin ang="5400000" scaled="1"/>
          </a:gradFill>
          <a:ln w="9525">
            <a:noFill/>
            <a:miter lim="800000"/>
            <a:headEnd/>
            <a:tailEnd/>
          </a:ln>
          <a:effectLst/>
        </p:spPr>
        <p:txBody>
          <a:bodyPr wrap="none" anchor="ctr"/>
          <a:lstStyle/>
          <a:p>
            <a:pPr>
              <a:defRPr/>
            </a:pPr>
            <a:endParaRPr lang="kk-KZ"/>
          </a:p>
        </p:txBody>
      </p:sp>
      <p:sp>
        <p:nvSpPr>
          <p:cNvPr id="7171" name="Rectangle 3"/>
          <p:cNvSpPr>
            <a:spLocks noGrp="1" noChangeArrowheads="1"/>
          </p:cNvSpPr>
          <p:nvPr>
            <p:ph type="title"/>
          </p:nvPr>
        </p:nvSpPr>
        <p:spPr>
          <a:xfrm>
            <a:off x="214313" y="73025"/>
            <a:ext cx="8929687" cy="609600"/>
          </a:xfrm>
        </p:spPr>
        <p:txBody>
          <a:bodyPr/>
          <a:lstStyle/>
          <a:p>
            <a:r>
              <a:rPr lang="ru-RU" dirty="0"/>
              <a:t>Цель </a:t>
            </a:r>
            <a:r>
              <a:rPr lang="ru-RU" dirty="0" smtClean="0"/>
              <a:t>презентации </a:t>
            </a:r>
          </a:p>
        </p:txBody>
      </p:sp>
      <p:sp>
        <p:nvSpPr>
          <p:cNvPr id="14340" name="Rectangle 4"/>
          <p:cNvSpPr>
            <a:spLocks noChangeArrowheads="1"/>
          </p:cNvSpPr>
          <p:nvPr/>
        </p:nvSpPr>
        <p:spPr bwMode="auto">
          <a:xfrm>
            <a:off x="1633912" y="1329470"/>
            <a:ext cx="6688137" cy="4581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2400" dirty="0" smtClean="0"/>
              <a:t>Рассказать действующим российским УЭО:</a:t>
            </a:r>
          </a:p>
          <a:p>
            <a:pPr>
              <a:spcBef>
                <a:spcPct val="20000"/>
              </a:spcBef>
              <a:spcAft>
                <a:spcPct val="75000"/>
              </a:spcAft>
            </a:pPr>
            <a:r>
              <a:rPr lang="ru-RU" sz="2400" dirty="0" smtClean="0"/>
              <a:t>1</a:t>
            </a:r>
            <a:r>
              <a:rPr lang="en-US" sz="2400" dirty="0" smtClean="0"/>
              <a:t>. </a:t>
            </a:r>
            <a:r>
              <a:rPr lang="ru-RU" sz="2400" dirty="0" smtClean="0"/>
              <a:t>Как </a:t>
            </a:r>
            <a:r>
              <a:rPr lang="ru-RU" sz="2400" dirty="0"/>
              <a:t>УЭО, имеющему свидетельство, выданное </a:t>
            </a:r>
            <a:r>
              <a:rPr lang="ru-RU" sz="2400" dirty="0" smtClean="0"/>
              <a:t>в соответствии с </a:t>
            </a:r>
            <a:r>
              <a:rPr lang="ru-RU" sz="2400" dirty="0"/>
              <a:t>ТК ТС, работать после вступления в силу ТК ЕАЭС</a:t>
            </a:r>
            <a:r>
              <a:rPr lang="ru-RU" sz="2400" dirty="0" smtClean="0"/>
              <a:t>?</a:t>
            </a:r>
            <a:endParaRPr lang="en-US" sz="2400" dirty="0" smtClean="0"/>
          </a:p>
          <a:p>
            <a:pPr>
              <a:spcBef>
                <a:spcPct val="20000"/>
              </a:spcBef>
              <a:spcAft>
                <a:spcPct val="75000"/>
              </a:spcAft>
            </a:pPr>
            <a:r>
              <a:rPr lang="ru-RU" sz="2400" dirty="0" smtClean="0"/>
              <a:t>2</a:t>
            </a:r>
            <a:r>
              <a:rPr lang="en-US" sz="2400" dirty="0" smtClean="0"/>
              <a:t>. </a:t>
            </a:r>
            <a:r>
              <a:rPr lang="ru-RU" sz="2400" dirty="0" smtClean="0"/>
              <a:t>Какие </a:t>
            </a:r>
            <a:r>
              <a:rPr lang="ru-RU" sz="2400" dirty="0"/>
              <a:t>условия должен выполнить действующий </a:t>
            </a:r>
            <a:r>
              <a:rPr lang="ru-RU" sz="2400" dirty="0" smtClean="0"/>
              <a:t>по ТК </a:t>
            </a:r>
            <a:r>
              <a:rPr lang="ru-RU" sz="2400" dirty="0"/>
              <a:t>ТС УЭО для получения свидетельства УЭО по ТК </a:t>
            </a:r>
            <a:r>
              <a:rPr lang="ru-RU" sz="2400" dirty="0" smtClean="0"/>
              <a:t>ЕАЭС?</a:t>
            </a:r>
          </a:p>
          <a:p>
            <a:pPr>
              <a:spcBef>
                <a:spcPct val="20000"/>
              </a:spcBef>
              <a:spcAft>
                <a:spcPct val="75000"/>
              </a:spcAft>
            </a:pPr>
            <a:r>
              <a:rPr lang="ru-RU" sz="2400" dirty="0" smtClean="0"/>
              <a:t>3</a:t>
            </a:r>
            <a:r>
              <a:rPr lang="en-US" sz="2400" dirty="0" smtClean="0"/>
              <a:t>. </a:t>
            </a:r>
            <a:r>
              <a:rPr lang="ru-RU" sz="2400" dirty="0" smtClean="0"/>
              <a:t>В </a:t>
            </a:r>
            <a:r>
              <a:rPr lang="ru-RU" sz="2400" dirty="0"/>
              <a:t>каком порядке по ТК </a:t>
            </a:r>
            <a:r>
              <a:rPr lang="ru-RU" sz="2400" dirty="0" smtClean="0"/>
              <a:t>ЕАЭС осуществляется </a:t>
            </a:r>
            <a:r>
              <a:rPr lang="ru-RU" sz="2400" dirty="0"/>
              <a:t>включение в реестр </a:t>
            </a:r>
            <a:r>
              <a:rPr lang="ru-RU" sz="2400" dirty="0" smtClean="0"/>
              <a:t>УЭО?</a:t>
            </a:r>
            <a:endParaRPr lang="en-US" sz="2400" dirty="0" smtClean="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slide(fromTop)">
                                      <p:cBhvr>
                                        <p:cTn id="7" dur="500"/>
                                        <p:tgtEl>
                                          <p:spTgt spid="14340">
                                            <p:txEl>
                                              <p:pRg st="0" end="0"/>
                                            </p:txEl>
                                          </p:spTgt>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14340">
                                            <p:txEl>
                                              <p:pRg st="1" end="1"/>
                                            </p:txEl>
                                          </p:spTgt>
                                        </p:tgtEl>
                                        <p:attrNameLst>
                                          <p:attrName>style.visibility</p:attrName>
                                        </p:attrNameLst>
                                      </p:cBhvr>
                                      <p:to>
                                        <p:strVal val="visible"/>
                                      </p:to>
                                    </p:set>
                                    <p:animEffect transition="in" filter="slide(fromTop)">
                                      <p:cBhvr>
                                        <p:cTn id="11" dur="500"/>
                                        <p:tgtEl>
                                          <p:spTgt spid="14340">
                                            <p:txEl>
                                              <p:pRg st="1" end="1"/>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14340">
                                            <p:txEl>
                                              <p:pRg st="2" end="2"/>
                                            </p:txEl>
                                          </p:spTgt>
                                        </p:tgtEl>
                                        <p:attrNameLst>
                                          <p:attrName>style.visibility</p:attrName>
                                        </p:attrNameLst>
                                      </p:cBhvr>
                                      <p:to>
                                        <p:strVal val="visible"/>
                                      </p:to>
                                    </p:set>
                                    <p:animEffect transition="in" filter="slide(fromTop)">
                                      <p:cBhvr>
                                        <p:cTn id="15" dur="500"/>
                                        <p:tgtEl>
                                          <p:spTgt spid="14340">
                                            <p:txEl>
                                              <p:pRg st="2" end="2"/>
                                            </p:txEl>
                                          </p:spTgt>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14340">
                                            <p:txEl>
                                              <p:pRg st="3" end="3"/>
                                            </p:txEl>
                                          </p:spTgt>
                                        </p:tgtEl>
                                        <p:attrNameLst>
                                          <p:attrName>style.visibility</p:attrName>
                                        </p:attrNameLst>
                                      </p:cBhvr>
                                      <p:to>
                                        <p:strVal val="visible"/>
                                      </p:to>
                                    </p:set>
                                    <p:animEffect transition="in" filter="slide(fromTop)">
                                      <p:cBhvr>
                                        <p:cTn id="19" dur="500"/>
                                        <p:tgtEl>
                                          <p:spTgt spid="143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084332"/>
            <a:ext cx="7772400" cy="4463027"/>
          </a:xfrm>
        </p:spPr>
        <p:txBody>
          <a:bodyPr/>
          <a:lstStyle/>
          <a:p>
            <a:r>
              <a:rPr lang="ru-RU" dirty="0" smtClean="0"/>
              <a:t>1. Как </a:t>
            </a:r>
            <a:r>
              <a:rPr lang="ru-RU" dirty="0"/>
              <a:t>УЭО, имеющему свидетельство, выданное </a:t>
            </a:r>
            <a:r>
              <a:rPr lang="ru-RU" dirty="0" smtClean="0"/>
              <a:t/>
            </a:r>
            <a:br>
              <a:rPr lang="ru-RU" dirty="0" smtClean="0"/>
            </a:br>
            <a:r>
              <a:rPr lang="ru-RU" dirty="0" smtClean="0"/>
              <a:t>в соответствии с ТК </a:t>
            </a:r>
            <a:r>
              <a:rPr lang="ru-RU" dirty="0"/>
              <a:t>ТС, работать </a:t>
            </a:r>
            <a:r>
              <a:rPr lang="ru-RU" dirty="0" smtClean="0"/>
              <a:t>после </a:t>
            </a:r>
            <a:r>
              <a:rPr lang="ru-RU" dirty="0"/>
              <a:t>вступления </a:t>
            </a:r>
            <a:r>
              <a:rPr lang="ru-RU" dirty="0" smtClean="0"/>
              <a:t/>
            </a:r>
            <a:br>
              <a:rPr lang="ru-RU" dirty="0" smtClean="0"/>
            </a:br>
            <a:r>
              <a:rPr lang="ru-RU" dirty="0" smtClean="0"/>
              <a:t>в </a:t>
            </a:r>
            <a:r>
              <a:rPr lang="ru-RU" dirty="0"/>
              <a:t>силу ТК ЕАЭС</a:t>
            </a:r>
            <a:r>
              <a:rPr lang="ru-RU" dirty="0" smtClean="0"/>
              <a:t>?</a:t>
            </a: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70372" y="936989"/>
            <a:ext cx="6101394" cy="1952625"/>
          </a:xfrm>
        </p:spPr>
        <p:txBody>
          <a:bodyPr/>
          <a:lstStyle/>
          <a:p>
            <a:r>
              <a:rPr lang="ru-RU" sz="3200" dirty="0" smtClean="0">
                <a:solidFill>
                  <a:srgbClr val="FFFF00"/>
                </a:solidFill>
              </a:rPr>
              <a:t>Действующий УЭО сохраняет свой статус в течение 2-х лет со дня вступления в силу </a:t>
            </a:r>
            <a:br>
              <a:rPr lang="ru-RU" sz="3200" dirty="0" smtClean="0">
                <a:solidFill>
                  <a:srgbClr val="FFFF00"/>
                </a:solidFill>
              </a:rPr>
            </a:br>
            <a:r>
              <a:rPr lang="ru-RU" sz="3200" dirty="0" smtClean="0">
                <a:solidFill>
                  <a:srgbClr val="FFFF00"/>
                </a:solidFill>
              </a:rPr>
              <a:t>ТК ЕАЭС (п.1 ст. 465)</a:t>
            </a:r>
            <a:endParaRPr lang="ru-RU" sz="3200" dirty="0">
              <a:solidFill>
                <a:srgbClr val="FFFF00"/>
              </a:solidFill>
            </a:endParaRPr>
          </a:p>
        </p:txBody>
      </p:sp>
      <p:sp>
        <p:nvSpPr>
          <p:cNvPr id="3" name="Подзаголовок 2"/>
          <p:cNvSpPr>
            <a:spLocks noGrp="1"/>
          </p:cNvSpPr>
          <p:nvPr>
            <p:ph type="subTitle" idx="1"/>
          </p:nvPr>
        </p:nvSpPr>
        <p:spPr>
          <a:xfrm>
            <a:off x="404602" y="3578701"/>
            <a:ext cx="8367164" cy="2247563"/>
          </a:xfrm>
        </p:spPr>
        <p:txBody>
          <a:bodyPr/>
          <a:lstStyle/>
          <a:p>
            <a:r>
              <a:rPr lang="ru-RU" sz="2400" dirty="0" smtClean="0">
                <a:solidFill>
                  <a:schemeClr val="tx1"/>
                </a:solidFill>
              </a:rPr>
              <a:t>В течение этого срока внесение изменений в свидетельство о включении в реестр УЭО, приостановление действия свидетельства и его отзыв осуществляются в соответствии с законодательством РФ, которое будет действовать на день вступления в силу ТК ЕАЭС.</a:t>
            </a:r>
            <a:endParaRPr lang="ru-RU" sz="2400" dirty="0">
              <a:solidFill>
                <a:schemeClr val="tx1"/>
              </a:solidFill>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712" y="936716"/>
            <a:ext cx="2343477" cy="1952898"/>
          </a:xfrm>
          <a:prstGeom prst="rect">
            <a:avLst/>
          </a:prstGeom>
        </p:spPr>
      </p:pic>
    </p:spTree>
    <p:extLst>
      <p:ext uri="{BB962C8B-B14F-4D97-AF65-F5344CB8AC3E}">
        <p14:creationId xmlns:p14="http://schemas.microsoft.com/office/powerpoint/2010/main" val="1905631335"/>
      </p:ext>
    </p:extLst>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302197" y="1082974"/>
            <a:ext cx="8504808" cy="481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3200" dirty="0"/>
              <a:t>Упрощения, применяемые в настоящее время УЭО в соответствии ТК ТС:</a:t>
            </a:r>
            <a:endParaRPr lang="ru-RU" sz="3200" dirty="0" smtClean="0"/>
          </a:p>
          <a:p>
            <a:pPr>
              <a:spcBef>
                <a:spcPct val="20000"/>
              </a:spcBef>
              <a:spcAft>
                <a:spcPct val="75000"/>
              </a:spcAft>
            </a:pPr>
            <a:r>
              <a:rPr lang="ru-RU" dirty="0"/>
              <a:t>1) временное хранение товаров в помещениях, на открытых площадках и иных территориях </a:t>
            </a:r>
            <a:r>
              <a:rPr lang="ru-RU" dirty="0" smtClean="0"/>
              <a:t>УЭО;</a:t>
            </a:r>
            <a:endParaRPr lang="ru-RU" dirty="0"/>
          </a:p>
          <a:p>
            <a:pPr>
              <a:spcBef>
                <a:spcPct val="20000"/>
              </a:spcBef>
              <a:spcAft>
                <a:spcPct val="75000"/>
              </a:spcAft>
            </a:pPr>
            <a:r>
              <a:rPr lang="ru-RU" dirty="0"/>
              <a:t>2) выпуск товаров до подачи таможенной декларации в соответствии со статьей 197 </a:t>
            </a:r>
            <a:r>
              <a:rPr lang="ru-RU" dirty="0" smtClean="0"/>
              <a:t>ТК ТС;</a:t>
            </a:r>
            <a:endParaRPr lang="ru-RU" dirty="0"/>
          </a:p>
          <a:p>
            <a:pPr>
              <a:spcBef>
                <a:spcPct val="20000"/>
              </a:spcBef>
              <a:spcAft>
                <a:spcPct val="75000"/>
              </a:spcAft>
            </a:pPr>
            <a:r>
              <a:rPr lang="ru-RU" dirty="0"/>
              <a:t>3) проведение таможенных </a:t>
            </a:r>
            <a:r>
              <a:rPr lang="ru-RU" dirty="0" smtClean="0"/>
              <a:t>операций, </a:t>
            </a:r>
            <a:r>
              <a:rPr lang="ru-RU" dirty="0"/>
              <a:t>связанных с выпуском товаров, </a:t>
            </a:r>
            <a:r>
              <a:rPr lang="ru-RU" dirty="0" smtClean="0"/>
              <a:t>находящихся в </a:t>
            </a:r>
            <a:r>
              <a:rPr lang="ru-RU" dirty="0"/>
              <a:t>помещениях, на открытых площадках и иных территориях </a:t>
            </a:r>
            <a:r>
              <a:rPr lang="ru-RU" dirty="0" smtClean="0"/>
              <a:t>УЭО, </a:t>
            </a:r>
            <a:r>
              <a:rPr lang="ru-RU" dirty="0"/>
              <a:t>включая завершение таможенной процедуры таможенного транзита в отношении товаров, следующих в адрес </a:t>
            </a:r>
            <a:r>
              <a:rPr lang="ru-RU" dirty="0" smtClean="0"/>
              <a:t>УЭО </a:t>
            </a:r>
            <a:r>
              <a:rPr lang="ru-RU" dirty="0"/>
              <a:t>при их ввозе в </a:t>
            </a:r>
            <a:r>
              <a:rPr lang="ru-RU" dirty="0" smtClean="0"/>
              <a:t>РФ. </a:t>
            </a:r>
            <a:endParaRPr lang="ru-RU"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lide(fromTop)">
                                      <p:cBhvr>
                                        <p:cTn id="7" dur="500"/>
                                        <p:tgtEl>
                                          <p:spTgt spid="23555">
                                            <p:txEl>
                                              <p:pRg st="0" end="0"/>
                                            </p:txEl>
                                          </p:spTgt>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animEffect transition="in" filter="slide(fromTop)">
                                      <p:cBhvr>
                                        <p:cTn id="11" dur="500"/>
                                        <p:tgtEl>
                                          <p:spTgt spid="23555">
                                            <p:txEl>
                                              <p:pRg st="1" end="1"/>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slide(fromTop)">
                                      <p:cBhvr>
                                        <p:cTn id="15" dur="500"/>
                                        <p:tgtEl>
                                          <p:spTgt spid="23555">
                                            <p:txEl>
                                              <p:pRg st="2" end="2"/>
                                            </p:txEl>
                                          </p:spTgt>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animEffect transition="in" filter="slide(fromTop)">
                                      <p:cBhvr>
                                        <p:cTn id="19"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283401" y="853441"/>
            <a:ext cx="8739188" cy="5328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dirty="0">
                <a:solidFill>
                  <a:srgbClr val="FFCC00"/>
                </a:solidFill>
              </a:rPr>
              <a:t>Действующий по ТК ТС </a:t>
            </a:r>
            <a:r>
              <a:rPr lang="ru-RU" dirty="0" smtClean="0">
                <a:solidFill>
                  <a:srgbClr val="FFCC00"/>
                </a:solidFill>
              </a:rPr>
              <a:t>российский УЭО </a:t>
            </a:r>
            <a:r>
              <a:rPr lang="ru-RU" dirty="0">
                <a:solidFill>
                  <a:srgbClr val="FFCC00"/>
                </a:solidFill>
              </a:rPr>
              <a:t>в переходный период (2 года) </a:t>
            </a:r>
            <a:r>
              <a:rPr lang="ru-RU" dirty="0" smtClean="0">
                <a:solidFill>
                  <a:srgbClr val="FFCC00"/>
                </a:solidFill>
              </a:rPr>
              <a:t>вправе </a:t>
            </a:r>
            <a:r>
              <a:rPr lang="ru-RU" dirty="0">
                <a:solidFill>
                  <a:srgbClr val="FFCC00"/>
                </a:solidFill>
              </a:rPr>
              <a:t>пользоваться на территории РФ аналогичными специальными упрощениями, </a:t>
            </a:r>
            <a:r>
              <a:rPr lang="ru-RU" dirty="0" smtClean="0">
                <a:solidFill>
                  <a:srgbClr val="FFCC00"/>
                </a:solidFill>
              </a:rPr>
              <a:t>установленными ТК </a:t>
            </a:r>
            <a:r>
              <a:rPr lang="ru-RU" dirty="0">
                <a:solidFill>
                  <a:srgbClr val="FFCC00"/>
                </a:solidFill>
              </a:rPr>
              <a:t>ЕАЭС (п. 2 ст. 465).</a:t>
            </a:r>
          </a:p>
          <a:p>
            <a:pPr>
              <a:spcBef>
                <a:spcPct val="20000"/>
              </a:spcBef>
              <a:spcAft>
                <a:spcPct val="75000"/>
              </a:spcAft>
            </a:pPr>
            <a:r>
              <a:rPr lang="ru-RU" dirty="0">
                <a:solidFill>
                  <a:srgbClr val="FFCC00"/>
                </a:solidFill>
              </a:rPr>
              <a:t>В ТК ЕАЭС эти упрощения </a:t>
            </a:r>
            <a:r>
              <a:rPr lang="ru-RU" dirty="0" smtClean="0">
                <a:solidFill>
                  <a:srgbClr val="FFCC00"/>
                </a:solidFill>
              </a:rPr>
              <a:t>предусмотрены подпунктами </a:t>
            </a:r>
            <a:r>
              <a:rPr lang="ru-RU" dirty="0">
                <a:solidFill>
                  <a:srgbClr val="FFCC00"/>
                </a:solidFill>
              </a:rPr>
              <a:t>2 и 4, пункта 2 и подпунктами 1, 3 и 4 пункта 3 статьи </a:t>
            </a:r>
            <a:r>
              <a:rPr lang="ru-RU" dirty="0" smtClean="0">
                <a:solidFill>
                  <a:srgbClr val="FFCC00"/>
                </a:solidFill>
              </a:rPr>
              <a:t>437:</a:t>
            </a:r>
          </a:p>
          <a:p>
            <a:pPr>
              <a:spcBef>
                <a:spcPct val="20000"/>
              </a:spcBef>
              <a:spcAft>
                <a:spcPct val="75000"/>
              </a:spcAft>
            </a:pPr>
            <a:r>
              <a:rPr lang="ru-RU" sz="1600" dirty="0" smtClean="0"/>
              <a:t>1</a:t>
            </a:r>
            <a:r>
              <a:rPr lang="ru-RU" sz="1600" dirty="0"/>
              <a:t>) </a:t>
            </a:r>
            <a:r>
              <a:rPr lang="ru-RU" sz="1600" dirty="0" smtClean="0"/>
              <a:t>непредставление </a:t>
            </a:r>
            <a:r>
              <a:rPr lang="ru-RU" sz="1600" dirty="0"/>
              <a:t>при помещении под таможенную процедуру таможенного транзита товаров, декларантом которых выступает </a:t>
            </a:r>
            <a:r>
              <a:rPr lang="ru-RU" sz="1600" dirty="0" smtClean="0"/>
              <a:t>УЭО, </a:t>
            </a:r>
            <a:r>
              <a:rPr lang="ru-RU" sz="1600" dirty="0"/>
              <a:t>обеспечения исполнения обязанности по уплате таможенных пошлин, налогов, специальных, антидемпинговых, компенсационных пошлин в случаях, когда предоставление такого обеспечения установлено в соответствии со статьей 143 </a:t>
            </a:r>
            <a:r>
              <a:rPr lang="ru-RU" sz="1600" dirty="0" smtClean="0"/>
              <a:t>ТК ЕАЭС;</a:t>
            </a:r>
          </a:p>
          <a:p>
            <a:pPr>
              <a:spcBef>
                <a:spcPct val="20000"/>
              </a:spcBef>
              <a:spcAft>
                <a:spcPct val="75000"/>
              </a:spcAft>
            </a:pPr>
            <a:r>
              <a:rPr lang="ru-RU" sz="1600" dirty="0" smtClean="0"/>
              <a:t>2</a:t>
            </a:r>
            <a:r>
              <a:rPr lang="ru-RU" sz="1600" dirty="0"/>
              <a:t>) выпуск товаров до подачи декларации на товары в соответствии со статьями 120 и 441 </a:t>
            </a:r>
            <a:r>
              <a:rPr lang="ru-RU" sz="1600" dirty="0" smtClean="0"/>
              <a:t>ТК ЕАЭС;</a:t>
            </a:r>
          </a:p>
          <a:p>
            <a:pPr>
              <a:spcBef>
                <a:spcPct val="20000"/>
              </a:spcBef>
              <a:spcAft>
                <a:spcPct val="75000"/>
              </a:spcAft>
            </a:pPr>
            <a:r>
              <a:rPr lang="ru-RU" sz="1600" dirty="0" smtClean="0"/>
              <a:t>3</a:t>
            </a:r>
            <a:r>
              <a:rPr lang="ru-RU" sz="1600" dirty="0"/>
              <a:t>) временное хранение в сооружениях, </a:t>
            </a:r>
            <a:r>
              <a:rPr lang="ru-RU" sz="1600" dirty="0" smtClean="0"/>
              <a:t>помещениях, на </a:t>
            </a:r>
            <a:r>
              <a:rPr lang="ru-RU" sz="1600" dirty="0"/>
              <a:t>открытых площадках </a:t>
            </a:r>
            <a:r>
              <a:rPr lang="ru-RU" sz="1600" dirty="0" smtClean="0"/>
              <a:t>УЭО своих товаров;</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slide(fromLeft)">
                                      <p:cBhvr>
                                        <p:cTn id="7" dur="500"/>
                                        <p:tgtEl>
                                          <p:spTgt spid="8">
                                            <p:txEl>
                                              <p:pRg st="2" end="2"/>
                                            </p:txEl>
                                          </p:spTgt>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Effect transition="in" filter="slide(fromLeft)">
                                      <p:cBhvr>
                                        <p:cTn id="11" dur="500"/>
                                        <p:tgtEl>
                                          <p:spTgt spid="8">
                                            <p:txEl>
                                              <p:pRg st="3" end="3"/>
                                            </p:txEl>
                                          </p:spTgt>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Effect transition="in" filter="slide(fromLeft)">
                                      <p:cBhvr>
                                        <p:cTn id="15"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283401" y="1027688"/>
            <a:ext cx="8739188" cy="2549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600" dirty="0" smtClean="0"/>
              <a:t>4</a:t>
            </a:r>
            <a:r>
              <a:rPr lang="ru-RU" sz="1600" dirty="0"/>
              <a:t>) доставка товаров в зону таможенного контроля, созданную  в сооружениях, </a:t>
            </a:r>
            <a:r>
              <a:rPr lang="ru-RU" sz="1600" dirty="0" smtClean="0"/>
              <a:t>помещениях, </a:t>
            </a:r>
            <a:r>
              <a:rPr lang="ru-RU" sz="1600" dirty="0"/>
              <a:t>на открытых площадках </a:t>
            </a:r>
            <a:r>
              <a:rPr lang="ru-RU" sz="1600" dirty="0" smtClean="0"/>
              <a:t>УЭО, </a:t>
            </a:r>
            <a:r>
              <a:rPr lang="ru-RU" sz="1600" dirty="0"/>
              <a:t>их размещение в такой зоне таможенного контроля, проведение таможенного контроля и совершение таможенных операций, связанных с завершением действия таможенной процедуры таможенного транзита, в таких сооружениях, помещениях (частях помещений) и (или) на открытых площадках (частях открытых площадок);</a:t>
            </a:r>
            <a:endParaRPr lang="ru-RU" sz="1600" dirty="0" smtClean="0"/>
          </a:p>
          <a:p>
            <a:pPr>
              <a:spcBef>
                <a:spcPct val="20000"/>
              </a:spcBef>
              <a:spcAft>
                <a:spcPct val="75000"/>
              </a:spcAft>
            </a:pPr>
            <a:r>
              <a:rPr lang="ru-RU" sz="1600" dirty="0" smtClean="0"/>
              <a:t>5</a:t>
            </a:r>
            <a:r>
              <a:rPr lang="ru-RU" sz="1600" dirty="0"/>
              <a:t>) проведение таможенного контроля в сооружениях, </a:t>
            </a:r>
            <a:r>
              <a:rPr lang="ru-RU" sz="1600" dirty="0" smtClean="0"/>
              <a:t>помещениях, на </a:t>
            </a:r>
            <a:r>
              <a:rPr lang="ru-RU" sz="1600" dirty="0"/>
              <a:t>открытых </a:t>
            </a:r>
            <a:r>
              <a:rPr lang="ru-RU" sz="1600" dirty="0" smtClean="0"/>
              <a:t>площадках УЭО.</a:t>
            </a:r>
            <a:endParaRPr lang="ru-RU" sz="1600" dirty="0"/>
          </a:p>
        </p:txBody>
      </p:sp>
      <p:sp>
        <p:nvSpPr>
          <p:cNvPr id="5" name="Rectangle 3"/>
          <p:cNvSpPr>
            <a:spLocks noChangeArrowheads="1"/>
          </p:cNvSpPr>
          <p:nvPr/>
        </p:nvSpPr>
        <p:spPr bwMode="auto">
          <a:xfrm>
            <a:off x="283401" y="3901441"/>
            <a:ext cx="8586787" cy="1812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75000"/>
              </a:spcAft>
            </a:pPr>
            <a:r>
              <a:rPr lang="ru-RU" sz="1600" dirty="0" smtClean="0">
                <a:solidFill>
                  <a:srgbClr val="FF9900"/>
                </a:solidFill>
              </a:rPr>
              <a:t>При этом, если УЭО применяет упрощения, связанные с использованием сооружений, помещений, открытых площадок, к ним применяются требования ТК ТС, которые действовали на момент вступления в силу ТК ЕАЭС.</a:t>
            </a:r>
          </a:p>
          <a:p>
            <a:pPr>
              <a:spcBef>
                <a:spcPct val="20000"/>
              </a:spcBef>
              <a:spcAft>
                <a:spcPct val="75000"/>
              </a:spcAft>
            </a:pPr>
            <a:r>
              <a:rPr lang="ru-RU" sz="1600" dirty="0">
                <a:solidFill>
                  <a:srgbClr val="FF9900"/>
                </a:solidFill>
              </a:rPr>
              <a:t>Кроме того, в течение всего переходного периода действующий УЭО должен иметь обеспечение в размере, эквивалентном 1 млн. евро (для определенных лиц – 150 тыс. </a:t>
            </a:r>
            <a:r>
              <a:rPr lang="ru-RU" sz="1600" dirty="0" smtClean="0">
                <a:solidFill>
                  <a:srgbClr val="FF9900"/>
                </a:solidFill>
              </a:rPr>
              <a:t>евро).</a:t>
            </a:r>
            <a:endParaRPr lang="ru-RU" sz="1600" dirty="0">
              <a:solidFill>
                <a:srgbClr val="FF9900"/>
              </a:solidFill>
            </a:endParaRPr>
          </a:p>
          <a:p>
            <a:pPr>
              <a:spcBef>
                <a:spcPct val="20000"/>
              </a:spcBef>
              <a:spcAft>
                <a:spcPct val="75000"/>
              </a:spcAft>
            </a:pPr>
            <a:endParaRPr lang="ru-RU" sz="1400" dirty="0">
              <a:solidFill>
                <a:srgbClr val="FFC000"/>
              </a:solidFill>
            </a:endParaRPr>
          </a:p>
        </p:txBody>
      </p:sp>
    </p:spTree>
    <p:extLst>
      <p:ext uri="{BB962C8B-B14F-4D97-AF65-F5344CB8AC3E}">
        <p14:creationId xmlns:p14="http://schemas.microsoft.com/office/powerpoint/2010/main" val="92098162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Left)">
                                      <p:cBhvr>
                                        <p:cTn id="7" dur="500"/>
                                        <p:tgtEl>
                                          <p:spTgt spid="8">
                                            <p:txEl>
                                              <p:pRg st="0" end="0"/>
                                            </p:txEl>
                                          </p:spTgt>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slide(fromLeft)">
                                      <p:cBhvr>
                                        <p:cTn id="11" dur="500"/>
                                        <p:tgtEl>
                                          <p:spTgt spid="8">
                                            <p:txEl>
                                              <p:pRg st="1" end="1"/>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Top)">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P spid="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5800" y="1084332"/>
            <a:ext cx="7772400" cy="4463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pitchFamily="34" charset="0"/>
              </a:defRPr>
            </a:lvl2pPr>
            <a:lvl3pPr algn="l" rtl="0" eaLnBrk="1" fontAlgn="base" hangingPunct="1">
              <a:spcBef>
                <a:spcPct val="0"/>
              </a:spcBef>
              <a:spcAft>
                <a:spcPct val="0"/>
              </a:spcAft>
              <a:defRPr sz="3200">
                <a:solidFill>
                  <a:srgbClr val="005AB4"/>
                </a:solidFill>
                <a:latin typeface="Arial" pitchFamily="34" charset="0"/>
              </a:defRPr>
            </a:lvl3pPr>
            <a:lvl4pPr algn="l" rtl="0" eaLnBrk="1" fontAlgn="base" hangingPunct="1">
              <a:spcBef>
                <a:spcPct val="0"/>
              </a:spcBef>
              <a:spcAft>
                <a:spcPct val="0"/>
              </a:spcAft>
              <a:defRPr sz="3200">
                <a:solidFill>
                  <a:srgbClr val="005AB4"/>
                </a:solidFill>
                <a:latin typeface="Arial" pitchFamily="34" charset="0"/>
              </a:defRPr>
            </a:lvl4pPr>
            <a:lvl5pPr algn="l" rtl="0" eaLnBrk="1" fontAlgn="base" hangingPunct="1">
              <a:spcBef>
                <a:spcPct val="0"/>
              </a:spcBef>
              <a:spcAft>
                <a:spcPct val="0"/>
              </a:spcAft>
              <a:defRPr sz="3200">
                <a:solidFill>
                  <a:srgbClr val="005AB4"/>
                </a:solidFill>
                <a:latin typeface="Arial" pitchFamily="34" charset="0"/>
              </a:defRPr>
            </a:lvl5pPr>
            <a:lvl6pPr marL="457200" algn="l" rtl="0" eaLnBrk="1" fontAlgn="base" hangingPunct="1">
              <a:spcBef>
                <a:spcPct val="0"/>
              </a:spcBef>
              <a:spcAft>
                <a:spcPct val="0"/>
              </a:spcAft>
              <a:defRPr sz="3200">
                <a:solidFill>
                  <a:srgbClr val="005AB4"/>
                </a:solidFill>
                <a:latin typeface="Arial" pitchFamily="34" charset="0"/>
              </a:defRPr>
            </a:lvl6pPr>
            <a:lvl7pPr marL="914400" algn="l" rtl="0" eaLnBrk="1" fontAlgn="base" hangingPunct="1">
              <a:spcBef>
                <a:spcPct val="0"/>
              </a:spcBef>
              <a:spcAft>
                <a:spcPct val="0"/>
              </a:spcAft>
              <a:defRPr sz="3200">
                <a:solidFill>
                  <a:srgbClr val="005AB4"/>
                </a:solidFill>
                <a:latin typeface="Arial" pitchFamily="34" charset="0"/>
              </a:defRPr>
            </a:lvl7pPr>
            <a:lvl8pPr marL="1371600" algn="l" rtl="0" eaLnBrk="1" fontAlgn="base" hangingPunct="1">
              <a:spcBef>
                <a:spcPct val="0"/>
              </a:spcBef>
              <a:spcAft>
                <a:spcPct val="0"/>
              </a:spcAft>
              <a:defRPr sz="3200">
                <a:solidFill>
                  <a:srgbClr val="005AB4"/>
                </a:solidFill>
                <a:latin typeface="Arial" pitchFamily="34" charset="0"/>
              </a:defRPr>
            </a:lvl8pPr>
            <a:lvl9pPr marL="1828800" algn="l" rtl="0" eaLnBrk="1" fontAlgn="base" hangingPunct="1">
              <a:spcBef>
                <a:spcPct val="0"/>
              </a:spcBef>
              <a:spcAft>
                <a:spcPct val="0"/>
              </a:spcAft>
              <a:defRPr sz="3200">
                <a:solidFill>
                  <a:srgbClr val="005AB4"/>
                </a:solidFill>
                <a:latin typeface="Arial" pitchFamily="34" charset="0"/>
              </a:defRPr>
            </a:lvl9pPr>
          </a:lstStyle>
          <a:p>
            <a:pPr algn="ctr"/>
            <a:r>
              <a:rPr lang="ru-RU" sz="4400" kern="0" dirty="0" smtClean="0">
                <a:solidFill>
                  <a:schemeClr val="tx1"/>
                </a:solidFill>
              </a:rPr>
              <a:t>2. Какие </a:t>
            </a:r>
            <a:r>
              <a:rPr lang="ru-RU" sz="4400" kern="0" dirty="0">
                <a:solidFill>
                  <a:schemeClr val="tx1"/>
                </a:solidFill>
              </a:rPr>
              <a:t>условия должен выполнить действующий по ТК ТС УЭО для получения свидетельства УЭО </a:t>
            </a:r>
            <a:endParaRPr lang="ru-RU" sz="4400" kern="0" dirty="0" smtClean="0">
              <a:solidFill>
                <a:schemeClr val="tx1"/>
              </a:solidFill>
            </a:endParaRPr>
          </a:p>
          <a:p>
            <a:pPr algn="ctr"/>
            <a:r>
              <a:rPr lang="ru-RU" sz="4400" kern="0" dirty="0" smtClean="0">
                <a:solidFill>
                  <a:schemeClr val="tx1"/>
                </a:solidFill>
              </a:rPr>
              <a:t>по </a:t>
            </a:r>
            <a:r>
              <a:rPr lang="ru-RU" sz="4400" kern="0" dirty="0">
                <a:solidFill>
                  <a:schemeClr val="tx1"/>
                </a:solidFill>
              </a:rPr>
              <a:t>ТК ЕАЭС?</a:t>
            </a:r>
            <a:endParaRPr lang="ru-RU" sz="4400" kern="0" dirty="0" smtClean="0">
              <a:solidFill>
                <a:schemeClr val="tx1"/>
              </a:solidFill>
            </a:endParaRPr>
          </a:p>
        </p:txBody>
      </p:sp>
    </p:spTree>
    <p:extLst>
      <p:ext uri="{BB962C8B-B14F-4D97-AF65-F5344CB8AC3E}">
        <p14:creationId xmlns:p14="http://schemas.microsoft.com/office/powerpoint/2010/main" val="2715757037"/>
      </p:ext>
    </p:extLst>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1_Default Design">
  <a:themeElements>
    <a:clrScheme name="Другая 2">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212167"/>
      </a:hlink>
      <a:folHlink>
        <a:srgbClr val="21216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3C7030C-1536-4247-9FF0-633CC50432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2190</TotalTime>
  <Words>3309</Words>
  <Application>Microsoft Office PowerPoint</Application>
  <PresentationFormat>Экран (4:3)</PresentationFormat>
  <Paragraphs>335</Paragraphs>
  <Slides>28</Slides>
  <Notes>17</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1_Default Design</vt:lpstr>
      <vt:lpstr>Порядок и условия  применения специальных упрощений УЭО, получившими статус в соответствии с ТК ТС,  после вступления в силу ТК ЕАЭС   и включения  таких операторов в реестр УЭО  в соответствии с ТК ЕАЭС. </vt:lpstr>
      <vt:lpstr>Содержание презентации</vt:lpstr>
      <vt:lpstr>Цель презентации </vt:lpstr>
      <vt:lpstr>1. Как УЭО, имеющему свидетельство, выданное  в соответствии с ТК ТС, работать после вступления  в силу ТК ЕАЭС?</vt:lpstr>
      <vt:lpstr>Действующий УЭО сохраняет свой статус в течение 2-х лет со дня вступления в силу  ТК ЕАЭС (п.1 ст. 465)</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Список документов, представляемых для включения в реестр</vt:lpstr>
      <vt:lpstr>Список документов, представляемых для включения в реестр</vt:lpstr>
      <vt:lpstr>Презентация PowerPoint</vt:lpstr>
      <vt:lpstr>Порядок включения в реестр УЭО</vt:lpstr>
      <vt:lpstr>Особенности совершения таможенных операций и выпуска товаров до подачи декларации на товары для декларантов – УЭО по ТК ЕАЭС.</vt:lpstr>
      <vt:lpstr>Таможенные процедуры (п.1 ст. 441 ТК ЕАЭС)</vt:lpstr>
      <vt:lpstr>Порядок подачи УЭО заявления</vt:lpstr>
      <vt:lpstr>Декларация на товары</vt:lpstr>
      <vt:lpstr>Спасибо за внимание !</vt:lpstr>
      <vt:lpstr>Порядок и условия  применения специальных упрощений УЭО, получившими статус в соответствии с ТК ТС,  после вступления в силу ТК ЕАЭС   и включения  таких операторов в реестр УЭО  в соответствии с ТК ЕАЭС.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и условия  применения специальных упрощений уполномоченными экономическими операторами,</dc:title>
  <dc:creator>Владислав А. Проняев</dc:creator>
  <cp:lastModifiedBy>comp</cp:lastModifiedBy>
  <cp:revision>315</cp:revision>
  <cp:lastPrinted>2016-11-26T13:32:03Z</cp:lastPrinted>
  <dcterms:created xsi:type="dcterms:W3CDTF">2016-11-18T09:24:09Z</dcterms:created>
  <dcterms:modified xsi:type="dcterms:W3CDTF">2016-12-06T06:12:01Z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TC102505551049</vt:lpwstr>
  </property>
</Properties>
</file>