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94" r:id="rId3"/>
    <p:sldId id="271" r:id="rId4"/>
    <p:sldId id="313" r:id="rId5"/>
    <p:sldId id="309" r:id="rId6"/>
    <p:sldId id="308" r:id="rId7"/>
    <p:sldId id="310" r:id="rId8"/>
    <p:sldId id="312" r:id="rId9"/>
    <p:sldId id="311" r:id="rId10"/>
    <p:sldId id="316" r:id="rId11"/>
    <p:sldId id="315" r:id="rId12"/>
    <p:sldId id="317" r:id="rId13"/>
    <p:sldId id="318" r:id="rId14"/>
    <p:sldId id="319" r:id="rId15"/>
    <p:sldId id="314" r:id="rId16"/>
    <p:sldId id="306" r:id="rId17"/>
    <p:sldId id="304" r:id="rId18"/>
    <p:sldId id="305" r:id="rId19"/>
    <p:sldId id="272" r:id="rId20"/>
    <p:sldId id="303" r:id="rId21"/>
    <p:sldId id="26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0" autoAdjust="0"/>
  </p:normalViewPr>
  <p:slideViewPr>
    <p:cSldViewPr>
      <p:cViewPr varScale="1">
        <p:scale>
          <a:sx n="86" d="100"/>
          <a:sy n="86" d="100"/>
        </p:scale>
        <p:origin x="-109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59BBC-3EA4-41F4-9435-68ACAC9E08FC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A8066D-AA20-41F0-808F-4FAB6E8062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190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8066D-AA20-41F0-808F-4FAB6E8062F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313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A8066D-AA20-41F0-808F-4FAB6E8062F8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78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73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6937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0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804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37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354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2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9267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9029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793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51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02C6D-068B-476D-AC6A-B07397CACCDA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BCF6E-9982-4193-A02F-3577587DE8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608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vramenko\Desktop\Презентация\подложка с карто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22683" cy="684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2510894"/>
            <a:ext cx="864095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solidFill>
                <a:srgbClr val="A291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6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ТАМОЖЕННЫЙ КОДЕКС ЕАЭС: КОМПЛЕКСНЫЙ ПОДХОД К РЕГУЛИРОВАНИЮ ИНСТИТУТА УЭО</a:t>
            </a:r>
            <a:endParaRPr lang="ru-RU" sz="3600" b="1" dirty="0">
              <a:solidFill>
                <a:srgbClr val="A291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260648"/>
            <a:ext cx="5616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latin typeface="Cambria" panose="02040503050406030204" pitchFamily="18" charset="0"/>
              </a:rPr>
              <a:t>М.В.ИСКОСКОВА</a:t>
            </a:r>
          </a:p>
          <a:p>
            <a:pPr algn="r"/>
            <a:r>
              <a:rPr lang="ru-RU" sz="1600" b="1" dirty="0" smtClean="0">
                <a:latin typeface="Cambria" panose="02040503050406030204" pitchFamily="18" charset="0"/>
              </a:rPr>
              <a:t>НАЧАЛЬНИК ОТДЕЛА ТАМОЖЕННОГО ЗАКОНОДАТЕЛЬСТВА ДЕПАРТАМЕНТА </a:t>
            </a:r>
            <a:br>
              <a:rPr lang="ru-RU" sz="1600" b="1" dirty="0" smtClean="0">
                <a:latin typeface="Cambria" panose="02040503050406030204" pitchFamily="18" charset="0"/>
              </a:rPr>
            </a:br>
            <a:r>
              <a:rPr lang="ru-RU" sz="1600" b="1" dirty="0" smtClean="0">
                <a:latin typeface="Cambria" panose="02040503050406030204" pitchFamily="18" charset="0"/>
              </a:rPr>
              <a:t>ТАМОЖЕННОГО ЗАКОНОДАТЕЛЬСТВА И ПРАВОПРИМЕНИТЕЛЬНОЙ ПРАКТИКИ</a:t>
            </a:r>
            <a:endParaRPr lang="ru-RU" sz="16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69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686" y="-93022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484784"/>
            <a:ext cx="8424936" cy="4971574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430. Уполномоченный экономический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оператор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С даты вступления в силу свидетельства о включении в реестр уполномоченных экономических операторов уполномоченный экономический оператор относится к категории низкого уровня риска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6. При проверке соблюдения юридическим лицом, претендующим на включение в реестр уполномоченных экономических операторов, условий включения в такой реестр, а также при контроле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соблюдением уполномоченным экономическим оператором условий его включения в такой реестр могут применяться предусмотренные разделом VI настоящего Кодекса формы таможенного контроля и меры, обеспечивающие проведение таможенного контроля.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8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686" y="-93022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7504" y="1484784"/>
            <a:ext cx="8784976" cy="5312093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311. Объекты таможенного контроля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Объектами таможенного контроля являются: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деятельность лиц, в том числе уполномоченных экономических операторов, связанная с перемещением товаров через таможенную границу Союза, оказанием услуг в сфере таможенного дела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либо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осуществляемая в рамках отдельных таможенных процедур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;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сооружения, помещения (части помещений) и (или) открытые площадки (части открытых площадок), предназначенные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для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использования или используемые в качестве складов временного хранения, таможенных складов, свободных складов, магазинов беспошлинной торговли, предназначенные для использования или используемые для временного хранения товаров уполномоченными экономическими операторами, а также предназначенные для использования или используемые в качестве зон таможенного контроля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74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686" y="-93022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174" y="1844824"/>
            <a:ext cx="8929314" cy="4392692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330. Таможенный осмотр помещений и территорий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Таможенный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осмотр помещений и территорий может проводиться таможенными органами в целях проверки соответствия сооружений, помещений (частей помещений) и (или) открытых площадок (частей открытых площадок), предназначенных для использования или используемых в качестве складов временного хранения, таможенных складов, свободных складов, магазинов беспошлинной торговли,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а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также предназначенных или используемых для временного хранения товаров уполномоченными экономическими операторами, требованиям и условиям, установленным в соответствии с пунктом 4 статьи 411, пунктом 5 статьи 416, пунктом 4 статьи 421, пунктом 4 статьи 426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подпунктом 4 пункта 3 статьи 433 настоящего Кодекса.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062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686" y="-93022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5174" y="1196752"/>
            <a:ext cx="9108826" cy="5618559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333. Выездная  таможенная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проверка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Плановые выездные таможенные проверки в отношении уполномоченных экономических операторов проводятся таможенными органами не чаще 1 раза в 3 года.</a:t>
            </a: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9. Основаниями для назначения внеплановых выездных таможенных проверок могут являться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3) заявление лица о включении в реестр уполномоченных экономических операторов;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4) представление уполномоченным экономическим оператором таможенному органу информации об изменении сведений, заявленных им при включении в реестр уполномоченных экономических операторов о находящихся в собственности, хозяйственном ведении, оперативном управлении или аренде сооружениях, помещениях (частях помещений) и (или) открытых площадках (частях открытых площадок), предназначенных для временного хранения товаров;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490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8686" y="-93022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8033" y="1196752"/>
            <a:ext cx="8929314" cy="5312093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331. Таможенная проверка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Таможенная проверка может применяться при проведении таможенного контроля в соответствии с пунктом 7 статьи 310 настоящего Кодекса, а также в случаях, предусмотренных пунктом 5 статьи 397 и </a:t>
            </a:r>
            <a:r>
              <a:rPr lang="ru-RU" sz="1800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пунктом 6 статьи 430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настоящего Кодекса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При проведении таможенной проверки таможенными органами могут проверяться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5) соблюдение юридическим лицом, претендующим на включение в реестр уполномоченных экономических операторов, условий включения в такой реестр, а также соблюдение уполномоченным экономическим оператором условий включения в реестр уполномоченных экономических операторов и исполнение иных обязанностей, предусмотренных настоящим Кодексом;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30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24340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613" y="1196752"/>
            <a:ext cx="8515350" cy="5278041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361. Сбор таможенными органами информации о лицах 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Таможенные органы вправе проводить сбор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информации,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включая сведения: 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8) о финансовой устойчивости юридических лиц, включенных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реестр уполномоченных экономических операторов либо претендующих на включение в такой реестр;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9) о задолженности (недоимке) в соответствии с законодательством государств-членов о налогах и сборах (налоговым законодательством) юридических лиц, включенных в реестр уполномоченных экономических операторов либо претендующих 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 включение в такой реестр;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11) о привлечении физических лиц государств-членов, являющихся акционерами юридического лица, претендующего на включение в реестр уполномоченных экономических операторов либо включенных в такой реестр, его учредителями (участниками), руководителями, главными бухгалтерами, к уголовной ответственности за преступления или уголовные правонарушения, производство по которым отнесено к ведению таможенных и иных государственных органов.</a:t>
            </a:r>
          </a:p>
        </p:txBody>
      </p:sp>
    </p:spTree>
    <p:extLst>
      <p:ext uri="{BB962C8B-B14F-4D97-AF65-F5344CB8AC3E}">
        <p14:creationId xmlns:p14="http://schemas.microsoft.com/office/powerpoint/2010/main" val="4333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24340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613" y="1196752"/>
            <a:ext cx="8515350" cy="5550456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371. Порядок направления и исполнения таможенными органами запросов о представлении копий документов и (или)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сведений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Основаниями для направления запроса о представлении копий документов и (или) сведений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являются: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проверка соблюдения юридическим лицом, претендующим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включение в реестр уполномоченных экономических операторов, условий включения в такой реестр, предусмотренных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подпунктами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3, 5 и 6 пункта 1 статьи 433 настоящего Кодекса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372. Направление таможенным органом одного государства-члена информации таможенному органу другого государства-члена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latin typeface="Cambria" panose="02040503050406030204" pitchFamily="18" charset="0"/>
              </a:rPr>
              <a:t>1. Таможенный орган одного государства-члена направляет информацию таможенному органу другого государства-члена </a:t>
            </a:r>
            <a:r>
              <a:rPr lang="ru-RU" sz="1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если: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latin typeface="Cambria" panose="02040503050406030204" pitchFamily="18" charset="0"/>
              </a:rPr>
              <a:t>выявлены </a:t>
            </a:r>
            <a:r>
              <a:rPr lang="ru-RU" sz="1600" dirty="0">
                <a:solidFill>
                  <a:schemeClr val="bg1"/>
                </a:solidFill>
                <a:latin typeface="Cambria" panose="02040503050406030204" pitchFamily="18" charset="0"/>
              </a:rPr>
              <a:t>основания для приостановления действия свидетельства о включении в реестр уполномоченных экономических операторов, предусмотренные подпунктами 6, 11 и 12 пункта 1 статьи 435 настоящего Кодекса;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6187" y="-205020"/>
            <a:ext cx="9470187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0065" y="908721"/>
            <a:ext cx="8344383" cy="5822871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433. Условия включения в реестр уполномоченных экономических операторов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Условиями включения юридического лица в реестр уполномоченных экономических операторов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являются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отсутствие во всех государствах-членах на день регистрации таможенным органом заявления не исполненной в установленный срок обязанности по уплате таможенных платежей, специальных, антидемпинговых, компенсационных пошлин, пеней, процентов;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отсутствие фактов привлечения во всех государствах-членах этого юридического лица к административной ответственности в течение 1 года до дня регистрации таможенным органом заявления за административные правонарушения, привлечение к ответственности за совершение которых законодательством государств-членов определено в качестве основания для отказа во включении в реестр уполномоченных экономических операторов; 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6) отсутствие фактов привлечения во всех государствах-членах физических лиц государств-членов, являющихся акционерами этого юридического лица, имеющими 10 и более процентов акций юридического лица, претендующего на включение в реестр уполномоченных экономических операторов, его учредителями (участниками), руководителями, главными бухгалтерами, к уголовной ответственности за преступления или уголовные правонарушения, производство по которым отнесено к ведению таможенных и иных государственных органов и привлечение к ответственности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совершение которых законодательством государств-членов определено в качестве основания для отказа во включении в реестр уполномоченных экономических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операторов.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328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26187" y="-205020"/>
            <a:ext cx="9470187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МЕХАНИЗМЫ КОНТРОЛЯ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6714" y="555537"/>
            <a:ext cx="8344383" cy="6061234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435. Приостановление, возобновление действия свидетельства и основания для исключения из реестра уполномоченных экономических операторов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marL="342900" indent="-342900" algn="just">
              <a:spcBef>
                <a:spcPts val="0"/>
              </a:spcBef>
              <a:buAutoNum type="arabicPeriod"/>
              <a:defRPr/>
            </a:pP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Основаниями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для приостановления действия свидетельства являются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6) информация о наличии у уполномоченного экономического оператора не исполненной в иных государствах-членах, чем государство-член, в котором он был включен в реестр уполномоченных экономических операторов, в установленный срок обязанности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уплате таможенных платежей, специальных, антидемпинговых, компенсационных пошлин, пеней, процентов;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11) возбуждение в отношении уполномоченного экономического оператора дела об административном правонарушении (начало административного процесса) хотя бы в одном из государств-членов по признакам совершения административного правонарушения, привлечение к ответственности за совершение которых законодательством государств-членов определено в качестве основания для приостановления действия свидетельства;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12) возбуждение в любом из государств-членов уголовного дела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отношении физических лиц государств-членов, являющихся акционерами, имеющими 10 и более процентов акций юридических лиц, включенных в реестр уполномоченных экономических операторов, учредителями (участниками), руководителями, главными бухгалтерами таких юридических лиц, по признакам совершения преступления или уголовного правонарушения, производство по которым отнесено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ведению таможенных и иных государственных органов и привлечение к ответственности за совершение которых законодательством государств-членов определено в качестве основания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для </a:t>
            </a:r>
            <a:r>
              <a:rPr lang="ru-RU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приостановления действия 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свидетельства.</a:t>
            </a: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9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3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8" y="3175"/>
            <a:ext cx="9151938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4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ВЗАИМОДЕЙСТВИЕ ТАМОЖЕННЫХ ОРГАНОВ И УЭО</a:t>
            </a:r>
            <a:endParaRPr lang="ru-RU" altLang="ru-RU" sz="24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0933" y="1484784"/>
            <a:ext cx="8515350" cy="5312093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latin typeface="Cambria" panose="02040503050406030204" pitchFamily="18" charset="0"/>
              </a:rPr>
              <a:t>Статья 363. Взаимоотношения таможенных органов с лицами, осуществляющими внешнеэкономическую деятельность, уполномоченными экономическими операторами, лицами, осуществляющими деятельность в сфере таможенного дела, их ассоциациями и объединениями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ru-RU" sz="1800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3</a:t>
            </a: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</a:rPr>
              <a:t>. Для установления и поддержания официальных отношений консультативного характера и взаимодействия в целях повышения эффективности таможенного контроля между таможенными органами 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</a:rPr>
              <a:t>и лицами, осуществляющими внешнеэкономическую деятельность, </a:t>
            </a:r>
            <a:r>
              <a:rPr lang="ru-RU" sz="1800" b="1" dirty="0">
                <a:solidFill>
                  <a:schemeClr val="bg1"/>
                </a:solidFill>
                <a:latin typeface="Cambria" panose="02040503050406030204" pitchFamily="18" charset="0"/>
              </a:rPr>
              <a:t>уполномоченными экономическими операторами</a:t>
            </a:r>
            <a:r>
              <a:rPr lang="ru-RU" sz="1800" dirty="0">
                <a:solidFill>
                  <a:schemeClr val="bg1"/>
                </a:solidFill>
                <a:latin typeface="Cambria" panose="02040503050406030204" pitchFamily="18" charset="0"/>
              </a:rPr>
              <a:t>, лицами, осуществляющими деятельность в сфере таможенного </a:t>
            </a:r>
            <a:r>
              <a:rPr lang="ru-RU" sz="1800" dirty="0" smtClean="0">
                <a:solidFill>
                  <a:schemeClr val="bg1"/>
                </a:solidFill>
                <a:latin typeface="Cambria" panose="02040503050406030204" pitchFamily="18" charset="0"/>
              </a:rPr>
              <a:t>дела, их ассоциациями и объединениями при таможенных органах могут создаваться консультативные органы и приниматься документы, регулирующие порядок такого взаимодействия.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(Статья </a:t>
            </a:r>
            <a:r>
              <a:rPr lang="ru-RU" sz="1800" b="1" dirty="0">
                <a:solidFill>
                  <a:schemeClr val="bg1"/>
                </a:solidFill>
                <a:latin typeface="Cambria" panose="02040503050406030204" pitchFamily="18" charset="0"/>
              </a:rPr>
              <a:t>443. Взаимодействие уполномоченного экономического оператора и таможенного органа (таможенных органов</a:t>
            </a:r>
            <a:r>
              <a:rPr lang="ru-RU" sz="1800" b="1" dirty="0" smtClean="0">
                <a:solidFill>
                  <a:schemeClr val="bg1"/>
                </a:solidFill>
                <a:latin typeface="Cambria" panose="02040503050406030204" pitchFamily="18" charset="0"/>
              </a:rPr>
              <a:t>)</a:t>
            </a:r>
            <a:endParaRPr lang="ru-RU" sz="1800" b="1" dirty="0">
              <a:solidFill>
                <a:schemeClr val="bg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11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51898" cy="6863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563888" y="18864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mbria" panose="02040503050406030204" pitchFamily="18" charset="0"/>
              </a:rPr>
              <a:t>ОСНОВНЫЕ ПРИЧИНЫ ВОЗНИКНОВЕНИЯ ПРОБЛЕМ В ПРАВОПРИМЕНИТЕЛЬНОЙ ПРАКТИКЕ</a:t>
            </a:r>
            <a:endParaRPr lang="ru-RU" b="1" dirty="0">
              <a:latin typeface="Cambria" panose="020405030504060302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743389" y="1412776"/>
            <a:ext cx="7848872" cy="1368152"/>
          </a:xfrm>
          <a:prstGeom prst="roundRect">
            <a:avLst/>
          </a:prstGeom>
          <a:solidFill>
            <a:srgbClr val="0042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ru-RU" dirty="0" smtClean="0">
                <a:latin typeface="Cambria" panose="02040503050406030204" pitchFamily="18" charset="0"/>
              </a:rPr>
              <a:t>НАЛИЧИЕ ПРАВОВЫХ ПРОБЕЛОВ </a:t>
            </a:r>
          </a:p>
          <a:p>
            <a:pPr algn="ctr"/>
            <a:r>
              <a:rPr lang="ru-RU" dirty="0" smtClean="0">
                <a:latin typeface="Cambria" panose="02040503050406030204" pitchFamily="18" charset="0"/>
              </a:rPr>
              <a:t>(НЕУРЕГУЛИРОВАННЫХ ВОПРОСОВ)</a:t>
            </a:r>
          </a:p>
          <a:p>
            <a:pPr algn="ctr"/>
            <a:r>
              <a:rPr lang="ru-RU" dirty="0" smtClean="0">
                <a:latin typeface="Cambria" panose="02040503050406030204" pitchFamily="18" charset="0"/>
              </a:rPr>
              <a:t>Пп.4 п1 ст. 41 ТК ТС  «иные </a:t>
            </a:r>
            <a:r>
              <a:rPr lang="ru-RU" dirty="0">
                <a:latin typeface="Cambria" panose="02040503050406030204" pitchFamily="18" charset="0"/>
              </a:rPr>
              <a:t>специальные упрощения, предусмотренные таможенным законодательством таможенного </a:t>
            </a:r>
            <a:r>
              <a:rPr lang="ru-RU" dirty="0" smtClean="0">
                <a:latin typeface="Cambria" panose="02040503050406030204" pitchFamily="18" charset="0"/>
              </a:rPr>
              <a:t>союза»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3389" y="2924944"/>
            <a:ext cx="7848872" cy="2160240"/>
          </a:xfrm>
          <a:prstGeom prst="roundRect">
            <a:avLst/>
          </a:prstGeom>
          <a:solidFill>
            <a:srgbClr val="0042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2. ВОЗНИКНОВЕНИЕ ПРАВОВОЙ КОЛЛИЗИИ МЕЖДУ НОРМАМИ АКТОВ ПРАВА СОЮЗА И НАЦИОНАЛЬНЫМ ЗАКОНОДАТЕЛЬСТВОМ</a:t>
            </a:r>
          </a:p>
          <a:p>
            <a:pPr algn="ctr"/>
            <a:r>
              <a:rPr lang="ru-RU" dirty="0" smtClean="0">
                <a:latin typeface="Cambria" panose="02040503050406030204" pitchFamily="18" charset="0"/>
              </a:rPr>
              <a:t>П. 1 ст. 220  ТК ТС «Местом </a:t>
            </a:r>
            <a:r>
              <a:rPr lang="ru-RU" dirty="0">
                <a:latin typeface="Cambria" panose="02040503050406030204" pitchFamily="18" charset="0"/>
              </a:rPr>
              <a:t>доставки товаров является зона таможенного контроля, находящаяся в регионе деятельности таможенного органа назначения. При этом товары, перевозимые из места их прибытия, доставляются в место нахождения таможенного органа, </a:t>
            </a:r>
            <a:r>
              <a:rPr lang="ru-RU" b="1" dirty="0">
                <a:latin typeface="Cambria" panose="02040503050406030204" pitchFamily="18" charset="0"/>
              </a:rPr>
              <a:t>если иное не установлено настоящим Кодексом</a:t>
            </a:r>
            <a:r>
              <a:rPr lang="ru-RU" b="1" dirty="0" smtClean="0">
                <a:latin typeface="Cambria" panose="02040503050406030204" pitchFamily="18" charset="0"/>
              </a:rPr>
              <a:t>.»</a:t>
            </a:r>
            <a:endParaRPr lang="ru-RU" b="1" dirty="0" smtClean="0">
              <a:latin typeface="Cambria" panose="02040503050406030204" pitchFamily="18" charset="0"/>
            </a:endParaRPr>
          </a:p>
          <a:p>
            <a:pPr algn="ctr"/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7673" y="5229200"/>
            <a:ext cx="7848872" cy="504056"/>
          </a:xfrm>
          <a:prstGeom prst="roundRect">
            <a:avLst/>
          </a:prstGeom>
          <a:solidFill>
            <a:srgbClr val="0042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3. СУБЬЕКТИВНЫЙ ФАКТОР</a:t>
            </a:r>
            <a:endParaRPr lang="ru-RU" dirty="0">
              <a:latin typeface="Cambria" panose="020405030504060302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40891" y="5877272"/>
            <a:ext cx="7848872" cy="648072"/>
          </a:xfrm>
          <a:prstGeom prst="roundRect">
            <a:avLst/>
          </a:prstGeom>
          <a:solidFill>
            <a:srgbClr val="0042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Cambria" panose="02040503050406030204" pitchFamily="18" charset="0"/>
              </a:rPr>
              <a:t>1, 2 – УСТРАНЕНЫ В ПРОЕКТЕ ТК ЕАЭС</a:t>
            </a:r>
            <a:endParaRPr lang="ru-RU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32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17304"/>
            <a:ext cx="9151938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и лица, осуществляющие деятельность в сфере таможенного дела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6020" y="1499315"/>
            <a:ext cx="8515350" cy="5703689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399. Обеспечение исполнения обязанностей юридического лица, осуществляющего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деятельность в </a:t>
            </a: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сфере таможенного дела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9. В случае если юридическое лицо, осуществляющее деятельность (претендующее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 осуществление </a:t>
            </a: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деятельности)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качестве таможенного представителя и (или) таможенного перевозчика, одновременно является уполномоченным экономическим оператором (претендует на включение в реестр уполномоченных экономических операторов), обеспечение исполнения обязанностей юридического лица, осуществляющего деятельность в сфере таможенного дела, и (или) обеспечение исполнения обязанностей уполномоченного экономического оператора предоставляются в размере максимальной суммы одного из обеспечения, определенной подпунктом 2 пункта 1 статьи 402, подпунктом 2 пункта 1 статьи 407 и пунктами 8 – 10 статьи 436 настоящего Кодекса, при включении юридического лица: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1) в реестр таможенных представителей и реестр таможенных перевозчиков;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2) в реестр таможенных представителей и реестр уполномоченных экономических операторов;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3) в реестр таможенных перевозчиков и реестр уполномоченных экономических операторов;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4) в реестр таможенных представителей, реестр таможенных перевозчиков и реестр уполномоченных экономических операторов.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9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vramenko\Desktop\Презентация\подложка с карто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20399"/>
            <a:ext cx="9122683" cy="6842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51520" y="3429000"/>
            <a:ext cx="86409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A2916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mbria" panose="02040503050406030204" pitchFamily="18" charset="0"/>
                <a:ea typeface="Tahoma" panose="020B0604030504040204" pitchFamily="34" charset="0"/>
                <a:cs typeface="Tahoma" panose="020B0604030504040204" pitchFamily="34" charset="0"/>
              </a:rPr>
              <a:t>СПАСИБО ЗА ВНИМАНИЕ!</a:t>
            </a:r>
            <a:endParaRPr lang="ru-RU" sz="4800" b="1" dirty="0">
              <a:solidFill>
                <a:srgbClr val="A29163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mbria" panose="02040503050406030204" pitchFamily="18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5856" y="260648"/>
            <a:ext cx="56166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latin typeface="Cambria" panose="02040503050406030204" pitchFamily="18" charset="0"/>
              </a:rPr>
              <a:t>М.В.ИСКОСКОВА</a:t>
            </a:r>
          </a:p>
          <a:p>
            <a:pPr algn="r"/>
            <a:r>
              <a:rPr lang="ru-RU" b="1" dirty="0">
                <a:latin typeface="Cambria" panose="02040503050406030204" pitchFamily="18" charset="0"/>
              </a:rPr>
              <a:t>НАЧАЛЬНИК ОТДЕЛА ТАМОЖЕННОГО ЗАКОНОДАТЕЛЬСТВА ДЕПАРТАМЕНТА </a:t>
            </a:r>
            <a:br>
              <a:rPr lang="ru-RU" b="1" dirty="0">
                <a:latin typeface="Cambria" panose="02040503050406030204" pitchFamily="18" charset="0"/>
              </a:rPr>
            </a:br>
            <a:r>
              <a:rPr lang="ru-RU" b="1" dirty="0">
                <a:latin typeface="Cambria" panose="02040503050406030204" pitchFamily="18" charset="0"/>
              </a:rPr>
              <a:t>ТАМОЖЕННОГО ЗАКОНОДАТЕЛЬСТВА И ПРАВОПРИМЕНИТЕЛЬНОЙ ПРАКТИКИ</a:t>
            </a:r>
          </a:p>
          <a:p>
            <a:pPr algn="r"/>
            <a:endParaRPr lang="ru-RU" b="1" dirty="0" smtClean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22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5276" y="-80186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КОМПЛЕКСНОЕ УРЕГУЛИРОВАНИЕ В ПРОЕКТЕ ТК ЕАЭС 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67544" y="1268760"/>
            <a:ext cx="8568952" cy="5380196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Глава 61 Уполномоченный экономический оператор.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 Отсылочные нормы  ТК ЕАЭС.</a:t>
            </a:r>
          </a:p>
          <a:p>
            <a:pPr algn="ctr">
              <a:spcBef>
                <a:spcPts val="0"/>
              </a:spcBef>
              <a:buNone/>
              <a:defRPr/>
            </a:pPr>
            <a:endParaRPr lang="ru-RU" sz="16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marL="342900" indent="-342900" algn="ctr">
              <a:spcBef>
                <a:spcPts val="0"/>
              </a:spcBef>
              <a:buAutoNum type="arabicPeriod" startAt="3"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Решения Евразийской экономической комиссии по вопросам: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Формы свидетельства УЭО;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Формы общего реестра УЭО, порядка его формирования и ведения;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3. Формы заявления о включении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Реестр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УЭО, порядка его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заполнения и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перечня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документов, подтверждающих заявленные в нем сведения;</a:t>
            </a:r>
            <a:endParaRPr lang="ru-RU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4. Требований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 сооружениям, помещениям (частям помещений) и (или) открытым площадкам (частям открытых площадок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УЭО;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Порядка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определения финансовой устойчивости юридического лица, претендующего на включение в реестр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УЭО;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6. Требований к пломбам УЭО, признаваемым таможенными органами: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7. Порядка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применения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УЭО средств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идентификации, используемых таможенными органами, а также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требований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к ним </a:t>
            </a:r>
            <a:endParaRPr lang="ru-RU" sz="14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8. Формата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общего перечня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статей АПК и УК (условия включении в реестр УЭО), порядка </a:t>
            </a:r>
            <a:r>
              <a:rPr lang="ru-RU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его формирования, ведения и использования сведений из </a:t>
            </a:r>
            <a:r>
              <a:rPr lang="ru-RU" sz="1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него.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Статья 465. Переходные положения в отношении уполномоченных экономических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операторов.</a:t>
            </a:r>
          </a:p>
          <a:p>
            <a:pPr algn="ctr">
              <a:spcBef>
                <a:spcPts val="0"/>
              </a:spcBef>
              <a:buNone/>
              <a:defRPr/>
            </a:pP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 Национальное законодательство государств-членов Союза.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5157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0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-508" y="1268760"/>
            <a:ext cx="9036496" cy="5925026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100. Таможенные операции, связанные с помещением товаров на временное хранение, и порядок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их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совершения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5. При доставке товаров в сооружения, помещения (части помещений) и (или) на открытые площадки (части открытых площадок) уполномоченного экономического оператора, имеющего свидетельства второго и (или) третьего типов, являющиеся зоной таможенного контроля, таможенные операции, связанные с помещением товаров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на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временное хранение, совершаются с учетом статьи 440 настоящего Кодекса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(1-4 специальные упрощения Свидетельства 2-го типа, статья 437)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440. Особенности завершения действия таможенной процедуры таможенного транзита при доставке товаров в зону таможенного контроля, созданную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сооружениях, помещениях (частях помещений)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(или) на открытых площадках (частях открытых площадок) уполномоченного экономического оператора 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99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24340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613" y="1196752"/>
            <a:ext cx="8515350" cy="5822871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120. Особенности совершения таможенных операций и выпуска товаров до подачи декларации на товары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17. Таможенные операции, связанные с выпуском товаров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до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подачи декларации на товары, декларантом которых будет выступать уполномоченный экономический оператор, совершаются с учетом статьи 441 настоящего Кодекса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( 4-е специальное упрощение Свидетельства 1-го типа, , 9-е специальное упрощение Свидетельства 2-го типа, статья 437)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121. Особенности выпуска товаров до завершения проверки таможенных, иных документов и (или) сведений </a:t>
            </a:r>
            <a:endParaRPr lang="ru-RU" sz="1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122. Особенности выпуска товаров при назначении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таможенной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экспертизы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2. Обеспечение исполнения обязанности по уплате таможенных пошлин, налогов, специальных, антидемпинговых, компенсационных пошлин не предоставляется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если: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декларантом товаров выступает уполномоченный экономический оператор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(3-е специальное упрощение Свидетельства 1-го типа, 8-е специальное упрощение Свидетельства 2-го типа,  статья 437)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40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24340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613" y="1196752"/>
            <a:ext cx="8515350" cy="5822871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95. Разгрузка, перегрузка (перевалка) товаров и иные грузовые операции с товарами, а также замена транспортных средств международной перевозки, осуществляемые до убытия товаров с таможенной территории Союза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 Разгрузка, перегрузка (перевалка) товаров и иные грузовые операции с товарами, находящимися под таможенным контролем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вывозимыми с таможенной территории Союза, а также замена транспортных средств международной перевозки, перевозящих такие товары, другими транспортными средствами допускаются с разрешения таможенного органа, в регионе деятельности которого совершается соответствующая операция, а в случае, если такие операции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отношении товаров и транспортных средств международной перевозки могут быть совершены без повреждения наложенных таможенных пломб и печатей либо если на товары таможенные пломбы и печати не были наложены, – после уведомления таможенного органа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электронной или письменной форме.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Операции, предусмотренные настоящим пунктом, могут совершаться без получения разрешения таможенного органа или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его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уведомления, если такие операции совершаются уполномоченными экономическими операторами, имеющими свидетельство первого и третьего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типа. (9-е специальное упрощение для 1-го типа Свидетельства УЭО – ст. 437)</a:t>
            </a: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19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6188" y="0"/>
            <a:ext cx="9470187" cy="7101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-1" y="1628801"/>
            <a:ext cx="8892481" cy="4699159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343. Таможенное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сопровождение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3. Таможенные органы вправе применять таможенное сопровождение: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	1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) при перевозке товаров в соответствии с таможенной процедурой таможенного транзита в следующих случаях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1.1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1.2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1.3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1.4. иные </a:t>
            </a: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случаи при выявлении признаков несоблюдения международных договоров и актов, составляющих право Союза, и (или) законодательства государств-членов; 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	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 Положения абзаца пятого подпункта 1 пункта 3 настоящей статьи не применяются, если декларантом товаров, помещаемых под таможенную процедуру таможенного транзита, выступает уполномоченный экономический оператор, имеющий свидетельство первого или третьего типа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.</a:t>
            </a: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85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52536" y="-3652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4800" y="1484784"/>
            <a:ext cx="8515350" cy="4971574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146. Обеспечение исполнения обязанности по уплате таможенных пошлин, налогов, специальных, антидемпинговых, компенсационных пошлин при таможенной процедуре таможенного транзита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4. При таможенной процедуре таможенного транзита обеспечение исполнения обязанности по уплате таможенных пошлин, налогов и обеспечение исполнения обязанности по уплате специальных, антидемпинговых, компенсационных пошлин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не предоставляется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 </a:t>
            </a:r>
            <a:r>
              <a:rPr lang="ru-RU" sz="1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если:</a:t>
            </a:r>
            <a:endParaRPr lang="ru-RU" sz="1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2) в качестве декларанта выступает таможенный перевозчик, осуществляющий перевозку (транспортировку) декларируемых товаров, или </a:t>
            </a:r>
            <a:r>
              <a:rPr lang="ru-RU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уполномоченный экономический оператор, имеющий свидетельство о включении в реестр уполномоченных экономических операторов первого или третьего </a:t>
            </a:r>
            <a:r>
              <a:rPr lang="ru-RU" sz="1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типа (2-е специальное упрощение Свидетельства 1 типа, статья 437).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0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avramenko\Desktop\Презентация\подложка пустая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-243408"/>
            <a:ext cx="9252520" cy="69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3492500" y="222250"/>
            <a:ext cx="53276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ru-RU" altLang="ru-RU" sz="2000" b="1" dirty="0" smtClean="0">
                <a:latin typeface="Cambria" pitchFamily="18" charset="0"/>
                <a:ea typeface="Arial" charset="0"/>
                <a:cs typeface="Times New Roman" pitchFamily="18" charset="0"/>
              </a:rPr>
              <a:t>УЭО – ПРИМЕНЕНИЕ СПЕЦИАЛЬНЫХ УПРОЩЕНИЙ (ТАМОЖЕННЫЕ ОПЕРАЦИИ)</a:t>
            </a:r>
            <a:endParaRPr lang="ru-RU" altLang="ru-RU" sz="2000" b="1" dirty="0">
              <a:latin typeface="Cambria" pitchFamily="18" charset="0"/>
              <a:ea typeface="Arial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70613" y="1196752"/>
            <a:ext cx="8515350" cy="5550456"/>
          </a:xfrm>
          <a:prstGeom prst="roundRect">
            <a:avLst/>
          </a:prstGeom>
          <a:solidFill>
            <a:srgbClr val="00427F"/>
          </a:solidFill>
          <a:ln w="38100">
            <a:solidFill>
              <a:srgbClr val="A29163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Times" charset="0"/>
                <a:ea typeface="Arial" pitchFamily="34" charset="0"/>
                <a:cs typeface="Times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Times" charset="0"/>
                <a:ea typeface="Times" charset="0"/>
                <a:cs typeface="Times" charset="0"/>
              </a:defRPr>
            </a:lvl9pPr>
          </a:lstStyle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Статья 153. Возникновение и прекращение обязанности </a:t>
            </a:r>
            <a:r>
              <a:rPr lang="ru-RU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 </a:t>
            </a: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уплате ввозных таможенных пошлин, налогов, специальных, антидемпинговых, компенсационных пошлин в отношении иностранных товаров, помещаемых (помещенных) под таможенную процедуру таможенного транзита, при перевозке (транспортировке) по таможенной территории Союза, срок их уплаты и исчисление</a:t>
            </a:r>
          </a:p>
          <a:p>
            <a:pPr algn="just">
              <a:spcBef>
                <a:spcPts val="0"/>
              </a:spcBef>
              <a:buNone/>
              <a:defRPr/>
            </a:pPr>
            <a:endParaRPr lang="ru-RU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3. Обязанность по уплате ввозных таможенных пошлин, налогов, специальных, антидемпинговых, компенсационных пошлин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в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отношении иностранных товаров, помещаемых (помещенных)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под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таможенную процедуру таможенного транзита, прекращается при наступлении следующих обстоятельств: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1) у декларанта, железнодорожного перевозчика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государства-члена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, указанного в подпункте 2 пункта 1 настоящей статьи, осуществляющего перевозку (транспортировку) товаров до места доставки товаров, определенного таможенным органом отправления: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завершение действия таможенной процедуры таможенного транзита в соответствии со статьей 151 настоящего Кодекса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за </a:t>
            </a:r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исключением случая, указанного в абзаце третьем настоящего подпункта;</a:t>
            </a:r>
          </a:p>
          <a:p>
            <a:pPr algn="just">
              <a:spcBef>
                <a:spcPts val="0"/>
              </a:spcBef>
              <a:buNone/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принятие товаров уполномоченным экономическим оператором в соответствии со статьей 440 настоящего Кодекса;</a:t>
            </a:r>
          </a:p>
        </p:txBody>
      </p:sp>
    </p:spTree>
    <p:extLst>
      <p:ext uri="{BB962C8B-B14F-4D97-AF65-F5344CB8AC3E}">
        <p14:creationId xmlns:p14="http://schemas.microsoft.com/office/powerpoint/2010/main" val="287640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</TotalTime>
  <Words>2607</Words>
  <Application>Microsoft Office PowerPoint</Application>
  <PresentationFormat>Экран (4:3)</PresentationFormat>
  <Paragraphs>157</Paragraphs>
  <Slides>21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Валикова</dc:creator>
  <cp:lastModifiedBy>Марина</cp:lastModifiedBy>
  <cp:revision>108</cp:revision>
  <dcterms:created xsi:type="dcterms:W3CDTF">2015-09-03T13:14:59Z</dcterms:created>
  <dcterms:modified xsi:type="dcterms:W3CDTF">2016-12-04T18:13:47Z</dcterms:modified>
</cp:coreProperties>
</file>