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52" r:id="rId1"/>
  </p:sldMasterIdLst>
  <p:notesMasterIdLst>
    <p:notesMasterId r:id="rId14"/>
  </p:notesMasterIdLst>
  <p:handoutMasterIdLst>
    <p:handoutMasterId r:id="rId15"/>
  </p:handoutMasterIdLst>
  <p:sldIdLst>
    <p:sldId id="256" r:id="rId2"/>
    <p:sldId id="306" r:id="rId3"/>
    <p:sldId id="315" r:id="rId4"/>
    <p:sldId id="316" r:id="rId5"/>
    <p:sldId id="327" r:id="rId6"/>
    <p:sldId id="326" r:id="rId7"/>
    <p:sldId id="334" r:id="rId8"/>
    <p:sldId id="318" r:id="rId9"/>
    <p:sldId id="319" r:id="rId10"/>
    <p:sldId id="324" r:id="rId11"/>
    <p:sldId id="323" r:id="rId12"/>
    <p:sldId id="273" r:id="rId13"/>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83191EC-18BB-4C24-8841-7824D0D3408F}">
          <p14:sldIdLst>
            <p14:sldId id="256"/>
            <p14:sldId id="306"/>
            <p14:sldId id="315"/>
            <p14:sldId id="316"/>
            <p14:sldId id="327"/>
            <p14:sldId id="326"/>
            <p14:sldId id="334"/>
            <p14:sldId id="318"/>
            <p14:sldId id="319"/>
            <p14:sldId id="324"/>
            <p14:sldId id="323"/>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71" autoAdjust="0"/>
  </p:normalViewPr>
  <p:slideViewPr>
    <p:cSldViewPr>
      <p:cViewPr varScale="1">
        <p:scale>
          <a:sx n="73" d="100"/>
          <a:sy n="73" d="100"/>
        </p:scale>
        <p:origin x="-26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C97A9-F8CF-4878-9B3A-68FB65C433CF}"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ru-RU"/>
        </a:p>
      </dgm:t>
    </dgm:pt>
    <dgm:pt modelId="{A080471E-A8B4-4A81-886A-8ED2E00B5402}" type="pres">
      <dgm:prSet presAssocID="{464C97A9-F8CF-4878-9B3A-68FB65C433CF}" presName="linear" presStyleCnt="0">
        <dgm:presLayoutVars>
          <dgm:dir/>
          <dgm:animLvl val="lvl"/>
          <dgm:resizeHandles val="exact"/>
        </dgm:presLayoutVars>
      </dgm:prSet>
      <dgm:spPr/>
      <dgm:t>
        <a:bodyPr/>
        <a:lstStyle/>
        <a:p>
          <a:endParaRPr lang="ru-RU"/>
        </a:p>
      </dgm:t>
    </dgm:pt>
  </dgm:ptLst>
  <dgm:cxnLst>
    <dgm:cxn modelId="{49235532-28A4-433D-8800-2198AC46E0FA}" type="presOf" srcId="{464C97A9-F8CF-4878-9B3A-68FB65C433CF}" destId="{A080471E-A8B4-4A81-886A-8ED2E00B5402}"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2D10A-AD44-4732-B34B-DF69EE670FB7}"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ru-RU"/>
        </a:p>
      </dgm:t>
    </dgm:pt>
    <dgm:pt modelId="{4C007775-8F2C-46CA-A112-93C34E33125D}">
      <dgm:prSet phldrT="[Текст]"/>
      <dgm:spPr/>
      <dgm:t>
        <a:bodyPr/>
        <a:lstStyle/>
        <a:p>
          <a:pPr>
            <a:spcAft>
              <a:spcPts val="0"/>
            </a:spcAft>
          </a:pPr>
          <a:r>
            <a:rPr lang="ru-RU" dirty="0" smtClean="0"/>
            <a:t>ТК ТС</a:t>
          </a:r>
          <a:endParaRPr lang="en-US" dirty="0" smtClean="0"/>
        </a:p>
        <a:p>
          <a:pPr>
            <a:spcAft>
              <a:spcPts val="0"/>
            </a:spcAft>
          </a:pPr>
          <a:r>
            <a:rPr lang="ru-RU" dirty="0" smtClean="0"/>
            <a:t>(статья 39) </a:t>
          </a:r>
          <a:endParaRPr lang="ru-RU" dirty="0"/>
        </a:p>
      </dgm:t>
    </dgm:pt>
    <dgm:pt modelId="{F5387604-1949-4CFE-8FC6-4601C36234FB}" type="parTrans" cxnId="{CCB2CD42-7263-4561-AC4B-ECC0E55654C7}">
      <dgm:prSet/>
      <dgm:spPr/>
      <dgm:t>
        <a:bodyPr/>
        <a:lstStyle/>
        <a:p>
          <a:endParaRPr lang="ru-RU"/>
        </a:p>
      </dgm:t>
    </dgm:pt>
    <dgm:pt modelId="{DD5158B0-0843-4EB6-89F2-9C6A5096D7F1}" type="sibTrans" cxnId="{CCB2CD42-7263-4561-AC4B-ECC0E55654C7}">
      <dgm:prSet>
        <dgm:style>
          <a:lnRef idx="3">
            <a:schemeClr val="lt1"/>
          </a:lnRef>
          <a:fillRef idx="1">
            <a:schemeClr val="accent1"/>
          </a:fillRef>
          <a:effectRef idx="1">
            <a:schemeClr val="accent1"/>
          </a:effectRef>
          <a:fontRef idx="minor">
            <a:schemeClr val="lt1"/>
          </a:fontRef>
        </dgm:style>
      </dgm:prSet>
      <dgm:spPr>
        <a:solidFill>
          <a:schemeClr val="bg1"/>
        </a:solidFill>
        <a:ln>
          <a:solidFill>
            <a:schemeClr val="tx2"/>
          </a:solidFill>
        </a:ln>
      </dgm:spPr>
      <dgm:t>
        <a:bodyPr/>
        <a:lstStyle/>
        <a:p>
          <a:endParaRPr lang="ru-RU"/>
        </a:p>
      </dgm:t>
    </dgm:pt>
    <dgm:pt modelId="{C6C7D098-84F6-4ECD-B13B-AA6D26A1ED04}">
      <dgm:prSet phldrT="[Текст]"/>
      <dgm:spPr>
        <a:solidFill>
          <a:schemeClr val="bg1">
            <a:lumMod val="95000"/>
          </a:schemeClr>
        </a:solidFill>
        <a:ln>
          <a:solidFill>
            <a:schemeClr val="tx2"/>
          </a:solidFill>
        </a:ln>
      </dgm:spPr>
      <dgm:t>
        <a:bodyPr/>
        <a:lstStyle/>
        <a:p>
          <a:pPr>
            <a:spcAft>
              <a:spcPts val="0"/>
            </a:spcAft>
          </a:pPr>
          <a:r>
            <a:rPr lang="ru-RU" dirty="0" smtClean="0">
              <a:solidFill>
                <a:schemeClr val="tx1"/>
              </a:solidFill>
            </a:rPr>
            <a:t>ТК ЕАЭС</a:t>
          </a:r>
        </a:p>
        <a:p>
          <a:pPr>
            <a:spcAft>
              <a:spcPts val="0"/>
            </a:spcAft>
          </a:pPr>
          <a:r>
            <a:rPr lang="ru-RU" dirty="0" smtClean="0">
              <a:solidFill>
                <a:schemeClr val="tx1"/>
              </a:solidFill>
            </a:rPr>
            <a:t>(подпункт 2 пункта 1 статьи 433)</a:t>
          </a:r>
        </a:p>
      </dgm:t>
    </dgm:pt>
    <dgm:pt modelId="{3C5D9E4D-95CC-4080-B7B4-98561A39B3B9}" type="parTrans" cxnId="{2F59B3B3-686A-4392-AB7F-4D3CFE36C784}">
      <dgm:prSet/>
      <dgm:spPr/>
      <dgm:t>
        <a:bodyPr/>
        <a:lstStyle/>
        <a:p>
          <a:endParaRPr lang="ru-RU"/>
        </a:p>
      </dgm:t>
    </dgm:pt>
    <dgm:pt modelId="{4ED259D0-3DD6-476F-9C38-97EEFF871F8A}" type="sibTrans" cxnId="{2F59B3B3-686A-4392-AB7F-4D3CFE36C784}">
      <dgm:prSet/>
      <dgm:spPr/>
      <dgm:t>
        <a:bodyPr/>
        <a:lstStyle/>
        <a:p>
          <a:endParaRPr lang="ru-RU"/>
        </a:p>
      </dgm:t>
    </dgm:pt>
    <dgm:pt modelId="{58D97AE7-0461-49B5-A1E3-632E9E182D18}">
      <dgm:prSet custT="1">
        <dgm:style>
          <a:lnRef idx="3">
            <a:schemeClr val="lt1"/>
          </a:lnRef>
          <a:fillRef idx="1">
            <a:schemeClr val="accent2"/>
          </a:fillRef>
          <a:effectRef idx="1">
            <a:schemeClr val="accent2"/>
          </a:effectRef>
          <a:fontRef idx="minor">
            <a:schemeClr val="lt1"/>
          </a:fontRef>
        </dgm:style>
      </dgm:prSet>
      <dgm:spPr>
        <a:ln/>
      </dgm:spPr>
      <dgm:t>
        <a:bodyPr/>
        <a:lstStyle/>
        <a:p>
          <a:r>
            <a:rPr lang="ru-RU" sz="2000" dirty="0" smtClean="0">
              <a:solidFill>
                <a:schemeClr val="bg1"/>
              </a:solidFill>
            </a:rPr>
            <a:t>Обеспечение исполнения обязанностей уполномоченного экономического оператора</a:t>
          </a:r>
          <a:endParaRPr lang="ru-RU" sz="2000" dirty="0">
            <a:solidFill>
              <a:schemeClr val="bg1"/>
            </a:solidFill>
          </a:endParaRPr>
        </a:p>
      </dgm:t>
    </dgm:pt>
    <dgm:pt modelId="{1C4A93CC-6FCB-4F9C-B068-7497F49F31E4}" type="parTrans" cxnId="{40BB0EE3-CD61-488C-BB4D-DED0E60922C9}">
      <dgm:prSet/>
      <dgm:spPr/>
      <dgm:t>
        <a:bodyPr/>
        <a:lstStyle/>
        <a:p>
          <a:endParaRPr lang="ru-RU"/>
        </a:p>
      </dgm:t>
    </dgm:pt>
    <dgm:pt modelId="{7D972305-BA08-452E-A87A-2812DC443BBE}" type="sibTrans" cxnId="{40BB0EE3-CD61-488C-BB4D-DED0E60922C9}">
      <dgm:prSet/>
      <dgm:spPr/>
      <dgm:t>
        <a:bodyPr/>
        <a:lstStyle/>
        <a:p>
          <a:endParaRPr lang="ru-RU"/>
        </a:p>
      </dgm:t>
    </dgm:pt>
    <dgm:pt modelId="{1D11B7CF-5DA0-4395-8E71-BA21E536E8A1}">
      <dgm:prSet custT="1"/>
      <dgm:spPr>
        <a:solidFill>
          <a:schemeClr val="bg1">
            <a:lumMod val="95000"/>
          </a:schemeClr>
        </a:solidFill>
      </dgm:spPr>
      <dgm:t>
        <a:bodyPr/>
        <a:lstStyle/>
        <a:p>
          <a:r>
            <a:rPr lang="ru-RU" sz="2000" dirty="0" smtClean="0"/>
            <a:t>Обеспечение уплаты таможенных пошлин, налогов (банковская гарантия, денежный залог)</a:t>
          </a:r>
          <a:endParaRPr lang="ru-RU" sz="2000" dirty="0"/>
        </a:p>
      </dgm:t>
    </dgm:pt>
    <dgm:pt modelId="{FF830EEB-D5FC-4431-97D9-589B4A1A5CE7}" type="sibTrans" cxnId="{5993EE9F-D30B-4673-B961-041D7A5D9B0A}">
      <dgm:prSet/>
      <dgm:spPr/>
      <dgm:t>
        <a:bodyPr/>
        <a:lstStyle/>
        <a:p>
          <a:endParaRPr lang="ru-RU"/>
        </a:p>
      </dgm:t>
    </dgm:pt>
    <dgm:pt modelId="{29EFA0E2-5866-4207-B5B3-EE7974CC80DC}" type="parTrans" cxnId="{5993EE9F-D30B-4673-B961-041D7A5D9B0A}">
      <dgm:prSet/>
      <dgm:spPr/>
      <dgm:t>
        <a:bodyPr/>
        <a:lstStyle/>
        <a:p>
          <a:endParaRPr lang="ru-RU"/>
        </a:p>
      </dgm:t>
    </dgm:pt>
    <dgm:pt modelId="{6BB17BDB-A4AD-4276-89BB-4D5FB43269FD}" type="pres">
      <dgm:prSet presAssocID="{0422D10A-AD44-4732-B34B-DF69EE670FB7}" presName="Name0" presStyleCnt="0">
        <dgm:presLayoutVars>
          <dgm:dir/>
          <dgm:animLvl val="lvl"/>
          <dgm:resizeHandles val="exact"/>
        </dgm:presLayoutVars>
      </dgm:prSet>
      <dgm:spPr/>
      <dgm:t>
        <a:bodyPr/>
        <a:lstStyle/>
        <a:p>
          <a:endParaRPr lang="ru-RU"/>
        </a:p>
      </dgm:t>
    </dgm:pt>
    <dgm:pt modelId="{D7789E4C-FFFB-4DCA-B3D6-51D728C8C2FC}" type="pres">
      <dgm:prSet presAssocID="{0422D10A-AD44-4732-B34B-DF69EE670FB7}" presName="tSp" presStyleCnt="0"/>
      <dgm:spPr/>
      <dgm:t>
        <a:bodyPr/>
        <a:lstStyle/>
        <a:p>
          <a:endParaRPr lang="ru-RU"/>
        </a:p>
      </dgm:t>
    </dgm:pt>
    <dgm:pt modelId="{8DBAEBC2-F3BE-4AB5-A9D7-EA5F6840B960}" type="pres">
      <dgm:prSet presAssocID="{0422D10A-AD44-4732-B34B-DF69EE670FB7}" presName="bSp" presStyleCnt="0"/>
      <dgm:spPr/>
      <dgm:t>
        <a:bodyPr/>
        <a:lstStyle/>
        <a:p>
          <a:endParaRPr lang="ru-RU"/>
        </a:p>
      </dgm:t>
    </dgm:pt>
    <dgm:pt modelId="{CA9E6081-9239-49B9-AB4E-FBAFEED877C3}" type="pres">
      <dgm:prSet presAssocID="{0422D10A-AD44-4732-B34B-DF69EE670FB7}" presName="process" presStyleCnt="0"/>
      <dgm:spPr/>
      <dgm:t>
        <a:bodyPr/>
        <a:lstStyle/>
        <a:p>
          <a:endParaRPr lang="ru-RU"/>
        </a:p>
      </dgm:t>
    </dgm:pt>
    <dgm:pt modelId="{38CE3925-5545-44D8-874A-2D2C816AEB8C}" type="pres">
      <dgm:prSet presAssocID="{4C007775-8F2C-46CA-A112-93C34E33125D}" presName="composite1" presStyleCnt="0"/>
      <dgm:spPr/>
      <dgm:t>
        <a:bodyPr/>
        <a:lstStyle/>
        <a:p>
          <a:endParaRPr lang="ru-RU"/>
        </a:p>
      </dgm:t>
    </dgm:pt>
    <dgm:pt modelId="{E9DAB7D4-9596-4A1F-854E-3DB1626E9463}" type="pres">
      <dgm:prSet presAssocID="{4C007775-8F2C-46CA-A112-93C34E33125D}" presName="dummyNode1" presStyleLbl="node1" presStyleIdx="0" presStyleCnt="2"/>
      <dgm:spPr/>
      <dgm:t>
        <a:bodyPr/>
        <a:lstStyle/>
        <a:p>
          <a:endParaRPr lang="ru-RU"/>
        </a:p>
      </dgm:t>
    </dgm:pt>
    <dgm:pt modelId="{42289C16-32DF-4A6C-94CA-6DDAF74251C8}" type="pres">
      <dgm:prSet presAssocID="{4C007775-8F2C-46CA-A112-93C34E33125D}" presName="childNode1" presStyleLbl="bgAcc1" presStyleIdx="0" presStyleCnt="2" custScaleX="113448" custScaleY="71321" custLinFactNeighborX="3766" custLinFactNeighborY="-55939">
        <dgm:presLayoutVars>
          <dgm:bulletEnabled val="1"/>
        </dgm:presLayoutVars>
      </dgm:prSet>
      <dgm:spPr/>
      <dgm:t>
        <a:bodyPr/>
        <a:lstStyle/>
        <a:p>
          <a:endParaRPr lang="ru-RU"/>
        </a:p>
      </dgm:t>
    </dgm:pt>
    <dgm:pt modelId="{B9344F61-C954-49BD-A9C3-0E80D2DDB050}" type="pres">
      <dgm:prSet presAssocID="{4C007775-8F2C-46CA-A112-93C34E33125D}" presName="childNode1tx" presStyleLbl="bgAcc1" presStyleIdx="0" presStyleCnt="2">
        <dgm:presLayoutVars>
          <dgm:bulletEnabled val="1"/>
        </dgm:presLayoutVars>
      </dgm:prSet>
      <dgm:spPr/>
      <dgm:t>
        <a:bodyPr/>
        <a:lstStyle/>
        <a:p>
          <a:endParaRPr lang="ru-RU"/>
        </a:p>
      </dgm:t>
    </dgm:pt>
    <dgm:pt modelId="{1C399AAD-79CB-4DE9-B271-89FBF781BBBD}" type="pres">
      <dgm:prSet presAssocID="{4C007775-8F2C-46CA-A112-93C34E33125D}" presName="parentNode1" presStyleLbl="node1" presStyleIdx="0" presStyleCnt="2" custScaleY="67829" custLinFactY="-62968" custLinFactNeighborX="-1560" custLinFactNeighborY="-100000">
        <dgm:presLayoutVars>
          <dgm:chMax val="1"/>
          <dgm:bulletEnabled val="1"/>
        </dgm:presLayoutVars>
      </dgm:prSet>
      <dgm:spPr/>
      <dgm:t>
        <a:bodyPr/>
        <a:lstStyle/>
        <a:p>
          <a:endParaRPr lang="ru-RU"/>
        </a:p>
      </dgm:t>
    </dgm:pt>
    <dgm:pt modelId="{CCCE447F-250D-4FFF-BEE4-999324DFF1B8}" type="pres">
      <dgm:prSet presAssocID="{4C007775-8F2C-46CA-A112-93C34E33125D}" presName="connSite1" presStyleCnt="0"/>
      <dgm:spPr/>
      <dgm:t>
        <a:bodyPr/>
        <a:lstStyle/>
        <a:p>
          <a:endParaRPr lang="ru-RU"/>
        </a:p>
      </dgm:t>
    </dgm:pt>
    <dgm:pt modelId="{6E0177DC-9D61-4ECF-A85E-EFC802E94177}" type="pres">
      <dgm:prSet presAssocID="{DD5158B0-0843-4EB6-89F2-9C6A5096D7F1}" presName="Name9" presStyleLbl="sibTrans2D1" presStyleIdx="0" presStyleCnt="1" custScaleX="98970" custLinFactNeighborX="-32176" custLinFactNeighborY="-8365"/>
      <dgm:spPr/>
      <dgm:t>
        <a:bodyPr/>
        <a:lstStyle/>
        <a:p>
          <a:endParaRPr lang="ru-RU"/>
        </a:p>
      </dgm:t>
    </dgm:pt>
    <dgm:pt modelId="{00CD4C99-478F-4AD3-9506-FD6D615464A9}" type="pres">
      <dgm:prSet presAssocID="{C6C7D098-84F6-4ECD-B13B-AA6D26A1ED04}" presName="composite2" presStyleCnt="0"/>
      <dgm:spPr/>
      <dgm:t>
        <a:bodyPr/>
        <a:lstStyle/>
        <a:p>
          <a:endParaRPr lang="ru-RU"/>
        </a:p>
      </dgm:t>
    </dgm:pt>
    <dgm:pt modelId="{0D23EDD7-3E00-4B80-9266-81CE7E037D13}" type="pres">
      <dgm:prSet presAssocID="{C6C7D098-84F6-4ECD-B13B-AA6D26A1ED04}" presName="dummyNode2" presStyleLbl="node1" presStyleIdx="0" presStyleCnt="2"/>
      <dgm:spPr/>
      <dgm:t>
        <a:bodyPr/>
        <a:lstStyle/>
        <a:p>
          <a:endParaRPr lang="ru-RU"/>
        </a:p>
      </dgm:t>
    </dgm:pt>
    <dgm:pt modelId="{7DD428E1-C224-47D0-9EC9-00BDC5A54EDE}" type="pres">
      <dgm:prSet presAssocID="{C6C7D098-84F6-4ECD-B13B-AA6D26A1ED04}" presName="childNode2" presStyleLbl="bgAcc1" presStyleIdx="1" presStyleCnt="2" custScaleX="143658" custScaleY="81012" custLinFactNeighborX="1288" custLinFactNeighborY="-36934">
        <dgm:presLayoutVars>
          <dgm:bulletEnabled val="1"/>
        </dgm:presLayoutVars>
      </dgm:prSet>
      <dgm:spPr/>
      <dgm:t>
        <a:bodyPr/>
        <a:lstStyle/>
        <a:p>
          <a:endParaRPr lang="ru-RU"/>
        </a:p>
      </dgm:t>
    </dgm:pt>
    <dgm:pt modelId="{BEA47733-4495-4EAC-BE74-37E4F2C6B529}" type="pres">
      <dgm:prSet presAssocID="{C6C7D098-84F6-4ECD-B13B-AA6D26A1ED04}" presName="childNode2tx" presStyleLbl="bgAcc1" presStyleIdx="1" presStyleCnt="2">
        <dgm:presLayoutVars>
          <dgm:bulletEnabled val="1"/>
        </dgm:presLayoutVars>
      </dgm:prSet>
      <dgm:spPr/>
      <dgm:t>
        <a:bodyPr/>
        <a:lstStyle/>
        <a:p>
          <a:endParaRPr lang="ru-RU"/>
        </a:p>
      </dgm:t>
    </dgm:pt>
    <dgm:pt modelId="{5AB3841A-F8B5-4749-BE06-27E5127779E7}" type="pres">
      <dgm:prSet presAssocID="{C6C7D098-84F6-4ECD-B13B-AA6D26A1ED04}" presName="parentNode2" presStyleLbl="node1" presStyleIdx="1" presStyleCnt="2" custScaleX="133100" custScaleY="62093" custLinFactNeighborX="-2902" custLinFactNeighborY="-66019">
        <dgm:presLayoutVars>
          <dgm:chMax val="0"/>
          <dgm:bulletEnabled val="1"/>
        </dgm:presLayoutVars>
      </dgm:prSet>
      <dgm:spPr/>
      <dgm:t>
        <a:bodyPr/>
        <a:lstStyle/>
        <a:p>
          <a:endParaRPr lang="ru-RU"/>
        </a:p>
      </dgm:t>
    </dgm:pt>
    <dgm:pt modelId="{6B704F2C-3F85-4928-964E-68CFB33B8ABF}" type="pres">
      <dgm:prSet presAssocID="{C6C7D098-84F6-4ECD-B13B-AA6D26A1ED04}" presName="connSite2" presStyleCnt="0"/>
      <dgm:spPr/>
      <dgm:t>
        <a:bodyPr/>
        <a:lstStyle/>
        <a:p>
          <a:endParaRPr lang="ru-RU"/>
        </a:p>
      </dgm:t>
    </dgm:pt>
  </dgm:ptLst>
  <dgm:cxnLst>
    <dgm:cxn modelId="{40BB0EE3-CD61-488C-BB4D-DED0E60922C9}" srcId="{C6C7D098-84F6-4ECD-B13B-AA6D26A1ED04}" destId="{58D97AE7-0461-49B5-A1E3-632E9E182D18}" srcOrd="0" destOrd="0" parTransId="{1C4A93CC-6FCB-4F9C-B068-7497F49F31E4}" sibTransId="{7D972305-BA08-452E-A87A-2812DC443BBE}"/>
    <dgm:cxn modelId="{56C8EFF5-5D3C-44B3-9E37-8DF6186D09F3}" type="presOf" srcId="{1D11B7CF-5DA0-4395-8E71-BA21E536E8A1}" destId="{42289C16-32DF-4A6C-94CA-6DDAF74251C8}" srcOrd="0" destOrd="0" presId="urn:microsoft.com/office/officeart/2005/8/layout/hProcess4"/>
    <dgm:cxn modelId="{2F59B3B3-686A-4392-AB7F-4D3CFE36C784}" srcId="{0422D10A-AD44-4732-B34B-DF69EE670FB7}" destId="{C6C7D098-84F6-4ECD-B13B-AA6D26A1ED04}" srcOrd="1" destOrd="0" parTransId="{3C5D9E4D-95CC-4080-B7B4-98561A39B3B9}" sibTransId="{4ED259D0-3DD6-476F-9C38-97EEFF871F8A}"/>
    <dgm:cxn modelId="{1BC30D7B-BF56-4E37-B7CC-71118BE42803}" type="presOf" srcId="{58D97AE7-0461-49B5-A1E3-632E9E182D18}" destId="{BEA47733-4495-4EAC-BE74-37E4F2C6B529}" srcOrd="1" destOrd="0" presId="urn:microsoft.com/office/officeart/2005/8/layout/hProcess4"/>
    <dgm:cxn modelId="{111FB708-6571-48AC-92E2-1DDE83438509}" type="presOf" srcId="{4C007775-8F2C-46CA-A112-93C34E33125D}" destId="{1C399AAD-79CB-4DE9-B271-89FBF781BBBD}" srcOrd="0" destOrd="0" presId="urn:microsoft.com/office/officeart/2005/8/layout/hProcess4"/>
    <dgm:cxn modelId="{6BDB6E33-8ED3-43CB-BC3D-745539418104}" type="presOf" srcId="{1D11B7CF-5DA0-4395-8E71-BA21E536E8A1}" destId="{B9344F61-C954-49BD-A9C3-0E80D2DDB050}" srcOrd="1" destOrd="0" presId="urn:microsoft.com/office/officeart/2005/8/layout/hProcess4"/>
    <dgm:cxn modelId="{CCB2CD42-7263-4561-AC4B-ECC0E55654C7}" srcId="{0422D10A-AD44-4732-B34B-DF69EE670FB7}" destId="{4C007775-8F2C-46CA-A112-93C34E33125D}" srcOrd="0" destOrd="0" parTransId="{F5387604-1949-4CFE-8FC6-4601C36234FB}" sibTransId="{DD5158B0-0843-4EB6-89F2-9C6A5096D7F1}"/>
    <dgm:cxn modelId="{85F5DE53-3BC5-41AC-9652-1D1764FEB60A}" type="presOf" srcId="{58D97AE7-0461-49B5-A1E3-632E9E182D18}" destId="{7DD428E1-C224-47D0-9EC9-00BDC5A54EDE}" srcOrd="0" destOrd="0" presId="urn:microsoft.com/office/officeart/2005/8/layout/hProcess4"/>
    <dgm:cxn modelId="{5993EE9F-D30B-4673-B961-041D7A5D9B0A}" srcId="{4C007775-8F2C-46CA-A112-93C34E33125D}" destId="{1D11B7CF-5DA0-4395-8E71-BA21E536E8A1}" srcOrd="0" destOrd="0" parTransId="{29EFA0E2-5866-4207-B5B3-EE7974CC80DC}" sibTransId="{FF830EEB-D5FC-4431-97D9-589B4A1A5CE7}"/>
    <dgm:cxn modelId="{98E9DF4F-77F3-4320-AEE5-23E2143699B2}" type="presOf" srcId="{DD5158B0-0843-4EB6-89F2-9C6A5096D7F1}" destId="{6E0177DC-9D61-4ECF-A85E-EFC802E94177}" srcOrd="0" destOrd="0" presId="urn:microsoft.com/office/officeart/2005/8/layout/hProcess4"/>
    <dgm:cxn modelId="{5A84140C-6460-4BAB-AED5-5E56706532C1}" type="presOf" srcId="{0422D10A-AD44-4732-B34B-DF69EE670FB7}" destId="{6BB17BDB-A4AD-4276-89BB-4D5FB43269FD}" srcOrd="0" destOrd="0" presId="urn:microsoft.com/office/officeart/2005/8/layout/hProcess4"/>
    <dgm:cxn modelId="{694C0E03-B092-4053-A527-68FBC6CB4A97}" type="presOf" srcId="{C6C7D098-84F6-4ECD-B13B-AA6D26A1ED04}" destId="{5AB3841A-F8B5-4749-BE06-27E5127779E7}" srcOrd="0" destOrd="0" presId="urn:microsoft.com/office/officeart/2005/8/layout/hProcess4"/>
    <dgm:cxn modelId="{C2E3479F-4C23-46DB-95DC-1145662D7FD9}" type="presParOf" srcId="{6BB17BDB-A4AD-4276-89BB-4D5FB43269FD}" destId="{D7789E4C-FFFB-4DCA-B3D6-51D728C8C2FC}" srcOrd="0" destOrd="0" presId="urn:microsoft.com/office/officeart/2005/8/layout/hProcess4"/>
    <dgm:cxn modelId="{B03A8970-D6A0-4128-8A61-6D6F743AB590}" type="presParOf" srcId="{6BB17BDB-A4AD-4276-89BB-4D5FB43269FD}" destId="{8DBAEBC2-F3BE-4AB5-A9D7-EA5F6840B960}" srcOrd="1" destOrd="0" presId="urn:microsoft.com/office/officeart/2005/8/layout/hProcess4"/>
    <dgm:cxn modelId="{D8796E97-AF1B-417F-8363-09C5CA020983}" type="presParOf" srcId="{6BB17BDB-A4AD-4276-89BB-4D5FB43269FD}" destId="{CA9E6081-9239-49B9-AB4E-FBAFEED877C3}" srcOrd="2" destOrd="0" presId="urn:microsoft.com/office/officeart/2005/8/layout/hProcess4"/>
    <dgm:cxn modelId="{BA14772E-DCD8-4795-95BF-5AC7803555EA}" type="presParOf" srcId="{CA9E6081-9239-49B9-AB4E-FBAFEED877C3}" destId="{38CE3925-5545-44D8-874A-2D2C816AEB8C}" srcOrd="0" destOrd="0" presId="urn:microsoft.com/office/officeart/2005/8/layout/hProcess4"/>
    <dgm:cxn modelId="{30FF6C4E-9644-471C-BF03-56CB868F068F}" type="presParOf" srcId="{38CE3925-5545-44D8-874A-2D2C816AEB8C}" destId="{E9DAB7D4-9596-4A1F-854E-3DB1626E9463}" srcOrd="0" destOrd="0" presId="urn:microsoft.com/office/officeart/2005/8/layout/hProcess4"/>
    <dgm:cxn modelId="{956448DA-BB09-494F-9687-10053199B990}" type="presParOf" srcId="{38CE3925-5545-44D8-874A-2D2C816AEB8C}" destId="{42289C16-32DF-4A6C-94CA-6DDAF74251C8}" srcOrd="1" destOrd="0" presId="urn:microsoft.com/office/officeart/2005/8/layout/hProcess4"/>
    <dgm:cxn modelId="{68EDEB22-D2FA-4DDF-81A1-B1FD0409CD8A}" type="presParOf" srcId="{38CE3925-5545-44D8-874A-2D2C816AEB8C}" destId="{B9344F61-C954-49BD-A9C3-0E80D2DDB050}" srcOrd="2" destOrd="0" presId="urn:microsoft.com/office/officeart/2005/8/layout/hProcess4"/>
    <dgm:cxn modelId="{7CF6B918-8320-4C64-85C6-DA461C75EB53}" type="presParOf" srcId="{38CE3925-5545-44D8-874A-2D2C816AEB8C}" destId="{1C399AAD-79CB-4DE9-B271-89FBF781BBBD}" srcOrd="3" destOrd="0" presId="urn:microsoft.com/office/officeart/2005/8/layout/hProcess4"/>
    <dgm:cxn modelId="{8FC5E6F0-A0BB-4CAC-A67A-018DB3075985}" type="presParOf" srcId="{38CE3925-5545-44D8-874A-2D2C816AEB8C}" destId="{CCCE447F-250D-4FFF-BEE4-999324DFF1B8}" srcOrd="4" destOrd="0" presId="urn:microsoft.com/office/officeart/2005/8/layout/hProcess4"/>
    <dgm:cxn modelId="{61B46171-158A-4D7E-ACE3-0476E1E14536}" type="presParOf" srcId="{CA9E6081-9239-49B9-AB4E-FBAFEED877C3}" destId="{6E0177DC-9D61-4ECF-A85E-EFC802E94177}" srcOrd="1" destOrd="0" presId="urn:microsoft.com/office/officeart/2005/8/layout/hProcess4"/>
    <dgm:cxn modelId="{92AB7B74-6C78-4250-ACE3-001AE3EB7A04}" type="presParOf" srcId="{CA9E6081-9239-49B9-AB4E-FBAFEED877C3}" destId="{00CD4C99-478F-4AD3-9506-FD6D615464A9}" srcOrd="2" destOrd="0" presId="urn:microsoft.com/office/officeart/2005/8/layout/hProcess4"/>
    <dgm:cxn modelId="{7F2421FE-CD1D-4520-8B2C-3F92EB4F8811}" type="presParOf" srcId="{00CD4C99-478F-4AD3-9506-FD6D615464A9}" destId="{0D23EDD7-3E00-4B80-9266-81CE7E037D13}" srcOrd="0" destOrd="0" presId="urn:microsoft.com/office/officeart/2005/8/layout/hProcess4"/>
    <dgm:cxn modelId="{80595F27-B550-42BA-AC28-625B86CE95AF}" type="presParOf" srcId="{00CD4C99-478F-4AD3-9506-FD6D615464A9}" destId="{7DD428E1-C224-47D0-9EC9-00BDC5A54EDE}" srcOrd="1" destOrd="0" presId="urn:microsoft.com/office/officeart/2005/8/layout/hProcess4"/>
    <dgm:cxn modelId="{87511723-02D7-4CF7-91B0-BA02A345212A}" type="presParOf" srcId="{00CD4C99-478F-4AD3-9506-FD6D615464A9}" destId="{BEA47733-4495-4EAC-BE74-37E4F2C6B529}" srcOrd="2" destOrd="0" presId="urn:microsoft.com/office/officeart/2005/8/layout/hProcess4"/>
    <dgm:cxn modelId="{8945088A-BDFF-4EAF-9676-637EB0F8B13F}" type="presParOf" srcId="{00CD4C99-478F-4AD3-9506-FD6D615464A9}" destId="{5AB3841A-F8B5-4749-BE06-27E5127779E7}" srcOrd="3" destOrd="0" presId="urn:microsoft.com/office/officeart/2005/8/layout/hProcess4"/>
    <dgm:cxn modelId="{BD8B6B2E-7C0B-44BD-A6B9-527044E83FD7}" type="presParOf" srcId="{00CD4C99-478F-4AD3-9506-FD6D615464A9}" destId="{6B704F2C-3F85-4928-964E-68CFB33B8ABF}"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2D10A-AD44-4732-B34B-DF69EE670FB7}" type="doc">
      <dgm:prSet loTypeId="urn:microsoft.com/office/officeart/2005/8/layout/hProcess4" loCatId="process" qsTypeId="urn:microsoft.com/office/officeart/2005/8/quickstyle/simple4" qsCatId="simple" csTypeId="urn:microsoft.com/office/officeart/2005/8/colors/accent2_2" csCatId="accent2" phldr="1"/>
      <dgm:spPr/>
    </dgm:pt>
    <dgm:pt modelId="{6BB17BDB-A4AD-4276-89BB-4D5FB43269FD}" type="pres">
      <dgm:prSet presAssocID="{0422D10A-AD44-4732-B34B-DF69EE670FB7}" presName="Name0" presStyleCnt="0">
        <dgm:presLayoutVars>
          <dgm:dir/>
          <dgm:animLvl val="lvl"/>
          <dgm:resizeHandles val="exact"/>
        </dgm:presLayoutVars>
      </dgm:prSet>
      <dgm:spPr/>
    </dgm:pt>
    <dgm:pt modelId="{D7789E4C-FFFB-4DCA-B3D6-51D728C8C2FC}" type="pres">
      <dgm:prSet presAssocID="{0422D10A-AD44-4732-B34B-DF69EE670FB7}" presName="tSp" presStyleCnt="0"/>
      <dgm:spPr/>
    </dgm:pt>
    <dgm:pt modelId="{8DBAEBC2-F3BE-4AB5-A9D7-EA5F6840B960}" type="pres">
      <dgm:prSet presAssocID="{0422D10A-AD44-4732-B34B-DF69EE670FB7}" presName="bSp" presStyleCnt="0"/>
      <dgm:spPr/>
    </dgm:pt>
    <dgm:pt modelId="{CA9E6081-9239-49B9-AB4E-FBAFEED877C3}" type="pres">
      <dgm:prSet presAssocID="{0422D10A-AD44-4732-B34B-DF69EE670FB7}" presName="process" presStyleCnt="0"/>
      <dgm:spPr/>
    </dgm:pt>
  </dgm:ptLst>
  <dgm:cxnLst>
    <dgm:cxn modelId="{908ACFF8-5466-47D3-A47E-62377A8AF1EB}" type="presOf" srcId="{0422D10A-AD44-4732-B34B-DF69EE670FB7}" destId="{6BB17BDB-A4AD-4276-89BB-4D5FB43269FD}" srcOrd="0" destOrd="0" presId="urn:microsoft.com/office/officeart/2005/8/layout/hProcess4"/>
    <dgm:cxn modelId="{AB6C3A10-81BE-4836-B43B-BD78710F84BD}" type="presParOf" srcId="{6BB17BDB-A4AD-4276-89BB-4D5FB43269FD}" destId="{D7789E4C-FFFB-4DCA-B3D6-51D728C8C2FC}" srcOrd="0" destOrd="0" presId="urn:microsoft.com/office/officeart/2005/8/layout/hProcess4"/>
    <dgm:cxn modelId="{4F9A30F6-8376-47BD-8DEB-73651561FF98}" type="presParOf" srcId="{6BB17BDB-A4AD-4276-89BB-4D5FB43269FD}" destId="{8DBAEBC2-F3BE-4AB5-A9D7-EA5F6840B960}" srcOrd="1" destOrd="0" presId="urn:microsoft.com/office/officeart/2005/8/layout/hProcess4"/>
    <dgm:cxn modelId="{F6CA38EC-6734-498F-801A-FAC27D9F7F5D}" type="presParOf" srcId="{6BB17BDB-A4AD-4276-89BB-4D5FB43269FD}" destId="{CA9E6081-9239-49B9-AB4E-FBAFEED877C3}" srcOrd="2"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4C97A9-F8CF-4878-9B3A-68FB65C433CF}"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ru-RU"/>
        </a:p>
      </dgm:t>
    </dgm:pt>
    <dgm:pt modelId="{E71EBED3-D5BE-4261-A491-05D8D9746A0B}">
      <dgm:prSet phldrT="[Текст]" custT="1"/>
      <dgm:spPr/>
      <dgm:t>
        <a:bodyPr/>
        <a:lstStyle/>
        <a:p>
          <a:r>
            <a:rPr lang="ru-RU" sz="1600" dirty="0" smtClean="0"/>
            <a:t>9 показателей финансовой устойчивости для получения свидетельства 2 или 3 типа </a:t>
          </a:r>
          <a:endParaRPr lang="ru-RU" sz="1600" dirty="0"/>
        </a:p>
      </dgm:t>
    </dgm:pt>
    <dgm:pt modelId="{2BAAA17B-FC4B-444A-8F7F-E99415EDD52C}" type="parTrans" cxnId="{18597417-BC98-4776-AE44-C7D00FB45A19}">
      <dgm:prSet/>
      <dgm:spPr/>
      <dgm:t>
        <a:bodyPr/>
        <a:lstStyle/>
        <a:p>
          <a:endParaRPr lang="ru-RU"/>
        </a:p>
      </dgm:t>
    </dgm:pt>
    <dgm:pt modelId="{1369DDE1-C0F9-47D5-9EB4-69300BCF0F52}" type="sibTrans" cxnId="{18597417-BC98-4776-AE44-C7D00FB45A19}">
      <dgm:prSet/>
      <dgm:spPr/>
      <dgm:t>
        <a:bodyPr/>
        <a:lstStyle/>
        <a:p>
          <a:endParaRPr lang="ru-RU"/>
        </a:p>
      </dgm:t>
    </dgm:pt>
    <dgm:pt modelId="{9B9DF27D-83D8-4598-87F2-6D1AC02E2E80}">
      <dgm:prSet phldrT="[Текст]" custT="1"/>
      <dgm:spPr>
        <a:solidFill>
          <a:schemeClr val="bg1">
            <a:lumMod val="95000"/>
            <a:alpha val="90000"/>
          </a:schemeClr>
        </a:solidFill>
      </dgm:spPr>
      <dgm:t>
        <a:bodyPr/>
        <a:lstStyle/>
        <a:p>
          <a:r>
            <a:rPr lang="ru-RU" sz="1600" dirty="0" smtClean="0"/>
            <a:t>Чистые активы</a:t>
          </a:r>
          <a:endParaRPr lang="ru-RU" sz="1600" dirty="0"/>
        </a:p>
      </dgm:t>
    </dgm:pt>
    <dgm:pt modelId="{AD2E9C65-363A-480F-84FC-44E1CA22DA0F}" type="parTrans" cxnId="{D5B741A3-CD1E-496D-99CD-86AE72C458DE}">
      <dgm:prSet/>
      <dgm:spPr/>
      <dgm:t>
        <a:bodyPr/>
        <a:lstStyle/>
        <a:p>
          <a:endParaRPr lang="ru-RU"/>
        </a:p>
      </dgm:t>
    </dgm:pt>
    <dgm:pt modelId="{4517E21F-4D8B-4BBD-A9D9-87150A7589F5}" type="sibTrans" cxnId="{D5B741A3-CD1E-496D-99CD-86AE72C458DE}">
      <dgm:prSet/>
      <dgm:spPr/>
      <dgm:t>
        <a:bodyPr/>
        <a:lstStyle/>
        <a:p>
          <a:endParaRPr lang="ru-RU"/>
        </a:p>
      </dgm:t>
    </dgm:pt>
    <dgm:pt modelId="{76B837BE-7066-4DD2-9199-4010F8558185}">
      <dgm:prSet phldrT="[Текст]" custT="1"/>
      <dgm:spPr>
        <a:solidFill>
          <a:schemeClr val="bg1">
            <a:lumMod val="95000"/>
            <a:alpha val="90000"/>
          </a:schemeClr>
        </a:solidFill>
      </dgm:spPr>
      <dgm:t>
        <a:bodyPr/>
        <a:lstStyle/>
        <a:p>
          <a:r>
            <a:rPr lang="ru-RU" sz="1600" dirty="0" smtClean="0"/>
            <a:t>Уставной капитал</a:t>
          </a:r>
          <a:endParaRPr lang="ru-RU" sz="1600" dirty="0"/>
        </a:p>
      </dgm:t>
    </dgm:pt>
    <dgm:pt modelId="{851914F5-2F46-439F-BBD2-1936BD906E7E}" type="parTrans" cxnId="{46335F06-3265-4500-9026-030B5CA475DA}">
      <dgm:prSet/>
      <dgm:spPr/>
      <dgm:t>
        <a:bodyPr/>
        <a:lstStyle/>
        <a:p>
          <a:endParaRPr lang="ru-RU"/>
        </a:p>
      </dgm:t>
    </dgm:pt>
    <dgm:pt modelId="{9595B022-C5D3-4CB6-8898-51F560C5A7B9}" type="sibTrans" cxnId="{46335F06-3265-4500-9026-030B5CA475DA}">
      <dgm:prSet/>
      <dgm:spPr/>
      <dgm:t>
        <a:bodyPr/>
        <a:lstStyle/>
        <a:p>
          <a:endParaRPr lang="ru-RU"/>
        </a:p>
      </dgm:t>
    </dgm:pt>
    <dgm:pt modelId="{5BB749A9-F084-44F1-82D7-4DE9097F1E54}">
      <dgm:prSet phldrT="[Текст]" custT="1"/>
      <dgm:spPr>
        <a:solidFill>
          <a:schemeClr val="bg1">
            <a:lumMod val="95000"/>
            <a:alpha val="90000"/>
          </a:schemeClr>
        </a:solidFill>
      </dgm:spPr>
      <dgm:t>
        <a:bodyPr/>
        <a:lstStyle/>
        <a:p>
          <a:r>
            <a:rPr lang="ru-RU" sz="1600" dirty="0" smtClean="0"/>
            <a:t>Остаточная стоимость основных средств</a:t>
          </a:r>
          <a:endParaRPr lang="ru-RU" sz="1600" dirty="0"/>
        </a:p>
      </dgm:t>
    </dgm:pt>
    <dgm:pt modelId="{8FF6E4D4-7EFE-42A2-88CD-2E05C8AC7F8F}" type="parTrans" cxnId="{30B87539-A791-4FB3-9E15-66E77DA0FD30}">
      <dgm:prSet/>
      <dgm:spPr/>
      <dgm:t>
        <a:bodyPr/>
        <a:lstStyle/>
        <a:p>
          <a:endParaRPr lang="ru-RU"/>
        </a:p>
      </dgm:t>
    </dgm:pt>
    <dgm:pt modelId="{7CA241F1-0E6A-4F8A-A56B-FDA25BF8C699}" type="sibTrans" cxnId="{30B87539-A791-4FB3-9E15-66E77DA0FD30}">
      <dgm:prSet/>
      <dgm:spPr/>
      <dgm:t>
        <a:bodyPr/>
        <a:lstStyle/>
        <a:p>
          <a:endParaRPr lang="ru-RU"/>
        </a:p>
      </dgm:t>
    </dgm:pt>
    <dgm:pt modelId="{AD68CF01-43CC-465A-B29B-4652F742E1FE}">
      <dgm:prSet phldrT="[Текст]" custT="1"/>
      <dgm:spPr>
        <a:solidFill>
          <a:schemeClr val="bg1">
            <a:lumMod val="95000"/>
            <a:alpha val="90000"/>
          </a:schemeClr>
        </a:solidFill>
      </dgm:spPr>
      <dgm:t>
        <a:bodyPr/>
        <a:lstStyle/>
        <a:p>
          <a:r>
            <a:rPr lang="ru-RU" sz="1600" dirty="0" smtClean="0"/>
            <a:t>Коэффициент автономии</a:t>
          </a:r>
          <a:endParaRPr lang="ru-RU" sz="1600" dirty="0"/>
        </a:p>
      </dgm:t>
    </dgm:pt>
    <dgm:pt modelId="{86E518F7-A394-4ACF-A9D4-E3B8AFB2018F}" type="parTrans" cxnId="{C6C6DE6B-5855-4B59-AF9F-496CD4A8B21C}">
      <dgm:prSet/>
      <dgm:spPr/>
      <dgm:t>
        <a:bodyPr/>
        <a:lstStyle/>
        <a:p>
          <a:endParaRPr lang="ru-RU"/>
        </a:p>
      </dgm:t>
    </dgm:pt>
    <dgm:pt modelId="{1D5CA59C-55BB-41EE-9BD3-2EC30ADB6771}" type="sibTrans" cxnId="{C6C6DE6B-5855-4B59-AF9F-496CD4A8B21C}">
      <dgm:prSet/>
      <dgm:spPr/>
      <dgm:t>
        <a:bodyPr/>
        <a:lstStyle/>
        <a:p>
          <a:endParaRPr lang="ru-RU"/>
        </a:p>
      </dgm:t>
    </dgm:pt>
    <dgm:pt modelId="{6EF04196-21DD-4F6B-841F-5C3685467764}">
      <dgm:prSet phldrT="[Текст]" custT="1"/>
      <dgm:spPr>
        <a:solidFill>
          <a:schemeClr val="bg1">
            <a:lumMod val="95000"/>
            <a:alpha val="90000"/>
          </a:schemeClr>
        </a:solidFill>
      </dgm:spPr>
      <dgm:t>
        <a:bodyPr/>
        <a:lstStyle/>
        <a:p>
          <a:r>
            <a:rPr lang="ru-RU" sz="1600" dirty="0" smtClean="0"/>
            <a:t>Коэффициент общей (текущей) ликвидности</a:t>
          </a:r>
          <a:endParaRPr lang="ru-RU" sz="1600" dirty="0"/>
        </a:p>
      </dgm:t>
    </dgm:pt>
    <dgm:pt modelId="{FB3C6C07-ACA4-483D-87A8-1E61BA821339}" type="parTrans" cxnId="{F83BDE2C-BDED-4A71-931F-28C9B04B17FF}">
      <dgm:prSet/>
      <dgm:spPr/>
      <dgm:t>
        <a:bodyPr/>
        <a:lstStyle/>
        <a:p>
          <a:endParaRPr lang="ru-RU"/>
        </a:p>
      </dgm:t>
    </dgm:pt>
    <dgm:pt modelId="{C9C7998F-1EBD-415E-9FA0-306F9D13E610}" type="sibTrans" cxnId="{F83BDE2C-BDED-4A71-931F-28C9B04B17FF}">
      <dgm:prSet/>
      <dgm:spPr/>
      <dgm:t>
        <a:bodyPr/>
        <a:lstStyle/>
        <a:p>
          <a:endParaRPr lang="ru-RU"/>
        </a:p>
      </dgm:t>
    </dgm:pt>
    <dgm:pt modelId="{4E482920-09CB-4E7E-B215-09CE5FF942D1}">
      <dgm:prSet phldrT="[Текст]" custT="1"/>
      <dgm:spPr>
        <a:solidFill>
          <a:schemeClr val="bg1">
            <a:lumMod val="95000"/>
            <a:alpha val="90000"/>
          </a:schemeClr>
        </a:solidFill>
      </dgm:spPr>
      <dgm:t>
        <a:bodyPr/>
        <a:lstStyle/>
        <a:p>
          <a:r>
            <a:rPr lang="ru-RU" sz="1600" dirty="0" smtClean="0"/>
            <a:t>Рентабельность собственного капитала</a:t>
          </a:r>
          <a:endParaRPr lang="ru-RU" sz="1600" dirty="0"/>
        </a:p>
      </dgm:t>
    </dgm:pt>
    <dgm:pt modelId="{56BC0F2F-6649-461B-9C3F-5DFB63088100}" type="parTrans" cxnId="{FCE7C4E9-1349-4996-9F2F-4C5B9E7B2303}">
      <dgm:prSet/>
      <dgm:spPr/>
      <dgm:t>
        <a:bodyPr/>
        <a:lstStyle/>
        <a:p>
          <a:endParaRPr lang="ru-RU"/>
        </a:p>
      </dgm:t>
    </dgm:pt>
    <dgm:pt modelId="{9AB53B40-2BB6-4AF5-9921-9D4DB6540D87}" type="sibTrans" cxnId="{FCE7C4E9-1349-4996-9F2F-4C5B9E7B2303}">
      <dgm:prSet/>
      <dgm:spPr/>
      <dgm:t>
        <a:bodyPr/>
        <a:lstStyle/>
        <a:p>
          <a:endParaRPr lang="ru-RU"/>
        </a:p>
      </dgm:t>
    </dgm:pt>
    <dgm:pt modelId="{FA16D0AF-527B-4F79-A5A1-6055B4541AF1}">
      <dgm:prSet phldrT="[Текст]" custT="1"/>
      <dgm:spPr>
        <a:solidFill>
          <a:schemeClr val="bg1">
            <a:lumMod val="95000"/>
            <a:alpha val="90000"/>
          </a:schemeClr>
        </a:solidFill>
      </dgm:spPr>
      <dgm:t>
        <a:bodyPr/>
        <a:lstStyle/>
        <a:p>
          <a:r>
            <a:rPr lang="ru-RU" sz="1600" dirty="0" smtClean="0"/>
            <a:t>Коэффициент финансовой устойчивости</a:t>
          </a:r>
          <a:endParaRPr lang="ru-RU" sz="1600" dirty="0"/>
        </a:p>
      </dgm:t>
    </dgm:pt>
    <dgm:pt modelId="{AE3B327C-35C7-4E2F-8C74-68A3CE719105}" type="parTrans" cxnId="{696559FC-F6A9-419B-84EA-BBC02F4075E6}">
      <dgm:prSet/>
      <dgm:spPr/>
      <dgm:t>
        <a:bodyPr/>
        <a:lstStyle/>
        <a:p>
          <a:endParaRPr lang="ru-RU"/>
        </a:p>
      </dgm:t>
    </dgm:pt>
    <dgm:pt modelId="{D01DFB43-2A88-44E4-A6E2-1B38B64352C2}" type="sibTrans" cxnId="{696559FC-F6A9-419B-84EA-BBC02F4075E6}">
      <dgm:prSet/>
      <dgm:spPr/>
      <dgm:t>
        <a:bodyPr/>
        <a:lstStyle/>
        <a:p>
          <a:endParaRPr lang="ru-RU"/>
        </a:p>
      </dgm:t>
    </dgm:pt>
    <dgm:pt modelId="{10201BE1-D800-44EC-8CE7-D06B282D08C5}">
      <dgm:prSet phldrT="[Текст]" custT="1"/>
      <dgm:spPr>
        <a:solidFill>
          <a:schemeClr val="bg1">
            <a:lumMod val="95000"/>
            <a:alpha val="90000"/>
          </a:schemeClr>
        </a:solidFill>
      </dgm:spPr>
      <dgm:t>
        <a:bodyPr/>
        <a:lstStyle/>
        <a:p>
          <a:r>
            <a:rPr lang="ru-RU" sz="1600" dirty="0" smtClean="0"/>
            <a:t>Коэффициент обеспеченности текущей деятельности собственными средствами</a:t>
          </a:r>
          <a:endParaRPr lang="ru-RU" sz="1600" dirty="0"/>
        </a:p>
      </dgm:t>
    </dgm:pt>
    <dgm:pt modelId="{9DF679EF-F7C5-41D0-9C9B-273358AA2BB4}" type="parTrans" cxnId="{016D3E7F-2052-4374-A239-6DA5FB752B53}">
      <dgm:prSet/>
      <dgm:spPr/>
      <dgm:t>
        <a:bodyPr/>
        <a:lstStyle/>
        <a:p>
          <a:endParaRPr lang="ru-RU"/>
        </a:p>
      </dgm:t>
    </dgm:pt>
    <dgm:pt modelId="{36AB0170-5094-45C6-BCE5-47D81989B079}" type="sibTrans" cxnId="{016D3E7F-2052-4374-A239-6DA5FB752B53}">
      <dgm:prSet/>
      <dgm:spPr/>
      <dgm:t>
        <a:bodyPr/>
        <a:lstStyle/>
        <a:p>
          <a:endParaRPr lang="ru-RU"/>
        </a:p>
      </dgm:t>
    </dgm:pt>
    <dgm:pt modelId="{2E4748E1-7764-4E30-BE58-965A5EA2FFA5}">
      <dgm:prSet phldrT="[Текст]" custT="1"/>
      <dgm:spPr>
        <a:solidFill>
          <a:schemeClr val="bg1">
            <a:lumMod val="95000"/>
            <a:alpha val="90000"/>
          </a:schemeClr>
        </a:solidFill>
      </dgm:spPr>
      <dgm:t>
        <a:bodyPr/>
        <a:lstStyle/>
        <a:p>
          <a:r>
            <a:rPr lang="ru-RU" sz="1600" dirty="0" smtClean="0"/>
            <a:t>Коэффициент маневренности собственного капитала</a:t>
          </a:r>
          <a:endParaRPr lang="ru-RU" sz="1600" dirty="0"/>
        </a:p>
      </dgm:t>
    </dgm:pt>
    <dgm:pt modelId="{21506A7A-B3E0-4D94-8E6B-44A9D0B3A00B}" type="parTrans" cxnId="{76CAAA8E-964F-4445-8DB2-3168ED120D5B}">
      <dgm:prSet/>
      <dgm:spPr/>
      <dgm:t>
        <a:bodyPr/>
        <a:lstStyle/>
        <a:p>
          <a:endParaRPr lang="ru-RU"/>
        </a:p>
      </dgm:t>
    </dgm:pt>
    <dgm:pt modelId="{2BD550DA-6AC5-4291-B667-B39684CF3C76}" type="sibTrans" cxnId="{76CAAA8E-964F-4445-8DB2-3168ED120D5B}">
      <dgm:prSet/>
      <dgm:spPr/>
      <dgm:t>
        <a:bodyPr/>
        <a:lstStyle/>
        <a:p>
          <a:endParaRPr lang="ru-RU"/>
        </a:p>
      </dgm:t>
    </dgm:pt>
    <dgm:pt modelId="{3E9AF564-F315-419A-ACD3-DAE186AF7C27}">
      <dgm:prSet phldrT="[Текст]" custT="1"/>
      <dgm:spPr>
        <a:solidFill>
          <a:schemeClr val="bg1">
            <a:lumMod val="95000"/>
            <a:alpha val="90000"/>
          </a:schemeClr>
        </a:solidFill>
      </dgm:spPr>
      <dgm:t>
        <a:bodyPr/>
        <a:lstStyle/>
        <a:p>
          <a:r>
            <a:rPr lang="ru-RU" sz="1600" b="1" i="1" u="sng" dirty="0" smtClean="0">
              <a:effectLst/>
            </a:rPr>
            <a:t>Абсолютные показатели</a:t>
          </a:r>
          <a:endParaRPr lang="ru-RU" sz="1600" b="1" i="1" u="sng" dirty="0">
            <a:effectLst/>
          </a:endParaRPr>
        </a:p>
      </dgm:t>
    </dgm:pt>
    <dgm:pt modelId="{B4945AE1-830A-4F3F-923B-08123AC0AF63}" type="parTrans" cxnId="{BED912BE-BAB1-493E-8AE1-1089DCC4CA44}">
      <dgm:prSet/>
      <dgm:spPr/>
      <dgm:t>
        <a:bodyPr/>
        <a:lstStyle/>
        <a:p>
          <a:endParaRPr lang="ru-RU"/>
        </a:p>
      </dgm:t>
    </dgm:pt>
    <dgm:pt modelId="{C4D66018-9650-4F67-998E-672F34FCE123}" type="sibTrans" cxnId="{BED912BE-BAB1-493E-8AE1-1089DCC4CA44}">
      <dgm:prSet/>
      <dgm:spPr/>
      <dgm:t>
        <a:bodyPr/>
        <a:lstStyle/>
        <a:p>
          <a:endParaRPr lang="ru-RU"/>
        </a:p>
      </dgm:t>
    </dgm:pt>
    <dgm:pt modelId="{6B24CC0C-EA1E-40F4-9BD6-DBDA65B9D8ED}">
      <dgm:prSet phldrT="[Текст]" custT="1"/>
      <dgm:spPr>
        <a:solidFill>
          <a:schemeClr val="bg1">
            <a:lumMod val="95000"/>
            <a:alpha val="90000"/>
          </a:schemeClr>
        </a:solidFill>
      </dgm:spPr>
      <dgm:t>
        <a:bodyPr/>
        <a:lstStyle/>
        <a:p>
          <a:r>
            <a:rPr lang="ru-RU" sz="1600" b="1" i="1" u="sng" dirty="0" smtClean="0"/>
            <a:t>Относительные показатели</a:t>
          </a:r>
          <a:endParaRPr lang="ru-RU" sz="1600" b="1" i="1" u="sng" dirty="0"/>
        </a:p>
      </dgm:t>
    </dgm:pt>
    <dgm:pt modelId="{6C46C7FB-F0D9-4914-A7BC-7F6C0FF46FBC}" type="parTrans" cxnId="{E50B716A-76E0-4B61-A978-C2BD861DC7DE}">
      <dgm:prSet/>
      <dgm:spPr/>
      <dgm:t>
        <a:bodyPr/>
        <a:lstStyle/>
        <a:p>
          <a:endParaRPr lang="ru-RU"/>
        </a:p>
      </dgm:t>
    </dgm:pt>
    <dgm:pt modelId="{A29EFEAB-BB94-4ED8-8922-1292262F5888}" type="sibTrans" cxnId="{E50B716A-76E0-4B61-A978-C2BD861DC7DE}">
      <dgm:prSet/>
      <dgm:spPr/>
      <dgm:t>
        <a:bodyPr/>
        <a:lstStyle/>
        <a:p>
          <a:endParaRPr lang="ru-RU"/>
        </a:p>
      </dgm:t>
    </dgm:pt>
    <dgm:pt modelId="{A080471E-A8B4-4A81-886A-8ED2E00B5402}" type="pres">
      <dgm:prSet presAssocID="{464C97A9-F8CF-4878-9B3A-68FB65C433CF}" presName="linear" presStyleCnt="0">
        <dgm:presLayoutVars>
          <dgm:dir/>
          <dgm:animLvl val="lvl"/>
          <dgm:resizeHandles val="exact"/>
        </dgm:presLayoutVars>
      </dgm:prSet>
      <dgm:spPr/>
      <dgm:t>
        <a:bodyPr/>
        <a:lstStyle/>
        <a:p>
          <a:endParaRPr lang="ru-RU"/>
        </a:p>
      </dgm:t>
    </dgm:pt>
    <dgm:pt modelId="{AA157358-E36D-4EAE-8146-1DB0CA93F869}" type="pres">
      <dgm:prSet presAssocID="{E71EBED3-D5BE-4261-A491-05D8D9746A0B}" presName="parentLin" presStyleCnt="0"/>
      <dgm:spPr/>
      <dgm:t>
        <a:bodyPr/>
        <a:lstStyle/>
        <a:p>
          <a:endParaRPr lang="ru-RU"/>
        </a:p>
      </dgm:t>
    </dgm:pt>
    <dgm:pt modelId="{A35F9765-C767-463D-AE12-510B53142E7D}" type="pres">
      <dgm:prSet presAssocID="{E71EBED3-D5BE-4261-A491-05D8D9746A0B}" presName="parentLeftMargin" presStyleLbl="node1" presStyleIdx="0" presStyleCnt="1"/>
      <dgm:spPr/>
      <dgm:t>
        <a:bodyPr/>
        <a:lstStyle/>
        <a:p>
          <a:endParaRPr lang="ru-RU"/>
        </a:p>
      </dgm:t>
    </dgm:pt>
    <dgm:pt modelId="{CDE7993B-7A84-4CDE-8E6D-20628DCF705B}" type="pres">
      <dgm:prSet presAssocID="{E71EBED3-D5BE-4261-A491-05D8D9746A0B}" presName="parentText" presStyleLbl="node1" presStyleIdx="0" presStyleCnt="1" custScaleX="129861" custScaleY="50296" custLinFactNeighborX="-35701" custLinFactNeighborY="-47217">
        <dgm:presLayoutVars>
          <dgm:chMax val="0"/>
          <dgm:bulletEnabled val="1"/>
        </dgm:presLayoutVars>
      </dgm:prSet>
      <dgm:spPr/>
      <dgm:t>
        <a:bodyPr/>
        <a:lstStyle/>
        <a:p>
          <a:endParaRPr lang="ru-RU"/>
        </a:p>
      </dgm:t>
    </dgm:pt>
    <dgm:pt modelId="{F75CEE49-9395-4AE8-8B44-F8F8EEF39540}" type="pres">
      <dgm:prSet presAssocID="{E71EBED3-D5BE-4261-A491-05D8D9746A0B}" presName="negativeSpace" presStyleCnt="0"/>
      <dgm:spPr/>
      <dgm:t>
        <a:bodyPr/>
        <a:lstStyle/>
        <a:p>
          <a:endParaRPr lang="ru-RU"/>
        </a:p>
      </dgm:t>
    </dgm:pt>
    <dgm:pt modelId="{D77CBD77-0E1B-4A06-987F-8A1F1A9BE0F0}" type="pres">
      <dgm:prSet presAssocID="{E71EBED3-D5BE-4261-A491-05D8D9746A0B}" presName="childText" presStyleLbl="conFgAcc1" presStyleIdx="0" presStyleCnt="1" custScaleX="91020" custScaleY="74843" custLinFactNeighborX="3098" custLinFactNeighborY="11696">
        <dgm:presLayoutVars>
          <dgm:bulletEnabled val="1"/>
        </dgm:presLayoutVars>
      </dgm:prSet>
      <dgm:spPr/>
      <dgm:t>
        <a:bodyPr/>
        <a:lstStyle/>
        <a:p>
          <a:endParaRPr lang="ru-RU"/>
        </a:p>
      </dgm:t>
    </dgm:pt>
  </dgm:ptLst>
  <dgm:cxnLst>
    <dgm:cxn modelId="{016D3E7F-2052-4374-A239-6DA5FB752B53}" srcId="{6B24CC0C-EA1E-40F4-9BD6-DBDA65B9D8ED}" destId="{10201BE1-D800-44EC-8CE7-D06B282D08C5}" srcOrd="4" destOrd="0" parTransId="{9DF679EF-F7C5-41D0-9C9B-273358AA2BB4}" sibTransId="{36AB0170-5094-45C6-BCE5-47D81989B079}"/>
    <dgm:cxn modelId="{F83BDE2C-BDED-4A71-931F-28C9B04B17FF}" srcId="{6B24CC0C-EA1E-40F4-9BD6-DBDA65B9D8ED}" destId="{6EF04196-21DD-4F6B-841F-5C3685467764}" srcOrd="1" destOrd="0" parTransId="{FB3C6C07-ACA4-483D-87A8-1E61BA821339}" sibTransId="{C9C7998F-1EBD-415E-9FA0-306F9D13E610}"/>
    <dgm:cxn modelId="{5DB9CB70-FCB4-4A61-B027-8C558E21B61D}" type="presOf" srcId="{76B837BE-7066-4DD2-9199-4010F8558185}" destId="{D77CBD77-0E1B-4A06-987F-8A1F1A9BE0F0}" srcOrd="0" destOrd="2" presId="urn:microsoft.com/office/officeart/2005/8/layout/list1"/>
    <dgm:cxn modelId="{30B87539-A791-4FB3-9E15-66E77DA0FD30}" srcId="{3E9AF564-F315-419A-ACD3-DAE186AF7C27}" destId="{5BB749A9-F084-44F1-82D7-4DE9097F1E54}" srcOrd="2" destOrd="0" parTransId="{8FF6E4D4-7EFE-42A2-88CD-2E05C8AC7F8F}" sibTransId="{7CA241F1-0E6A-4F8A-A56B-FDA25BF8C699}"/>
    <dgm:cxn modelId="{DFA249D5-6ED5-4956-9584-D596A576C493}" type="presOf" srcId="{5BB749A9-F084-44F1-82D7-4DE9097F1E54}" destId="{D77CBD77-0E1B-4A06-987F-8A1F1A9BE0F0}" srcOrd="0" destOrd="3" presId="urn:microsoft.com/office/officeart/2005/8/layout/list1"/>
    <dgm:cxn modelId="{D5B741A3-CD1E-496D-99CD-86AE72C458DE}" srcId="{3E9AF564-F315-419A-ACD3-DAE186AF7C27}" destId="{9B9DF27D-83D8-4598-87F2-6D1AC02E2E80}" srcOrd="0" destOrd="0" parTransId="{AD2E9C65-363A-480F-84FC-44E1CA22DA0F}" sibTransId="{4517E21F-4D8B-4BBD-A9D9-87150A7589F5}"/>
    <dgm:cxn modelId="{9D800724-D796-4B24-9B6D-C14388089CEC}" type="presOf" srcId="{3E9AF564-F315-419A-ACD3-DAE186AF7C27}" destId="{D77CBD77-0E1B-4A06-987F-8A1F1A9BE0F0}" srcOrd="0" destOrd="0" presId="urn:microsoft.com/office/officeart/2005/8/layout/list1"/>
    <dgm:cxn modelId="{76CAAA8E-964F-4445-8DB2-3168ED120D5B}" srcId="{6B24CC0C-EA1E-40F4-9BD6-DBDA65B9D8ED}" destId="{2E4748E1-7764-4E30-BE58-965A5EA2FFA5}" srcOrd="5" destOrd="0" parTransId="{21506A7A-B3E0-4D94-8E6B-44A9D0B3A00B}" sibTransId="{2BD550DA-6AC5-4291-B667-B39684CF3C76}"/>
    <dgm:cxn modelId="{848B62EA-2C18-4536-9441-7504542E910D}" type="presOf" srcId="{FA16D0AF-527B-4F79-A5A1-6055B4541AF1}" destId="{D77CBD77-0E1B-4A06-987F-8A1F1A9BE0F0}" srcOrd="0" destOrd="8" presId="urn:microsoft.com/office/officeart/2005/8/layout/list1"/>
    <dgm:cxn modelId="{F268FE3D-9BD3-48A2-9C80-05424EF11BC4}" type="presOf" srcId="{4E482920-09CB-4E7E-B215-09CE5FF942D1}" destId="{D77CBD77-0E1B-4A06-987F-8A1F1A9BE0F0}" srcOrd="0" destOrd="7" presId="urn:microsoft.com/office/officeart/2005/8/layout/list1"/>
    <dgm:cxn modelId="{BD661806-A560-472C-A8F2-FAEFF678CD58}" type="presOf" srcId="{9B9DF27D-83D8-4598-87F2-6D1AC02E2E80}" destId="{D77CBD77-0E1B-4A06-987F-8A1F1A9BE0F0}" srcOrd="0" destOrd="1" presId="urn:microsoft.com/office/officeart/2005/8/layout/list1"/>
    <dgm:cxn modelId="{BED912BE-BAB1-493E-8AE1-1089DCC4CA44}" srcId="{E71EBED3-D5BE-4261-A491-05D8D9746A0B}" destId="{3E9AF564-F315-419A-ACD3-DAE186AF7C27}" srcOrd="0" destOrd="0" parTransId="{B4945AE1-830A-4F3F-923B-08123AC0AF63}" sibTransId="{C4D66018-9650-4F67-998E-672F34FCE123}"/>
    <dgm:cxn modelId="{46335F06-3265-4500-9026-030B5CA475DA}" srcId="{3E9AF564-F315-419A-ACD3-DAE186AF7C27}" destId="{76B837BE-7066-4DD2-9199-4010F8558185}" srcOrd="1" destOrd="0" parTransId="{851914F5-2F46-439F-BBD2-1936BD906E7E}" sibTransId="{9595B022-C5D3-4CB6-8898-51F560C5A7B9}"/>
    <dgm:cxn modelId="{9FE65546-E07A-417C-9FCC-E966743DA4FB}" type="presOf" srcId="{6B24CC0C-EA1E-40F4-9BD6-DBDA65B9D8ED}" destId="{D77CBD77-0E1B-4A06-987F-8A1F1A9BE0F0}" srcOrd="0" destOrd="4" presId="urn:microsoft.com/office/officeart/2005/8/layout/list1"/>
    <dgm:cxn modelId="{696559FC-F6A9-419B-84EA-BBC02F4075E6}" srcId="{6B24CC0C-EA1E-40F4-9BD6-DBDA65B9D8ED}" destId="{FA16D0AF-527B-4F79-A5A1-6055B4541AF1}" srcOrd="3" destOrd="0" parTransId="{AE3B327C-35C7-4E2F-8C74-68A3CE719105}" sibTransId="{D01DFB43-2A88-44E4-A6E2-1B38B64352C2}"/>
    <dgm:cxn modelId="{4FF9BB24-5844-470F-8BA4-A6A65DF9FA8B}" type="presOf" srcId="{6EF04196-21DD-4F6B-841F-5C3685467764}" destId="{D77CBD77-0E1B-4A06-987F-8A1F1A9BE0F0}" srcOrd="0" destOrd="6" presId="urn:microsoft.com/office/officeart/2005/8/layout/list1"/>
    <dgm:cxn modelId="{325A53BD-2F1F-4697-B750-C3BCB654E49E}" type="presOf" srcId="{AD68CF01-43CC-465A-B29B-4652F742E1FE}" destId="{D77CBD77-0E1B-4A06-987F-8A1F1A9BE0F0}" srcOrd="0" destOrd="5" presId="urn:microsoft.com/office/officeart/2005/8/layout/list1"/>
    <dgm:cxn modelId="{E50B716A-76E0-4B61-A978-C2BD861DC7DE}" srcId="{E71EBED3-D5BE-4261-A491-05D8D9746A0B}" destId="{6B24CC0C-EA1E-40F4-9BD6-DBDA65B9D8ED}" srcOrd="1" destOrd="0" parTransId="{6C46C7FB-F0D9-4914-A7BC-7F6C0FF46FBC}" sibTransId="{A29EFEAB-BB94-4ED8-8922-1292262F5888}"/>
    <dgm:cxn modelId="{DB67427C-B4F4-41CD-8774-F48C2FD04AA7}" type="presOf" srcId="{E71EBED3-D5BE-4261-A491-05D8D9746A0B}" destId="{CDE7993B-7A84-4CDE-8E6D-20628DCF705B}" srcOrd="1" destOrd="0" presId="urn:microsoft.com/office/officeart/2005/8/layout/list1"/>
    <dgm:cxn modelId="{AC6560F7-4CDB-4EF8-B18C-96E3BED2D52F}" type="presOf" srcId="{2E4748E1-7764-4E30-BE58-965A5EA2FFA5}" destId="{D77CBD77-0E1B-4A06-987F-8A1F1A9BE0F0}" srcOrd="0" destOrd="10" presId="urn:microsoft.com/office/officeart/2005/8/layout/list1"/>
    <dgm:cxn modelId="{C6C6DE6B-5855-4B59-AF9F-496CD4A8B21C}" srcId="{6B24CC0C-EA1E-40F4-9BD6-DBDA65B9D8ED}" destId="{AD68CF01-43CC-465A-B29B-4652F742E1FE}" srcOrd="0" destOrd="0" parTransId="{86E518F7-A394-4ACF-A9D4-E3B8AFB2018F}" sibTransId="{1D5CA59C-55BB-41EE-9BD3-2EC30ADB6771}"/>
    <dgm:cxn modelId="{FE585F0C-1BAD-463A-9B9A-17EB22F04974}" type="presOf" srcId="{10201BE1-D800-44EC-8CE7-D06B282D08C5}" destId="{D77CBD77-0E1B-4A06-987F-8A1F1A9BE0F0}" srcOrd="0" destOrd="9" presId="urn:microsoft.com/office/officeart/2005/8/layout/list1"/>
    <dgm:cxn modelId="{392E3C27-C2A1-4D4E-B675-5B2A05A7805D}" type="presOf" srcId="{464C97A9-F8CF-4878-9B3A-68FB65C433CF}" destId="{A080471E-A8B4-4A81-886A-8ED2E00B5402}" srcOrd="0" destOrd="0" presId="urn:microsoft.com/office/officeart/2005/8/layout/list1"/>
    <dgm:cxn modelId="{64F89AED-F1BE-4818-8D5E-694D0EF8C5F6}" type="presOf" srcId="{E71EBED3-D5BE-4261-A491-05D8D9746A0B}" destId="{A35F9765-C767-463D-AE12-510B53142E7D}" srcOrd="0" destOrd="0" presId="urn:microsoft.com/office/officeart/2005/8/layout/list1"/>
    <dgm:cxn modelId="{FCE7C4E9-1349-4996-9F2F-4C5B9E7B2303}" srcId="{6B24CC0C-EA1E-40F4-9BD6-DBDA65B9D8ED}" destId="{4E482920-09CB-4E7E-B215-09CE5FF942D1}" srcOrd="2" destOrd="0" parTransId="{56BC0F2F-6649-461B-9C3F-5DFB63088100}" sibTransId="{9AB53B40-2BB6-4AF5-9921-9D4DB6540D87}"/>
    <dgm:cxn modelId="{18597417-BC98-4776-AE44-C7D00FB45A19}" srcId="{464C97A9-F8CF-4878-9B3A-68FB65C433CF}" destId="{E71EBED3-D5BE-4261-A491-05D8D9746A0B}" srcOrd="0" destOrd="0" parTransId="{2BAAA17B-FC4B-444A-8F7F-E99415EDD52C}" sibTransId="{1369DDE1-C0F9-47D5-9EB4-69300BCF0F52}"/>
    <dgm:cxn modelId="{FB6EA91D-2660-467D-94A9-E13CC573103E}" type="presParOf" srcId="{A080471E-A8B4-4A81-886A-8ED2E00B5402}" destId="{AA157358-E36D-4EAE-8146-1DB0CA93F869}" srcOrd="0" destOrd="0" presId="urn:microsoft.com/office/officeart/2005/8/layout/list1"/>
    <dgm:cxn modelId="{97B58F70-A320-4BA8-A335-D86615DC0DD5}" type="presParOf" srcId="{AA157358-E36D-4EAE-8146-1DB0CA93F869}" destId="{A35F9765-C767-463D-AE12-510B53142E7D}" srcOrd="0" destOrd="0" presId="urn:microsoft.com/office/officeart/2005/8/layout/list1"/>
    <dgm:cxn modelId="{80C6D930-132D-4D9D-8DD1-C15D78596A95}" type="presParOf" srcId="{AA157358-E36D-4EAE-8146-1DB0CA93F869}" destId="{CDE7993B-7A84-4CDE-8E6D-20628DCF705B}" srcOrd="1" destOrd="0" presId="urn:microsoft.com/office/officeart/2005/8/layout/list1"/>
    <dgm:cxn modelId="{3D2756AE-B24E-4576-B209-5F0DF68068BE}" type="presParOf" srcId="{A080471E-A8B4-4A81-886A-8ED2E00B5402}" destId="{F75CEE49-9395-4AE8-8B44-F8F8EEF39540}" srcOrd="1" destOrd="0" presId="urn:microsoft.com/office/officeart/2005/8/layout/list1"/>
    <dgm:cxn modelId="{AD5598BA-B660-4499-AD34-AC971700B8AA}" type="presParOf" srcId="{A080471E-A8B4-4A81-886A-8ED2E00B5402}" destId="{D77CBD77-0E1B-4A06-987F-8A1F1A9BE0F0}"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2D10A-AD44-4732-B34B-DF69EE670FB7}" type="doc">
      <dgm:prSet loTypeId="urn:microsoft.com/office/officeart/2005/8/layout/equation1" loCatId="process" qsTypeId="urn:microsoft.com/office/officeart/2005/8/quickstyle/simple2" qsCatId="simple" csTypeId="urn:microsoft.com/office/officeart/2005/8/colors/accent0_3" csCatId="mainScheme" phldr="1"/>
      <dgm:spPr/>
    </dgm:pt>
    <dgm:pt modelId="{C6C7D098-84F6-4ECD-B13B-AA6D26A1ED04}">
      <dgm:prSet phldrT="[Текст]">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r>
            <a:rPr lang="ru-RU" dirty="0" smtClean="0"/>
            <a:t>Возможности получения свидетельства УЭО 2 или 3 типа, не требуется предоставление обеспечения</a:t>
          </a:r>
          <a:endParaRPr lang="ru-RU" dirty="0"/>
        </a:p>
      </dgm:t>
    </dgm:pt>
    <dgm:pt modelId="{3C5D9E4D-95CC-4080-B7B4-98561A39B3B9}" type="parTrans" cxnId="{2F59B3B3-686A-4392-AB7F-4D3CFE36C784}">
      <dgm:prSet/>
      <dgm:spPr/>
      <dgm:t>
        <a:bodyPr/>
        <a:lstStyle/>
        <a:p>
          <a:endParaRPr lang="ru-RU"/>
        </a:p>
      </dgm:t>
    </dgm:pt>
    <dgm:pt modelId="{4ED259D0-3DD6-476F-9C38-97EEFF871F8A}" type="sibTrans" cxnId="{2F59B3B3-686A-4392-AB7F-4D3CFE36C784}">
      <dgm:prSet/>
      <dgm:spPr/>
      <dgm:t>
        <a:bodyPr/>
        <a:lstStyle/>
        <a:p>
          <a:endParaRPr lang="ru-RU"/>
        </a:p>
      </dgm:t>
    </dgm:pt>
    <dgm:pt modelId="{E5E0FF5A-20EC-4867-A9EC-2F3F6938E2E3}" type="pres">
      <dgm:prSet presAssocID="{0422D10A-AD44-4732-B34B-DF69EE670FB7}" presName="linearFlow" presStyleCnt="0">
        <dgm:presLayoutVars>
          <dgm:dir/>
          <dgm:resizeHandles val="exact"/>
        </dgm:presLayoutVars>
      </dgm:prSet>
      <dgm:spPr/>
    </dgm:pt>
    <dgm:pt modelId="{B4FC9130-8845-4770-837C-13F38E6E6BE9}" type="pres">
      <dgm:prSet presAssocID="{C6C7D098-84F6-4ECD-B13B-AA6D26A1ED04}" presName="node" presStyleLbl="node1" presStyleIdx="0" presStyleCnt="1" custScaleX="338076">
        <dgm:presLayoutVars>
          <dgm:bulletEnabled val="1"/>
        </dgm:presLayoutVars>
      </dgm:prSet>
      <dgm:spPr>
        <a:prstGeom prst="round2DiagRect">
          <a:avLst/>
        </a:prstGeom>
      </dgm:spPr>
      <dgm:t>
        <a:bodyPr/>
        <a:lstStyle/>
        <a:p>
          <a:endParaRPr lang="ru-RU"/>
        </a:p>
      </dgm:t>
    </dgm:pt>
  </dgm:ptLst>
  <dgm:cxnLst>
    <dgm:cxn modelId="{2F59B3B3-686A-4392-AB7F-4D3CFE36C784}" srcId="{0422D10A-AD44-4732-B34B-DF69EE670FB7}" destId="{C6C7D098-84F6-4ECD-B13B-AA6D26A1ED04}" srcOrd="0" destOrd="0" parTransId="{3C5D9E4D-95CC-4080-B7B4-98561A39B3B9}" sibTransId="{4ED259D0-3DD6-476F-9C38-97EEFF871F8A}"/>
    <dgm:cxn modelId="{2CA51272-A3DC-462E-9D38-5D8225EA003B}" type="presOf" srcId="{C6C7D098-84F6-4ECD-B13B-AA6D26A1ED04}" destId="{B4FC9130-8845-4770-837C-13F38E6E6BE9}" srcOrd="0" destOrd="0" presId="urn:microsoft.com/office/officeart/2005/8/layout/equation1"/>
    <dgm:cxn modelId="{31F8F9DD-79F5-4325-B01E-2D30AFC04769}" type="presOf" srcId="{0422D10A-AD44-4732-B34B-DF69EE670FB7}" destId="{E5E0FF5A-20EC-4867-A9EC-2F3F6938E2E3}" srcOrd="0" destOrd="0" presId="urn:microsoft.com/office/officeart/2005/8/layout/equation1"/>
    <dgm:cxn modelId="{C400F804-21B0-4A9C-B6B5-41DEB19A51AD}" type="presParOf" srcId="{E5E0FF5A-20EC-4867-A9EC-2F3F6938E2E3}" destId="{B4FC9130-8845-4770-837C-13F38E6E6BE9}"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F9A118-4B53-4FB0-8D91-ABF1ED94130D}"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ru-RU"/>
        </a:p>
      </dgm:t>
    </dgm:pt>
    <dgm:pt modelId="{7A6EADF6-8D68-4CDA-AF71-920F617B5176}">
      <dgm:prSet phldrT="[Текст]" custT="1"/>
      <dgm:spPr/>
      <dgm:t>
        <a:bodyPr/>
        <a:lstStyle/>
        <a:p>
          <a:r>
            <a:rPr lang="ru-RU" sz="1600" b="1" i="1" u="sng" dirty="0" smtClean="0">
              <a:effectLst/>
            </a:rPr>
            <a:t>Решение Совета ЕЭК от 15.09.2017 № 65 </a:t>
          </a:r>
          <a:r>
            <a:rPr lang="ru-RU" sz="1600" dirty="0" smtClean="0"/>
            <a:t>«Об утверждении Порядка определения финансовой устойчивости юридического лица, претендующего на включение в реестр уполномоченных экономических операторов, и значений, характеризующих финансовую устойчивость и необходимых для включения в этот реестр»</a:t>
          </a:r>
        </a:p>
        <a:p>
          <a:endParaRPr lang="ru-RU" sz="500" dirty="0"/>
        </a:p>
      </dgm:t>
    </dgm:pt>
    <dgm:pt modelId="{73A9FF65-4CA6-4592-9A5B-7A7534448909}" type="parTrans" cxnId="{38A1F960-8BEF-4DA6-999E-9A3FCACC7702}">
      <dgm:prSet/>
      <dgm:spPr/>
      <dgm:t>
        <a:bodyPr/>
        <a:lstStyle/>
        <a:p>
          <a:endParaRPr lang="ru-RU"/>
        </a:p>
      </dgm:t>
    </dgm:pt>
    <dgm:pt modelId="{CC2FE8AE-5928-4567-A1E6-C193B6A7D469}" type="sibTrans" cxnId="{38A1F960-8BEF-4DA6-999E-9A3FCACC7702}">
      <dgm:prSet/>
      <dgm:spPr/>
      <dgm:t>
        <a:bodyPr/>
        <a:lstStyle/>
        <a:p>
          <a:endParaRPr lang="ru-RU"/>
        </a:p>
      </dgm:t>
    </dgm:pt>
    <dgm:pt modelId="{9DF31C70-6AC1-401A-94DD-6D0D3C815ED1}">
      <dgm:prSet phldrT="[Текст]" custT="1"/>
      <dgm:spPr/>
      <dgm:t>
        <a:bodyPr/>
        <a:lstStyle/>
        <a:p>
          <a:r>
            <a:rPr lang="ru-RU" sz="1600" b="1" i="1" u="sng" dirty="0" smtClean="0">
              <a:effectLst>
                <a:outerShdw blurRad="38100" dist="38100" dir="2700000" algn="tl">
                  <a:srgbClr val="000000">
                    <a:alpha val="43137"/>
                  </a:srgbClr>
                </a:outerShdw>
              </a:effectLst>
            </a:rPr>
            <a:t>Решение Коллегии ЕЭК от 26.09.2017 № 128 </a:t>
          </a:r>
          <a:r>
            <a:rPr lang="ru-RU" sz="1600" b="0" dirty="0" smtClean="0"/>
            <a:t>«О заявлении о включении в реестр уполномоченных экономических операторов»</a:t>
          </a:r>
          <a:endParaRPr lang="ru-RU" sz="1600" b="0" dirty="0"/>
        </a:p>
      </dgm:t>
    </dgm:pt>
    <dgm:pt modelId="{9D76D1F4-6487-48A0-BD2F-BD1446F85C11}" type="parTrans" cxnId="{B47515D0-E2FA-42FA-B584-6E7491B0D40E}">
      <dgm:prSet/>
      <dgm:spPr/>
      <dgm:t>
        <a:bodyPr/>
        <a:lstStyle/>
        <a:p>
          <a:endParaRPr lang="ru-RU"/>
        </a:p>
      </dgm:t>
    </dgm:pt>
    <dgm:pt modelId="{EE5E7E45-012E-4352-A55C-513EA517D774}" type="sibTrans" cxnId="{B47515D0-E2FA-42FA-B584-6E7491B0D40E}">
      <dgm:prSet/>
      <dgm:spPr/>
      <dgm:t>
        <a:bodyPr/>
        <a:lstStyle/>
        <a:p>
          <a:endParaRPr lang="ru-RU"/>
        </a:p>
      </dgm:t>
    </dgm:pt>
    <dgm:pt modelId="{3CC219CA-8710-4575-B725-E5E8F475D9BB}">
      <dgm:prSet phldrT="[Текст]" custT="1"/>
      <dgm:spPr/>
      <dgm:t>
        <a:bodyPr/>
        <a:lstStyle/>
        <a:p>
          <a:r>
            <a:rPr lang="ru-RU" sz="1600" b="1" i="1" u="sng" dirty="0" smtClean="0">
              <a:effectLst>
                <a:outerShdw blurRad="38100" dist="38100" dir="2700000" algn="tl">
                  <a:srgbClr val="000000">
                    <a:alpha val="43137"/>
                  </a:srgbClr>
                </a:outerShdw>
              </a:effectLst>
            </a:rPr>
            <a:t>Решение Коллегии ЕЭК от 26.09.2017 № 129</a:t>
          </a:r>
          <a:r>
            <a:rPr lang="ru-RU" sz="1600" b="0" dirty="0" smtClean="0"/>
            <a:t> «О форме свидетельства о включении в реестр уполномоченных экономических операторов и порядке ее заполнения»</a:t>
          </a:r>
        </a:p>
      </dgm:t>
    </dgm:pt>
    <dgm:pt modelId="{1B2C285C-9957-4A33-AC33-53D92AC8A87E}" type="parTrans" cxnId="{4102B354-A7CC-45C4-B765-D7DCA5FF9BF8}">
      <dgm:prSet/>
      <dgm:spPr/>
      <dgm:t>
        <a:bodyPr/>
        <a:lstStyle/>
        <a:p>
          <a:endParaRPr lang="ru-RU"/>
        </a:p>
      </dgm:t>
    </dgm:pt>
    <dgm:pt modelId="{706B27C7-DE90-412F-9042-4EBBDF82479F}" type="sibTrans" cxnId="{4102B354-A7CC-45C4-B765-D7DCA5FF9BF8}">
      <dgm:prSet/>
      <dgm:spPr/>
      <dgm:t>
        <a:bodyPr/>
        <a:lstStyle/>
        <a:p>
          <a:endParaRPr lang="ru-RU"/>
        </a:p>
      </dgm:t>
    </dgm:pt>
    <dgm:pt modelId="{ADF3A0EE-95E8-4D84-AE41-A9E698AB0925}">
      <dgm:prSet phldrT="[Текст]" custT="1"/>
      <dgm:spPr/>
      <dgm:t>
        <a:bodyPr/>
        <a:lstStyle/>
        <a:p>
          <a:r>
            <a:rPr lang="ru-RU" sz="1600" b="1" i="1" u="sng" dirty="0" smtClean="0">
              <a:effectLst>
                <a:outerShdw blurRad="38100" dist="38100" dir="2700000" algn="tl">
                  <a:srgbClr val="000000">
                    <a:alpha val="43137"/>
                  </a:srgbClr>
                </a:outerShdw>
              </a:effectLst>
            </a:rPr>
            <a:t>Решение Коллегии ЕЭК от 03.10.2017 № 131</a:t>
          </a:r>
          <a:r>
            <a:rPr lang="ru-RU" sz="1600" dirty="0" smtClean="0"/>
            <a:t> «Об утверждении Требований к сооружениям, помещениям (частям помещений) и (или) открытым площадкам (частям открытых площадок), на территории которых будет осуществляться временное хранение товаров, завершение действия таможенной процедуры таможенного транзита и (или) проводиться таможенный контроль, к транспортным средствам и работникам юридического лица, претендующего на включение в реестр уполномоченных экономических операторов» </a:t>
          </a:r>
          <a:endParaRPr lang="ru-RU" sz="1600" dirty="0"/>
        </a:p>
      </dgm:t>
    </dgm:pt>
    <dgm:pt modelId="{2344A567-D031-4AA6-B04D-6AF73D893B3D}" type="parTrans" cxnId="{C0DD2EB4-1BB0-47A7-BDA2-7134A67BCBD7}">
      <dgm:prSet/>
      <dgm:spPr/>
      <dgm:t>
        <a:bodyPr/>
        <a:lstStyle/>
        <a:p>
          <a:endParaRPr lang="ru-RU"/>
        </a:p>
      </dgm:t>
    </dgm:pt>
    <dgm:pt modelId="{AB6884F7-0209-4F47-8705-C8064AA749EE}" type="sibTrans" cxnId="{C0DD2EB4-1BB0-47A7-BDA2-7134A67BCBD7}">
      <dgm:prSet/>
      <dgm:spPr/>
      <dgm:t>
        <a:bodyPr/>
        <a:lstStyle/>
        <a:p>
          <a:endParaRPr lang="ru-RU"/>
        </a:p>
      </dgm:t>
    </dgm:pt>
    <dgm:pt modelId="{A2D8DAD8-AC2A-4E3C-A32C-3A36A1352A86}" type="pres">
      <dgm:prSet presAssocID="{BAF9A118-4B53-4FB0-8D91-ABF1ED94130D}" presName="linear" presStyleCnt="0">
        <dgm:presLayoutVars>
          <dgm:dir/>
          <dgm:animLvl val="lvl"/>
          <dgm:resizeHandles val="exact"/>
        </dgm:presLayoutVars>
      </dgm:prSet>
      <dgm:spPr/>
      <dgm:t>
        <a:bodyPr/>
        <a:lstStyle/>
        <a:p>
          <a:endParaRPr lang="ru-RU"/>
        </a:p>
      </dgm:t>
    </dgm:pt>
    <dgm:pt modelId="{37430A8E-BC4B-44A6-9BFA-CB457AF860E9}" type="pres">
      <dgm:prSet presAssocID="{7A6EADF6-8D68-4CDA-AF71-920F617B5176}" presName="parentLin" presStyleCnt="0"/>
      <dgm:spPr/>
    </dgm:pt>
    <dgm:pt modelId="{292E718F-A96D-4C0B-809F-ACE66E5D7157}" type="pres">
      <dgm:prSet presAssocID="{7A6EADF6-8D68-4CDA-AF71-920F617B5176}" presName="parentLeftMargin" presStyleLbl="node1" presStyleIdx="0" presStyleCnt="4"/>
      <dgm:spPr/>
      <dgm:t>
        <a:bodyPr/>
        <a:lstStyle/>
        <a:p>
          <a:endParaRPr lang="ru-RU"/>
        </a:p>
      </dgm:t>
    </dgm:pt>
    <dgm:pt modelId="{8B400199-783F-45A9-A47B-5372BEE141EF}" type="pres">
      <dgm:prSet presAssocID="{7A6EADF6-8D68-4CDA-AF71-920F617B5176}" presName="parentText" presStyleLbl="node1" presStyleIdx="0" presStyleCnt="4" custScaleX="142857" custScaleY="156287" custLinFactNeighborX="-46597" custLinFactNeighborY="-4255">
        <dgm:presLayoutVars>
          <dgm:chMax val="0"/>
          <dgm:bulletEnabled val="1"/>
        </dgm:presLayoutVars>
      </dgm:prSet>
      <dgm:spPr/>
      <dgm:t>
        <a:bodyPr/>
        <a:lstStyle/>
        <a:p>
          <a:endParaRPr lang="ru-RU"/>
        </a:p>
      </dgm:t>
    </dgm:pt>
    <dgm:pt modelId="{DF8FB7F7-8EEB-4F83-BB30-84707A14CAD7}" type="pres">
      <dgm:prSet presAssocID="{7A6EADF6-8D68-4CDA-AF71-920F617B5176}" presName="negativeSpace" presStyleCnt="0"/>
      <dgm:spPr/>
    </dgm:pt>
    <dgm:pt modelId="{8D70DAA9-18B4-46C8-8D56-F612DA8DB2A0}" type="pres">
      <dgm:prSet presAssocID="{7A6EADF6-8D68-4CDA-AF71-920F617B5176}" presName="childText" presStyleLbl="conFgAcc1" presStyleIdx="0" presStyleCnt="4">
        <dgm:presLayoutVars>
          <dgm:bulletEnabled val="1"/>
        </dgm:presLayoutVars>
      </dgm:prSet>
      <dgm:spPr/>
    </dgm:pt>
    <dgm:pt modelId="{DCAAB1FC-5D01-4B38-A3EA-8E71B6D9F5EB}" type="pres">
      <dgm:prSet presAssocID="{CC2FE8AE-5928-4567-A1E6-C193B6A7D469}" presName="spaceBetweenRectangles" presStyleCnt="0"/>
      <dgm:spPr/>
    </dgm:pt>
    <dgm:pt modelId="{3D450B84-121C-43E3-BB72-C73EED244297}" type="pres">
      <dgm:prSet presAssocID="{9DF31C70-6AC1-401A-94DD-6D0D3C815ED1}" presName="parentLin" presStyleCnt="0"/>
      <dgm:spPr/>
    </dgm:pt>
    <dgm:pt modelId="{4D07A625-EB3C-4536-B031-D2FADF693FD2}" type="pres">
      <dgm:prSet presAssocID="{9DF31C70-6AC1-401A-94DD-6D0D3C815ED1}" presName="parentLeftMargin" presStyleLbl="node1" presStyleIdx="0" presStyleCnt="4"/>
      <dgm:spPr/>
      <dgm:t>
        <a:bodyPr/>
        <a:lstStyle/>
        <a:p>
          <a:endParaRPr lang="ru-RU"/>
        </a:p>
      </dgm:t>
    </dgm:pt>
    <dgm:pt modelId="{9F876531-2AF2-434C-A696-9D4CDC0A9375}" type="pres">
      <dgm:prSet presAssocID="{9DF31C70-6AC1-401A-94DD-6D0D3C815ED1}" presName="parentText" presStyleLbl="node1" presStyleIdx="1" presStyleCnt="4" custScaleX="142857" custScaleY="68303" custLinFactNeighborX="-46597">
        <dgm:presLayoutVars>
          <dgm:chMax val="0"/>
          <dgm:bulletEnabled val="1"/>
        </dgm:presLayoutVars>
      </dgm:prSet>
      <dgm:spPr/>
      <dgm:t>
        <a:bodyPr/>
        <a:lstStyle/>
        <a:p>
          <a:endParaRPr lang="ru-RU"/>
        </a:p>
      </dgm:t>
    </dgm:pt>
    <dgm:pt modelId="{6E8FF7B3-FE74-44AC-8AF4-0A8A82512BD3}" type="pres">
      <dgm:prSet presAssocID="{9DF31C70-6AC1-401A-94DD-6D0D3C815ED1}" presName="negativeSpace" presStyleCnt="0"/>
      <dgm:spPr/>
    </dgm:pt>
    <dgm:pt modelId="{524544F4-5EA1-4AAB-8D85-7C272D4FB164}" type="pres">
      <dgm:prSet presAssocID="{9DF31C70-6AC1-401A-94DD-6D0D3C815ED1}" presName="childText" presStyleLbl="conFgAcc1" presStyleIdx="1" presStyleCnt="4">
        <dgm:presLayoutVars>
          <dgm:bulletEnabled val="1"/>
        </dgm:presLayoutVars>
      </dgm:prSet>
      <dgm:spPr/>
    </dgm:pt>
    <dgm:pt modelId="{3DCAE9BF-96D4-4B50-8970-98BFEE983D15}" type="pres">
      <dgm:prSet presAssocID="{EE5E7E45-012E-4352-A55C-513EA517D774}" presName="spaceBetweenRectangles" presStyleCnt="0"/>
      <dgm:spPr/>
    </dgm:pt>
    <dgm:pt modelId="{70C4D7A8-CAA7-4537-AA4D-08820F493227}" type="pres">
      <dgm:prSet presAssocID="{3CC219CA-8710-4575-B725-E5E8F475D9BB}" presName="parentLin" presStyleCnt="0"/>
      <dgm:spPr/>
    </dgm:pt>
    <dgm:pt modelId="{3FFD34EA-04F3-4C6C-AF21-ADC810A5ECEC}" type="pres">
      <dgm:prSet presAssocID="{3CC219CA-8710-4575-B725-E5E8F475D9BB}" presName="parentLeftMargin" presStyleLbl="node1" presStyleIdx="1" presStyleCnt="4"/>
      <dgm:spPr/>
      <dgm:t>
        <a:bodyPr/>
        <a:lstStyle/>
        <a:p>
          <a:endParaRPr lang="ru-RU"/>
        </a:p>
      </dgm:t>
    </dgm:pt>
    <dgm:pt modelId="{CC9DC0EB-BD0A-42BF-AB42-062012419148}" type="pres">
      <dgm:prSet presAssocID="{3CC219CA-8710-4575-B725-E5E8F475D9BB}" presName="parentText" presStyleLbl="node1" presStyleIdx="2" presStyleCnt="4" custScaleX="135302" custScaleY="68303" custLinFactNeighborX="-45075">
        <dgm:presLayoutVars>
          <dgm:chMax val="0"/>
          <dgm:bulletEnabled val="1"/>
        </dgm:presLayoutVars>
      </dgm:prSet>
      <dgm:spPr/>
      <dgm:t>
        <a:bodyPr/>
        <a:lstStyle/>
        <a:p>
          <a:endParaRPr lang="ru-RU"/>
        </a:p>
      </dgm:t>
    </dgm:pt>
    <dgm:pt modelId="{AE5B1286-43DB-43AC-A5D2-489091539FF7}" type="pres">
      <dgm:prSet presAssocID="{3CC219CA-8710-4575-B725-E5E8F475D9BB}" presName="negativeSpace" presStyleCnt="0"/>
      <dgm:spPr/>
    </dgm:pt>
    <dgm:pt modelId="{C654B6BD-780C-44D0-86D9-C2209037C3E0}" type="pres">
      <dgm:prSet presAssocID="{3CC219CA-8710-4575-B725-E5E8F475D9BB}" presName="childText" presStyleLbl="conFgAcc1" presStyleIdx="2" presStyleCnt="4">
        <dgm:presLayoutVars>
          <dgm:bulletEnabled val="1"/>
        </dgm:presLayoutVars>
      </dgm:prSet>
      <dgm:spPr/>
    </dgm:pt>
    <dgm:pt modelId="{AAAD0D18-CE1F-45E3-BCBD-CE748A18BECB}" type="pres">
      <dgm:prSet presAssocID="{706B27C7-DE90-412F-9042-4EBBDF82479F}" presName="spaceBetweenRectangles" presStyleCnt="0"/>
      <dgm:spPr/>
    </dgm:pt>
    <dgm:pt modelId="{6453AFDA-0719-40EA-AA51-77ACF1CA734E}" type="pres">
      <dgm:prSet presAssocID="{ADF3A0EE-95E8-4D84-AE41-A9E698AB0925}" presName="parentLin" presStyleCnt="0"/>
      <dgm:spPr/>
    </dgm:pt>
    <dgm:pt modelId="{6ADA60EA-273D-4084-BC96-8AC9B9AF625E}" type="pres">
      <dgm:prSet presAssocID="{ADF3A0EE-95E8-4D84-AE41-A9E698AB0925}" presName="parentLeftMargin" presStyleLbl="node1" presStyleIdx="2" presStyleCnt="4"/>
      <dgm:spPr/>
      <dgm:t>
        <a:bodyPr/>
        <a:lstStyle/>
        <a:p>
          <a:endParaRPr lang="ru-RU"/>
        </a:p>
      </dgm:t>
    </dgm:pt>
    <dgm:pt modelId="{B810CAA5-8108-4144-AF33-3741B301BE7E}" type="pres">
      <dgm:prSet presAssocID="{ADF3A0EE-95E8-4D84-AE41-A9E698AB0925}" presName="parentText" presStyleLbl="node1" presStyleIdx="3" presStyleCnt="4" custScaleX="142857" custScaleY="224286" custLinFactNeighborX="-46597" custLinFactNeighborY="10350">
        <dgm:presLayoutVars>
          <dgm:chMax val="0"/>
          <dgm:bulletEnabled val="1"/>
        </dgm:presLayoutVars>
      </dgm:prSet>
      <dgm:spPr/>
      <dgm:t>
        <a:bodyPr/>
        <a:lstStyle/>
        <a:p>
          <a:endParaRPr lang="ru-RU"/>
        </a:p>
      </dgm:t>
    </dgm:pt>
    <dgm:pt modelId="{47A0797E-9691-46AA-A063-928FE36A78FF}" type="pres">
      <dgm:prSet presAssocID="{ADF3A0EE-95E8-4D84-AE41-A9E698AB0925}" presName="negativeSpace" presStyleCnt="0"/>
      <dgm:spPr/>
    </dgm:pt>
    <dgm:pt modelId="{5FCBDA0F-FFDE-403D-AD77-64C4CB1AAADB}" type="pres">
      <dgm:prSet presAssocID="{ADF3A0EE-95E8-4D84-AE41-A9E698AB0925}" presName="childText" presStyleLbl="conFgAcc1" presStyleIdx="3" presStyleCnt="4">
        <dgm:presLayoutVars>
          <dgm:bulletEnabled val="1"/>
        </dgm:presLayoutVars>
      </dgm:prSet>
      <dgm:spPr/>
    </dgm:pt>
  </dgm:ptLst>
  <dgm:cxnLst>
    <dgm:cxn modelId="{4F413635-F000-4CE5-B3B9-438A4723CBA1}" type="presOf" srcId="{9DF31C70-6AC1-401A-94DD-6D0D3C815ED1}" destId="{4D07A625-EB3C-4536-B031-D2FADF693FD2}" srcOrd="0" destOrd="0" presId="urn:microsoft.com/office/officeart/2005/8/layout/list1"/>
    <dgm:cxn modelId="{92569A17-6F7B-4C07-9128-376531461E56}" type="presOf" srcId="{3CC219CA-8710-4575-B725-E5E8F475D9BB}" destId="{CC9DC0EB-BD0A-42BF-AB42-062012419148}" srcOrd="1" destOrd="0" presId="urn:microsoft.com/office/officeart/2005/8/layout/list1"/>
    <dgm:cxn modelId="{38A1F960-8BEF-4DA6-999E-9A3FCACC7702}" srcId="{BAF9A118-4B53-4FB0-8D91-ABF1ED94130D}" destId="{7A6EADF6-8D68-4CDA-AF71-920F617B5176}" srcOrd="0" destOrd="0" parTransId="{73A9FF65-4CA6-4592-9A5B-7A7534448909}" sibTransId="{CC2FE8AE-5928-4567-A1E6-C193B6A7D469}"/>
    <dgm:cxn modelId="{B47515D0-E2FA-42FA-B584-6E7491B0D40E}" srcId="{BAF9A118-4B53-4FB0-8D91-ABF1ED94130D}" destId="{9DF31C70-6AC1-401A-94DD-6D0D3C815ED1}" srcOrd="1" destOrd="0" parTransId="{9D76D1F4-6487-48A0-BD2F-BD1446F85C11}" sibTransId="{EE5E7E45-012E-4352-A55C-513EA517D774}"/>
    <dgm:cxn modelId="{C57EFF5C-4432-4E58-85BB-E81872950BA4}" type="presOf" srcId="{3CC219CA-8710-4575-B725-E5E8F475D9BB}" destId="{3FFD34EA-04F3-4C6C-AF21-ADC810A5ECEC}" srcOrd="0" destOrd="0" presId="urn:microsoft.com/office/officeart/2005/8/layout/list1"/>
    <dgm:cxn modelId="{9C8260F8-8853-4BBC-A0B4-A4FC715F9EFE}" type="presOf" srcId="{BAF9A118-4B53-4FB0-8D91-ABF1ED94130D}" destId="{A2D8DAD8-AC2A-4E3C-A32C-3A36A1352A86}" srcOrd="0" destOrd="0" presId="urn:microsoft.com/office/officeart/2005/8/layout/list1"/>
    <dgm:cxn modelId="{AB4985C6-8803-4FD4-B299-B0A3731D5767}" type="presOf" srcId="{ADF3A0EE-95E8-4D84-AE41-A9E698AB0925}" destId="{6ADA60EA-273D-4084-BC96-8AC9B9AF625E}" srcOrd="0" destOrd="0" presId="urn:microsoft.com/office/officeart/2005/8/layout/list1"/>
    <dgm:cxn modelId="{2783B2CF-EBF6-435A-8E00-CC23E1062624}" type="presOf" srcId="{7A6EADF6-8D68-4CDA-AF71-920F617B5176}" destId="{292E718F-A96D-4C0B-809F-ACE66E5D7157}" srcOrd="0" destOrd="0" presId="urn:microsoft.com/office/officeart/2005/8/layout/list1"/>
    <dgm:cxn modelId="{AFEE59B3-12E7-4F1F-A684-365126F9448F}" type="presOf" srcId="{9DF31C70-6AC1-401A-94DD-6D0D3C815ED1}" destId="{9F876531-2AF2-434C-A696-9D4CDC0A9375}" srcOrd="1" destOrd="0" presId="urn:microsoft.com/office/officeart/2005/8/layout/list1"/>
    <dgm:cxn modelId="{F61269F1-391F-418A-BF07-432932C829B8}" type="presOf" srcId="{7A6EADF6-8D68-4CDA-AF71-920F617B5176}" destId="{8B400199-783F-45A9-A47B-5372BEE141EF}" srcOrd="1" destOrd="0" presId="urn:microsoft.com/office/officeart/2005/8/layout/list1"/>
    <dgm:cxn modelId="{4102B354-A7CC-45C4-B765-D7DCA5FF9BF8}" srcId="{BAF9A118-4B53-4FB0-8D91-ABF1ED94130D}" destId="{3CC219CA-8710-4575-B725-E5E8F475D9BB}" srcOrd="2" destOrd="0" parTransId="{1B2C285C-9957-4A33-AC33-53D92AC8A87E}" sibTransId="{706B27C7-DE90-412F-9042-4EBBDF82479F}"/>
    <dgm:cxn modelId="{B4256CCF-A0FB-448C-8B5E-10391FA95445}" type="presOf" srcId="{ADF3A0EE-95E8-4D84-AE41-A9E698AB0925}" destId="{B810CAA5-8108-4144-AF33-3741B301BE7E}" srcOrd="1" destOrd="0" presId="urn:microsoft.com/office/officeart/2005/8/layout/list1"/>
    <dgm:cxn modelId="{C0DD2EB4-1BB0-47A7-BDA2-7134A67BCBD7}" srcId="{BAF9A118-4B53-4FB0-8D91-ABF1ED94130D}" destId="{ADF3A0EE-95E8-4D84-AE41-A9E698AB0925}" srcOrd="3" destOrd="0" parTransId="{2344A567-D031-4AA6-B04D-6AF73D893B3D}" sibTransId="{AB6884F7-0209-4F47-8705-C8064AA749EE}"/>
    <dgm:cxn modelId="{2C4097BF-3EE6-4B74-9660-2CEDEAE647F3}" type="presParOf" srcId="{A2D8DAD8-AC2A-4E3C-A32C-3A36A1352A86}" destId="{37430A8E-BC4B-44A6-9BFA-CB457AF860E9}" srcOrd="0" destOrd="0" presId="urn:microsoft.com/office/officeart/2005/8/layout/list1"/>
    <dgm:cxn modelId="{8F7C60CF-3669-43C8-91FC-F9C43ECF9E0F}" type="presParOf" srcId="{37430A8E-BC4B-44A6-9BFA-CB457AF860E9}" destId="{292E718F-A96D-4C0B-809F-ACE66E5D7157}" srcOrd="0" destOrd="0" presId="urn:microsoft.com/office/officeart/2005/8/layout/list1"/>
    <dgm:cxn modelId="{7F0C4475-7741-402D-B5A6-1203BA5EFDBF}" type="presParOf" srcId="{37430A8E-BC4B-44A6-9BFA-CB457AF860E9}" destId="{8B400199-783F-45A9-A47B-5372BEE141EF}" srcOrd="1" destOrd="0" presId="urn:microsoft.com/office/officeart/2005/8/layout/list1"/>
    <dgm:cxn modelId="{18576356-D776-44B1-B319-98930DECFB02}" type="presParOf" srcId="{A2D8DAD8-AC2A-4E3C-A32C-3A36A1352A86}" destId="{DF8FB7F7-8EEB-4F83-BB30-84707A14CAD7}" srcOrd="1" destOrd="0" presId="urn:microsoft.com/office/officeart/2005/8/layout/list1"/>
    <dgm:cxn modelId="{62C21FC7-60D6-4447-9ECE-F34367E87AE6}" type="presParOf" srcId="{A2D8DAD8-AC2A-4E3C-A32C-3A36A1352A86}" destId="{8D70DAA9-18B4-46C8-8D56-F612DA8DB2A0}" srcOrd="2" destOrd="0" presId="urn:microsoft.com/office/officeart/2005/8/layout/list1"/>
    <dgm:cxn modelId="{76E20692-6E6F-4D16-B179-C02D574E8F33}" type="presParOf" srcId="{A2D8DAD8-AC2A-4E3C-A32C-3A36A1352A86}" destId="{DCAAB1FC-5D01-4B38-A3EA-8E71B6D9F5EB}" srcOrd="3" destOrd="0" presId="urn:microsoft.com/office/officeart/2005/8/layout/list1"/>
    <dgm:cxn modelId="{B9DA52BB-60C3-42D3-B098-506121DF3A36}" type="presParOf" srcId="{A2D8DAD8-AC2A-4E3C-A32C-3A36A1352A86}" destId="{3D450B84-121C-43E3-BB72-C73EED244297}" srcOrd="4" destOrd="0" presId="urn:microsoft.com/office/officeart/2005/8/layout/list1"/>
    <dgm:cxn modelId="{71953C50-129B-4E02-97FB-005B99EA6A35}" type="presParOf" srcId="{3D450B84-121C-43E3-BB72-C73EED244297}" destId="{4D07A625-EB3C-4536-B031-D2FADF693FD2}" srcOrd="0" destOrd="0" presId="urn:microsoft.com/office/officeart/2005/8/layout/list1"/>
    <dgm:cxn modelId="{24E9C7F8-B71C-4911-ADA4-5306DF7F7385}" type="presParOf" srcId="{3D450B84-121C-43E3-BB72-C73EED244297}" destId="{9F876531-2AF2-434C-A696-9D4CDC0A9375}" srcOrd="1" destOrd="0" presId="urn:microsoft.com/office/officeart/2005/8/layout/list1"/>
    <dgm:cxn modelId="{2AF57F02-707D-48A6-9255-DC425210BC71}" type="presParOf" srcId="{A2D8DAD8-AC2A-4E3C-A32C-3A36A1352A86}" destId="{6E8FF7B3-FE74-44AC-8AF4-0A8A82512BD3}" srcOrd="5" destOrd="0" presId="urn:microsoft.com/office/officeart/2005/8/layout/list1"/>
    <dgm:cxn modelId="{66B97F8D-3DC3-4838-8267-D99327E38D93}" type="presParOf" srcId="{A2D8DAD8-AC2A-4E3C-A32C-3A36A1352A86}" destId="{524544F4-5EA1-4AAB-8D85-7C272D4FB164}" srcOrd="6" destOrd="0" presId="urn:microsoft.com/office/officeart/2005/8/layout/list1"/>
    <dgm:cxn modelId="{13254B6B-1E15-4CEF-8F44-068D0CA1F8C1}" type="presParOf" srcId="{A2D8DAD8-AC2A-4E3C-A32C-3A36A1352A86}" destId="{3DCAE9BF-96D4-4B50-8970-98BFEE983D15}" srcOrd="7" destOrd="0" presId="urn:microsoft.com/office/officeart/2005/8/layout/list1"/>
    <dgm:cxn modelId="{98CEBE7D-72AA-4942-A42B-7A55D5D043B8}" type="presParOf" srcId="{A2D8DAD8-AC2A-4E3C-A32C-3A36A1352A86}" destId="{70C4D7A8-CAA7-4537-AA4D-08820F493227}" srcOrd="8" destOrd="0" presId="urn:microsoft.com/office/officeart/2005/8/layout/list1"/>
    <dgm:cxn modelId="{A2DC7F4F-E0D4-4EFF-AAE0-F98D15412946}" type="presParOf" srcId="{70C4D7A8-CAA7-4537-AA4D-08820F493227}" destId="{3FFD34EA-04F3-4C6C-AF21-ADC810A5ECEC}" srcOrd="0" destOrd="0" presId="urn:microsoft.com/office/officeart/2005/8/layout/list1"/>
    <dgm:cxn modelId="{CE5146EB-3135-44CA-8A13-C8B205F88CFA}" type="presParOf" srcId="{70C4D7A8-CAA7-4537-AA4D-08820F493227}" destId="{CC9DC0EB-BD0A-42BF-AB42-062012419148}" srcOrd="1" destOrd="0" presId="urn:microsoft.com/office/officeart/2005/8/layout/list1"/>
    <dgm:cxn modelId="{0CBE8AFB-C3E4-4DA3-BE7F-B77FE6154B2F}" type="presParOf" srcId="{A2D8DAD8-AC2A-4E3C-A32C-3A36A1352A86}" destId="{AE5B1286-43DB-43AC-A5D2-489091539FF7}" srcOrd="9" destOrd="0" presId="urn:microsoft.com/office/officeart/2005/8/layout/list1"/>
    <dgm:cxn modelId="{88313294-76A8-4E44-98EA-751A2233ED98}" type="presParOf" srcId="{A2D8DAD8-AC2A-4E3C-A32C-3A36A1352A86}" destId="{C654B6BD-780C-44D0-86D9-C2209037C3E0}" srcOrd="10" destOrd="0" presId="urn:microsoft.com/office/officeart/2005/8/layout/list1"/>
    <dgm:cxn modelId="{4E8CFE32-493F-43EE-895F-9EBCF3DE94AC}" type="presParOf" srcId="{A2D8DAD8-AC2A-4E3C-A32C-3A36A1352A86}" destId="{AAAD0D18-CE1F-45E3-BCBD-CE748A18BECB}" srcOrd="11" destOrd="0" presId="urn:microsoft.com/office/officeart/2005/8/layout/list1"/>
    <dgm:cxn modelId="{62FD947F-6EBB-43F9-BE91-541511219140}" type="presParOf" srcId="{A2D8DAD8-AC2A-4E3C-A32C-3A36A1352A86}" destId="{6453AFDA-0719-40EA-AA51-77ACF1CA734E}" srcOrd="12" destOrd="0" presId="urn:microsoft.com/office/officeart/2005/8/layout/list1"/>
    <dgm:cxn modelId="{A79189C4-2F21-4D30-8680-444DEBC0A9CE}" type="presParOf" srcId="{6453AFDA-0719-40EA-AA51-77ACF1CA734E}" destId="{6ADA60EA-273D-4084-BC96-8AC9B9AF625E}" srcOrd="0" destOrd="0" presId="urn:microsoft.com/office/officeart/2005/8/layout/list1"/>
    <dgm:cxn modelId="{4FCD18CA-BCAE-47DD-AE96-32035E0E30B9}" type="presParOf" srcId="{6453AFDA-0719-40EA-AA51-77ACF1CA734E}" destId="{B810CAA5-8108-4144-AF33-3741B301BE7E}" srcOrd="1" destOrd="0" presId="urn:microsoft.com/office/officeart/2005/8/layout/list1"/>
    <dgm:cxn modelId="{3F4DBC6D-4836-4AB7-9CF8-3033DCBBEEAF}" type="presParOf" srcId="{A2D8DAD8-AC2A-4E3C-A32C-3A36A1352A86}" destId="{47A0797E-9691-46AA-A063-928FE36A78FF}" srcOrd="13" destOrd="0" presId="urn:microsoft.com/office/officeart/2005/8/layout/list1"/>
    <dgm:cxn modelId="{C2088A55-0BF8-43E5-A2DD-34B561BE07DF}" type="presParOf" srcId="{A2D8DAD8-AC2A-4E3C-A32C-3A36A1352A86}" destId="{5FCBDA0F-FFDE-403D-AD77-64C4CB1AAADB}"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89C16-32DF-4A6C-94CA-6DDAF74251C8}">
      <dsp:nvSpPr>
        <dsp:cNvPr id="0" name=""/>
        <dsp:cNvSpPr/>
      </dsp:nvSpPr>
      <dsp:spPr>
        <a:xfrm>
          <a:off x="118448" y="301405"/>
          <a:ext cx="3558199" cy="1844992"/>
        </a:xfrm>
        <a:prstGeom prst="roundRect">
          <a:avLst>
            <a:gd name="adj" fmla="val 10000"/>
          </a:avLst>
        </a:prstGeom>
        <a:solidFill>
          <a:schemeClr val="bg1">
            <a:lumMod val="9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Обеспечение уплаты таможенных пошлин, налогов (банковская гарантия, денежный залог)</a:t>
          </a:r>
          <a:endParaRPr lang="ru-RU" sz="2000" kern="1200" dirty="0"/>
        </a:p>
      </dsp:txBody>
      <dsp:txXfrm>
        <a:off x="160906" y="343863"/>
        <a:ext cx="3473283" cy="1364721"/>
      </dsp:txXfrm>
    </dsp:sp>
    <dsp:sp modelId="{6E0177DC-9D61-4ECF-A85E-EFC802E94177}">
      <dsp:nvSpPr>
        <dsp:cNvPr id="0" name=""/>
        <dsp:cNvSpPr/>
      </dsp:nvSpPr>
      <dsp:spPr>
        <a:xfrm>
          <a:off x="720400" y="-495295"/>
          <a:ext cx="4328718" cy="4373767"/>
        </a:xfrm>
        <a:prstGeom prst="leftCircularArrow">
          <a:avLst>
            <a:gd name="adj1" fmla="val 2078"/>
            <a:gd name="adj2" fmla="val 249455"/>
            <a:gd name="adj3" fmla="val 3009646"/>
            <a:gd name="adj4" fmla="val 10009169"/>
            <a:gd name="adj5" fmla="val 2425"/>
          </a:avLst>
        </a:prstGeom>
        <a:solidFill>
          <a:schemeClr val="bg1"/>
        </a:solidFill>
        <a:ln w="38100" cap="flat" cmpd="sng" algn="ctr">
          <a:solidFill>
            <a:schemeClr val="tx2"/>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 modelId="{1C399AAD-79CB-4DE9-B271-89FBF781BBBD}">
      <dsp:nvSpPr>
        <dsp:cNvPr id="0" name=""/>
        <dsp:cNvSpPr/>
      </dsp:nvSpPr>
      <dsp:spPr>
        <a:xfrm>
          <a:off x="864713" y="1781654"/>
          <a:ext cx="2787923" cy="7519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ru-RU" sz="2000" kern="1200" dirty="0" smtClean="0"/>
            <a:t>ТК ТС</a:t>
          </a:r>
          <a:endParaRPr lang="en-US" sz="2000" kern="1200" dirty="0" smtClean="0"/>
        </a:p>
        <a:p>
          <a:pPr lvl="0" algn="ctr" defTabSz="889000">
            <a:lnSpc>
              <a:spcPct val="90000"/>
            </a:lnSpc>
            <a:spcBef>
              <a:spcPct val="0"/>
            </a:spcBef>
            <a:spcAft>
              <a:spcPts val="0"/>
            </a:spcAft>
          </a:pPr>
          <a:r>
            <a:rPr lang="ru-RU" sz="2000" kern="1200" dirty="0" smtClean="0"/>
            <a:t>(статья 39) </a:t>
          </a:r>
          <a:endParaRPr lang="ru-RU" sz="2000" kern="1200" dirty="0"/>
        </a:p>
      </dsp:txBody>
      <dsp:txXfrm>
        <a:off x="886738" y="1803679"/>
        <a:ext cx="2743873" cy="707946"/>
      </dsp:txXfrm>
    </dsp:sp>
    <dsp:sp modelId="{7DD428E1-C224-47D0-9EC9-00BDC5A54EDE}">
      <dsp:nvSpPr>
        <dsp:cNvPr id="0" name=""/>
        <dsp:cNvSpPr/>
      </dsp:nvSpPr>
      <dsp:spPr>
        <a:xfrm>
          <a:off x="4169407" y="667695"/>
          <a:ext cx="4505710" cy="209568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solidFill>
                <a:schemeClr val="bg1"/>
              </a:solidFill>
            </a:rPr>
            <a:t>Обеспечение исполнения обязанностей уполномоченного экономического оператора</a:t>
          </a:r>
          <a:endParaRPr lang="ru-RU" sz="2000" kern="1200" dirty="0">
            <a:solidFill>
              <a:schemeClr val="bg1"/>
            </a:solidFill>
          </a:endParaRPr>
        </a:p>
      </dsp:txBody>
      <dsp:txXfrm>
        <a:off x="4217635" y="1164999"/>
        <a:ext cx="4409254" cy="1550155"/>
      </dsp:txXfrm>
    </dsp:sp>
    <dsp:sp modelId="{5AB3841A-F8B5-4749-BE06-27E5127779E7}">
      <dsp:nvSpPr>
        <dsp:cNvPr id="0" name=""/>
        <dsp:cNvSpPr/>
      </dsp:nvSpPr>
      <dsp:spPr>
        <a:xfrm>
          <a:off x="4968332" y="301405"/>
          <a:ext cx="3710726" cy="688403"/>
        </a:xfrm>
        <a:prstGeom prst="roundRect">
          <a:avLst>
            <a:gd name="adj" fmla="val 10000"/>
          </a:avLst>
        </a:prstGeom>
        <a:solidFill>
          <a:schemeClr val="bg1">
            <a:lumMod val="95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ru-RU" sz="2000" kern="1200" dirty="0" smtClean="0">
              <a:solidFill>
                <a:schemeClr val="tx1"/>
              </a:solidFill>
            </a:rPr>
            <a:t>ТК ЕАЭС</a:t>
          </a:r>
        </a:p>
        <a:p>
          <a:pPr lvl="0" algn="ctr" defTabSz="889000">
            <a:lnSpc>
              <a:spcPct val="90000"/>
            </a:lnSpc>
            <a:spcBef>
              <a:spcPct val="0"/>
            </a:spcBef>
            <a:spcAft>
              <a:spcPts val="0"/>
            </a:spcAft>
          </a:pPr>
          <a:r>
            <a:rPr lang="ru-RU" sz="2000" kern="1200" dirty="0" smtClean="0">
              <a:solidFill>
                <a:schemeClr val="tx1"/>
              </a:solidFill>
            </a:rPr>
            <a:t>(подпункт 2 пункта 1 статьи 433)</a:t>
          </a:r>
        </a:p>
      </dsp:txBody>
      <dsp:txXfrm>
        <a:off x="4988495" y="321568"/>
        <a:ext cx="3670400" cy="648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CBD77-0E1B-4A06-987F-8A1F1A9BE0F0}">
      <dsp:nvSpPr>
        <dsp:cNvPr id="0" name=""/>
        <dsp:cNvSpPr/>
      </dsp:nvSpPr>
      <dsp:spPr>
        <a:xfrm>
          <a:off x="265466" y="936121"/>
          <a:ext cx="7799460" cy="3394878"/>
        </a:xfrm>
        <a:prstGeom prst="rect">
          <a:avLst/>
        </a:prstGeom>
        <a:solidFill>
          <a:schemeClr val="bg1">
            <a:lumMod val="9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229108" rIns="665046" bIns="113792" numCol="1" spcCol="1270" anchor="t" anchorCtr="0">
          <a:noAutofit/>
        </a:bodyPr>
        <a:lstStyle/>
        <a:p>
          <a:pPr marL="171450" lvl="1" indent="-171450" algn="l" defTabSz="711200">
            <a:lnSpc>
              <a:spcPct val="90000"/>
            </a:lnSpc>
            <a:spcBef>
              <a:spcPct val="0"/>
            </a:spcBef>
            <a:spcAft>
              <a:spcPct val="15000"/>
            </a:spcAft>
            <a:buChar char="••"/>
          </a:pPr>
          <a:r>
            <a:rPr lang="ru-RU" sz="1600" b="1" i="1" u="sng" kern="1200" dirty="0" smtClean="0">
              <a:effectLst/>
            </a:rPr>
            <a:t>Абсолютные показатели</a:t>
          </a:r>
          <a:endParaRPr lang="ru-RU" sz="1600" b="1" i="1" u="sng" kern="1200" dirty="0">
            <a:effectLst/>
          </a:endParaRPr>
        </a:p>
        <a:p>
          <a:pPr marL="342900" lvl="2" indent="-171450" algn="l" defTabSz="711200">
            <a:lnSpc>
              <a:spcPct val="90000"/>
            </a:lnSpc>
            <a:spcBef>
              <a:spcPct val="0"/>
            </a:spcBef>
            <a:spcAft>
              <a:spcPct val="15000"/>
            </a:spcAft>
            <a:buChar char="••"/>
          </a:pPr>
          <a:r>
            <a:rPr lang="ru-RU" sz="1600" kern="1200" dirty="0" smtClean="0"/>
            <a:t>Чистые активы</a:t>
          </a:r>
          <a:endParaRPr lang="ru-RU" sz="1600" kern="1200" dirty="0"/>
        </a:p>
        <a:p>
          <a:pPr marL="342900" lvl="2" indent="-171450" algn="l" defTabSz="711200">
            <a:lnSpc>
              <a:spcPct val="90000"/>
            </a:lnSpc>
            <a:spcBef>
              <a:spcPct val="0"/>
            </a:spcBef>
            <a:spcAft>
              <a:spcPct val="15000"/>
            </a:spcAft>
            <a:buChar char="••"/>
          </a:pPr>
          <a:r>
            <a:rPr lang="ru-RU" sz="1600" kern="1200" dirty="0" smtClean="0"/>
            <a:t>Уставной капитал</a:t>
          </a:r>
          <a:endParaRPr lang="ru-RU" sz="1600" kern="1200" dirty="0"/>
        </a:p>
        <a:p>
          <a:pPr marL="342900" lvl="2" indent="-171450" algn="l" defTabSz="711200">
            <a:lnSpc>
              <a:spcPct val="90000"/>
            </a:lnSpc>
            <a:spcBef>
              <a:spcPct val="0"/>
            </a:spcBef>
            <a:spcAft>
              <a:spcPct val="15000"/>
            </a:spcAft>
            <a:buChar char="••"/>
          </a:pPr>
          <a:r>
            <a:rPr lang="ru-RU" sz="1600" kern="1200" dirty="0" smtClean="0"/>
            <a:t>Остаточная стоимость основных средств</a:t>
          </a:r>
          <a:endParaRPr lang="ru-RU" sz="1600" kern="1200" dirty="0"/>
        </a:p>
        <a:p>
          <a:pPr marL="171450" lvl="1" indent="-171450" algn="l" defTabSz="711200">
            <a:lnSpc>
              <a:spcPct val="90000"/>
            </a:lnSpc>
            <a:spcBef>
              <a:spcPct val="0"/>
            </a:spcBef>
            <a:spcAft>
              <a:spcPct val="15000"/>
            </a:spcAft>
            <a:buChar char="••"/>
          </a:pPr>
          <a:r>
            <a:rPr lang="ru-RU" sz="1600" b="1" i="1" u="sng" kern="1200" dirty="0" smtClean="0"/>
            <a:t>Относительные показатели</a:t>
          </a:r>
          <a:endParaRPr lang="ru-RU" sz="1600" b="1" i="1" u="sng" kern="1200" dirty="0"/>
        </a:p>
        <a:p>
          <a:pPr marL="342900" lvl="2" indent="-171450" algn="l" defTabSz="711200">
            <a:lnSpc>
              <a:spcPct val="90000"/>
            </a:lnSpc>
            <a:spcBef>
              <a:spcPct val="0"/>
            </a:spcBef>
            <a:spcAft>
              <a:spcPct val="15000"/>
            </a:spcAft>
            <a:buChar char="••"/>
          </a:pPr>
          <a:r>
            <a:rPr lang="ru-RU" sz="1600" kern="1200" dirty="0" smtClean="0"/>
            <a:t>Коэффициент автономии</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общей (текущей) ликвидности</a:t>
          </a:r>
          <a:endParaRPr lang="ru-RU" sz="1600" kern="1200" dirty="0"/>
        </a:p>
        <a:p>
          <a:pPr marL="342900" lvl="2" indent="-171450" algn="l" defTabSz="711200">
            <a:lnSpc>
              <a:spcPct val="90000"/>
            </a:lnSpc>
            <a:spcBef>
              <a:spcPct val="0"/>
            </a:spcBef>
            <a:spcAft>
              <a:spcPct val="15000"/>
            </a:spcAft>
            <a:buChar char="••"/>
          </a:pPr>
          <a:r>
            <a:rPr lang="ru-RU" sz="1600" kern="1200" dirty="0" smtClean="0"/>
            <a:t>Рентабельность собственного капитала</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финансовой устойчивости</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обеспеченности текущей деятельности собственными средствами</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маневренности собственного капитала</a:t>
          </a:r>
          <a:endParaRPr lang="ru-RU" sz="1600" kern="1200" dirty="0"/>
        </a:p>
      </dsp:txBody>
      <dsp:txXfrm>
        <a:off x="265466" y="936121"/>
        <a:ext cx="7799460" cy="3394878"/>
      </dsp:txXfrm>
    </dsp:sp>
    <dsp:sp modelId="{CDE7993B-7A84-4CDE-8E6D-20628DCF705B}">
      <dsp:nvSpPr>
        <dsp:cNvPr id="0" name=""/>
        <dsp:cNvSpPr/>
      </dsp:nvSpPr>
      <dsp:spPr>
        <a:xfrm>
          <a:off x="275487" y="0"/>
          <a:ext cx="7789408" cy="95023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t>9 показателей финансовой устойчивости для получения свидетельства 2 или 3 типа </a:t>
          </a:r>
          <a:endParaRPr lang="ru-RU" sz="1600" kern="1200" dirty="0"/>
        </a:p>
      </dsp:txBody>
      <dsp:txXfrm>
        <a:off x="321874" y="46387"/>
        <a:ext cx="7696634" cy="857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C9130-8845-4770-837C-13F38E6E6BE9}">
      <dsp:nvSpPr>
        <dsp:cNvPr id="0" name=""/>
        <dsp:cNvSpPr/>
      </dsp:nvSpPr>
      <dsp:spPr>
        <a:xfrm>
          <a:off x="238804" y="1124"/>
          <a:ext cx="4130902" cy="1221885"/>
        </a:xfrm>
        <a:prstGeom prst="round2DiagRect">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Возможности получения свидетельства УЭО 2 или 3 типа, не требуется предоставление обеспечения</a:t>
          </a:r>
          <a:endParaRPr lang="ru-RU" sz="1800" kern="1200" dirty="0"/>
        </a:p>
      </dsp:txBody>
      <dsp:txXfrm>
        <a:off x="298452" y="60772"/>
        <a:ext cx="4011606" cy="1102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0DAA9-18B4-46C8-8D56-F612DA8DB2A0}">
      <dsp:nvSpPr>
        <dsp:cNvPr id="0" name=""/>
        <dsp:cNvSpPr/>
      </dsp:nvSpPr>
      <dsp:spPr>
        <a:xfrm>
          <a:off x="0" y="887811"/>
          <a:ext cx="8496944"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00199-783F-45A9-A47B-5372BEE141EF}">
      <dsp:nvSpPr>
        <dsp:cNvPr id="0" name=""/>
        <dsp:cNvSpPr/>
      </dsp:nvSpPr>
      <dsp:spPr>
        <a:xfrm>
          <a:off x="216024" y="72011"/>
          <a:ext cx="8090343" cy="1153398"/>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711200">
            <a:lnSpc>
              <a:spcPct val="90000"/>
            </a:lnSpc>
            <a:spcBef>
              <a:spcPct val="0"/>
            </a:spcBef>
            <a:spcAft>
              <a:spcPct val="35000"/>
            </a:spcAft>
          </a:pPr>
          <a:r>
            <a:rPr lang="ru-RU" sz="1600" b="1" i="1" u="sng" kern="1200" dirty="0" smtClean="0">
              <a:effectLst/>
            </a:rPr>
            <a:t>Решение Совета ЕЭК от 15.09.2017 № 65 </a:t>
          </a:r>
          <a:r>
            <a:rPr lang="ru-RU" sz="1600" kern="1200" dirty="0" smtClean="0"/>
            <a:t>«Об утверждении Порядка определения финансовой устойчивости юридического лица, претендующего на включение в реестр уполномоченных экономических операторов, и значений, характеризующих финансовую устойчивость и необходимых для включения в этот реестр»</a:t>
          </a:r>
        </a:p>
        <a:p>
          <a:pPr lvl="0" algn="l" defTabSz="711200">
            <a:lnSpc>
              <a:spcPct val="90000"/>
            </a:lnSpc>
            <a:spcBef>
              <a:spcPct val="0"/>
            </a:spcBef>
            <a:spcAft>
              <a:spcPct val="35000"/>
            </a:spcAft>
          </a:pPr>
          <a:endParaRPr lang="ru-RU" sz="500" kern="1200" dirty="0"/>
        </a:p>
      </dsp:txBody>
      <dsp:txXfrm>
        <a:off x="272328" y="128315"/>
        <a:ext cx="7977735" cy="1040790"/>
      </dsp:txXfrm>
    </dsp:sp>
    <dsp:sp modelId="{524544F4-5EA1-4AAB-8D85-7C272D4FB164}">
      <dsp:nvSpPr>
        <dsp:cNvPr id="0" name=""/>
        <dsp:cNvSpPr/>
      </dsp:nvSpPr>
      <dsp:spPr>
        <a:xfrm>
          <a:off x="0" y="1787887"/>
          <a:ext cx="8496944"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76531-2AF2-434C-A696-9D4CDC0A9375}">
      <dsp:nvSpPr>
        <dsp:cNvPr id="0" name=""/>
        <dsp:cNvSpPr/>
      </dsp:nvSpPr>
      <dsp:spPr>
        <a:xfrm>
          <a:off x="216024" y="1652811"/>
          <a:ext cx="8090343" cy="504076"/>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711200">
            <a:lnSpc>
              <a:spcPct val="90000"/>
            </a:lnSpc>
            <a:spcBef>
              <a:spcPct val="0"/>
            </a:spcBef>
            <a:spcAft>
              <a:spcPct val="35000"/>
            </a:spcAft>
          </a:pPr>
          <a:r>
            <a:rPr lang="ru-RU" sz="1600" b="1" i="1" u="sng" kern="1200" dirty="0" smtClean="0">
              <a:effectLst>
                <a:outerShdw blurRad="38100" dist="38100" dir="2700000" algn="tl">
                  <a:srgbClr val="000000">
                    <a:alpha val="43137"/>
                  </a:srgbClr>
                </a:outerShdw>
              </a:effectLst>
            </a:rPr>
            <a:t>Решение Коллегии ЕЭК от 26.09.2017 № 128 </a:t>
          </a:r>
          <a:r>
            <a:rPr lang="ru-RU" sz="1600" b="0" kern="1200" dirty="0" smtClean="0"/>
            <a:t>«О заявлении о включении в реестр уполномоченных экономических операторов»</a:t>
          </a:r>
          <a:endParaRPr lang="ru-RU" sz="1600" b="0" kern="1200" dirty="0"/>
        </a:p>
      </dsp:txBody>
      <dsp:txXfrm>
        <a:off x="240631" y="1677418"/>
        <a:ext cx="8041129" cy="454862"/>
      </dsp:txXfrm>
    </dsp:sp>
    <dsp:sp modelId="{C654B6BD-780C-44D0-86D9-C2209037C3E0}">
      <dsp:nvSpPr>
        <dsp:cNvPr id="0" name=""/>
        <dsp:cNvSpPr/>
      </dsp:nvSpPr>
      <dsp:spPr>
        <a:xfrm>
          <a:off x="0" y="2687963"/>
          <a:ext cx="8496944"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9DC0EB-BD0A-42BF-AB42-062012419148}">
      <dsp:nvSpPr>
        <dsp:cNvPr id="0" name=""/>
        <dsp:cNvSpPr/>
      </dsp:nvSpPr>
      <dsp:spPr>
        <a:xfrm>
          <a:off x="233347" y="2552887"/>
          <a:ext cx="8047574" cy="504076"/>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711200">
            <a:lnSpc>
              <a:spcPct val="90000"/>
            </a:lnSpc>
            <a:spcBef>
              <a:spcPct val="0"/>
            </a:spcBef>
            <a:spcAft>
              <a:spcPct val="35000"/>
            </a:spcAft>
          </a:pPr>
          <a:r>
            <a:rPr lang="ru-RU" sz="1600" b="1" i="1" u="sng" kern="1200" dirty="0" smtClean="0">
              <a:effectLst>
                <a:outerShdw blurRad="38100" dist="38100" dir="2700000" algn="tl">
                  <a:srgbClr val="000000">
                    <a:alpha val="43137"/>
                  </a:srgbClr>
                </a:outerShdw>
              </a:effectLst>
            </a:rPr>
            <a:t>Решение Коллегии ЕЭК от 26.09.2017 № 129</a:t>
          </a:r>
          <a:r>
            <a:rPr lang="ru-RU" sz="1600" b="0" kern="1200" dirty="0" smtClean="0"/>
            <a:t> «О форме свидетельства о включении в реестр уполномоченных экономических операторов и порядке ее заполнения»</a:t>
          </a:r>
        </a:p>
      </dsp:txBody>
      <dsp:txXfrm>
        <a:off x="257954" y="2577494"/>
        <a:ext cx="7998360" cy="454862"/>
      </dsp:txXfrm>
    </dsp:sp>
    <dsp:sp modelId="{5FCBDA0F-FFDE-403D-AD77-64C4CB1AAADB}">
      <dsp:nvSpPr>
        <dsp:cNvPr id="0" name=""/>
        <dsp:cNvSpPr/>
      </dsp:nvSpPr>
      <dsp:spPr>
        <a:xfrm>
          <a:off x="0" y="4739194"/>
          <a:ext cx="8496944"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0CAA5-8108-4144-AF33-3741B301BE7E}">
      <dsp:nvSpPr>
        <dsp:cNvPr id="0" name=""/>
        <dsp:cNvSpPr/>
      </dsp:nvSpPr>
      <dsp:spPr>
        <a:xfrm>
          <a:off x="216024" y="3529346"/>
          <a:ext cx="8090343" cy="165523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711200">
            <a:lnSpc>
              <a:spcPct val="90000"/>
            </a:lnSpc>
            <a:spcBef>
              <a:spcPct val="0"/>
            </a:spcBef>
            <a:spcAft>
              <a:spcPct val="35000"/>
            </a:spcAft>
          </a:pPr>
          <a:r>
            <a:rPr lang="ru-RU" sz="1600" b="1" i="1" u="sng" kern="1200" dirty="0" smtClean="0">
              <a:effectLst>
                <a:outerShdw blurRad="38100" dist="38100" dir="2700000" algn="tl">
                  <a:srgbClr val="000000">
                    <a:alpha val="43137"/>
                  </a:srgbClr>
                </a:outerShdw>
              </a:effectLst>
            </a:rPr>
            <a:t>Решение Коллегии ЕЭК от 03.10.2017 № 131</a:t>
          </a:r>
          <a:r>
            <a:rPr lang="ru-RU" sz="1600" kern="1200" dirty="0" smtClean="0"/>
            <a:t> «Об утверждении Требований к сооружениям, помещениям (частям помещений) и (или) открытым площадкам (частям открытых площадок), на территории которых будет осуществляться временное хранение товаров, завершение действия таможенной процедуры таможенного транзита и (или) проводиться таможенный контроль, к транспортным средствам и работникам юридического лица, претендующего на включение в реестр уполномоченных экономических операторов» </a:t>
          </a:r>
          <a:endParaRPr lang="ru-RU" sz="1600" kern="1200" dirty="0"/>
        </a:p>
      </dsp:txBody>
      <dsp:txXfrm>
        <a:off x="296826" y="3610148"/>
        <a:ext cx="7928739" cy="14936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C6A2ACB6-2E7C-4164-93D1-5C50E06BA952}" type="datetimeFigureOut">
              <a:rPr lang="ru-RU" smtClean="0"/>
              <a:t>31.10.2017</a:t>
            </a:fld>
            <a:endParaRPr lang="ru-RU"/>
          </a:p>
        </p:txBody>
      </p:sp>
      <p:sp>
        <p:nvSpPr>
          <p:cNvPr id="4" name="Нижний колонтитул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21D7D53D-4ED2-4958-BF2C-274B6B9489AB}" type="slidenum">
              <a:rPr lang="ru-RU" smtClean="0"/>
              <a:t>‹#›</a:t>
            </a:fld>
            <a:endParaRPr lang="ru-RU"/>
          </a:p>
        </p:txBody>
      </p:sp>
    </p:spTree>
    <p:extLst>
      <p:ext uri="{BB962C8B-B14F-4D97-AF65-F5344CB8AC3E}">
        <p14:creationId xmlns:p14="http://schemas.microsoft.com/office/powerpoint/2010/main" val="228393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A0BC97FF-59E8-435D-933A-FBBCE3788020}" type="datetimeFigureOut">
              <a:rPr lang="ru-RU" smtClean="0"/>
              <a:t>31.10.2017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03D98655-AD3B-43F9-A5AB-713FBAE401AE}" type="slidenum">
              <a:rPr lang="ru-RU" smtClean="0"/>
              <a:t>‹#›</a:t>
            </a:fld>
            <a:endParaRPr lang="ru-RU"/>
          </a:p>
        </p:txBody>
      </p:sp>
    </p:spTree>
    <p:extLst>
      <p:ext uri="{BB962C8B-B14F-4D97-AF65-F5344CB8AC3E}">
        <p14:creationId xmlns:p14="http://schemas.microsoft.com/office/powerpoint/2010/main" val="224197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b="1" kern="1200" dirty="0" smtClean="0">
                <a:solidFill>
                  <a:schemeClr val="tx1"/>
                </a:solidFill>
                <a:effectLst/>
                <a:latin typeface="+mn-lt"/>
                <a:ea typeface="+mn-ea"/>
                <a:cs typeface="+mn-cs"/>
              </a:rPr>
              <a:t>Добрый день уважаемые участники конференции (форума)!</a:t>
            </a:r>
            <a:endParaRPr lang="ru-RU" sz="1000" kern="1200" dirty="0" smtClean="0">
              <a:solidFill>
                <a:schemeClr val="tx1"/>
              </a:solidFill>
              <a:effectLst/>
              <a:latin typeface="+mn-lt"/>
              <a:ea typeface="+mn-ea"/>
              <a:cs typeface="+mn-cs"/>
            </a:endParaRPr>
          </a:p>
          <a:p>
            <a:pPr algn="just"/>
            <a:r>
              <a:rPr lang="ru-RU" sz="1000" b="1" kern="1200" dirty="0" smtClean="0">
                <a:solidFill>
                  <a:schemeClr val="tx1"/>
                </a:solidFill>
                <a:effectLst/>
                <a:latin typeface="+mn-lt"/>
                <a:ea typeface="+mn-ea"/>
                <a:cs typeface="+mn-cs"/>
              </a:rPr>
              <a:t> </a:t>
            </a:r>
            <a:endParaRPr lang="ru-RU" sz="1000" kern="1200" dirty="0" smtClean="0">
              <a:solidFill>
                <a:schemeClr val="tx1"/>
              </a:solidFill>
              <a:effectLst/>
              <a:latin typeface="+mn-lt"/>
              <a:ea typeface="+mn-ea"/>
              <a:cs typeface="+mn-cs"/>
            </a:endParaRPr>
          </a:p>
          <a:p>
            <a:pPr algn="just"/>
            <a:r>
              <a:rPr lang="ru-RU" sz="1000" kern="1200" dirty="0" smtClean="0">
                <a:solidFill>
                  <a:schemeClr val="tx1"/>
                </a:solidFill>
                <a:effectLst/>
                <a:latin typeface="+mn-lt"/>
                <a:ea typeface="+mn-ea"/>
                <a:cs typeface="+mn-cs"/>
              </a:rPr>
              <a:t>Оценка финансовой устойчивости является достаточно новыми явлением применительно к таможенному администрированию. Однако в других областях, прежде всего финансовой, это достаточной активный инструмент  оценки финансового благополучия лица. Для такой оценки используются различные критерии.  </a:t>
            </a:r>
          </a:p>
          <a:p>
            <a:pPr algn="just"/>
            <a:r>
              <a:rPr lang="ru-RU" sz="1000" kern="1200" dirty="0" smtClean="0">
                <a:solidFill>
                  <a:schemeClr val="tx1"/>
                </a:solidFill>
                <a:effectLst/>
                <a:latin typeface="+mn-lt"/>
                <a:ea typeface="+mn-ea"/>
                <a:cs typeface="+mn-cs"/>
              </a:rPr>
              <a:t>Возможность учета финансового состояния и активов юридического лица при присвоении ему статуса УЭО, как в принципе включение его в любую реестровую деятельность,  а настоящее время отсутствует.</a:t>
            </a:r>
          </a:p>
          <a:p>
            <a:pPr algn="just"/>
            <a:r>
              <a:rPr lang="ru-RU" sz="1000" kern="1200" dirty="0" smtClean="0">
                <a:solidFill>
                  <a:schemeClr val="tx1"/>
                </a:solidFill>
                <a:effectLst/>
                <a:latin typeface="+mn-lt"/>
                <a:ea typeface="+mn-ea"/>
                <a:cs typeface="+mn-cs"/>
              </a:rPr>
              <a:t>В связи с этим компании предоставляют гарантии выполнения своих обязательство по таможенным пошлинам виде обеспечение уплаты таможенных пошлин, налогов (банковская гарантия, денежный залог) для включения в реестр УЭО. Это достаточно затратный механизм, в особенности для среднего и малого бизнеса.</a:t>
            </a:r>
          </a:p>
          <a:p>
            <a:pPr algn="just"/>
            <a:r>
              <a:rPr lang="ru-RU" sz="1000" kern="1200" dirty="0" smtClean="0">
                <a:solidFill>
                  <a:schemeClr val="tx1"/>
                </a:solidFill>
                <a:effectLst/>
                <a:latin typeface="+mn-lt"/>
                <a:ea typeface="+mn-ea"/>
                <a:cs typeface="+mn-cs"/>
              </a:rPr>
              <a:t>Такая ситуация в целом сдерживает программы УЭО, ориентированной на стабильность лица и </a:t>
            </a:r>
            <a:r>
              <a:rPr lang="ru-RU" sz="1000" kern="1200" dirty="0" err="1" smtClean="0">
                <a:solidFill>
                  <a:schemeClr val="tx1"/>
                </a:solidFill>
                <a:effectLst/>
                <a:latin typeface="+mn-lt"/>
                <a:ea typeface="+mn-ea"/>
                <a:cs typeface="+mn-cs"/>
              </a:rPr>
              <a:t>минимимзирующей</a:t>
            </a:r>
            <a:r>
              <a:rPr lang="ru-RU" sz="1000" kern="1200" dirty="0" smtClean="0">
                <a:solidFill>
                  <a:schemeClr val="tx1"/>
                </a:solidFill>
                <a:effectLst/>
                <a:latin typeface="+mn-lt"/>
                <a:ea typeface="+mn-ea"/>
                <a:cs typeface="+mn-cs"/>
              </a:rPr>
              <a:t> возможные риски для экономической безопасности государства.</a:t>
            </a:r>
          </a:p>
          <a:p>
            <a:pPr algn="just"/>
            <a:r>
              <a:rPr lang="ru-RU" sz="1000" kern="1200" dirty="0" smtClean="0">
                <a:solidFill>
                  <a:schemeClr val="tx1"/>
                </a:solidFill>
                <a:effectLst/>
                <a:latin typeface="+mn-lt"/>
                <a:ea typeface="+mn-ea"/>
                <a:cs typeface="+mn-cs"/>
              </a:rPr>
              <a:t>Современная  программа УЭО должна ориентироваться на широкое представления различного бизнеса от малого до крупного.</a:t>
            </a:r>
          </a:p>
          <a:p>
            <a:pPr algn="just"/>
            <a:r>
              <a:rPr lang="ru-RU" sz="1000" kern="1200" dirty="0" smtClean="0">
                <a:solidFill>
                  <a:schemeClr val="tx1"/>
                </a:solidFill>
                <a:effectLst/>
                <a:latin typeface="+mn-lt"/>
                <a:ea typeface="+mn-ea"/>
                <a:cs typeface="+mn-cs"/>
              </a:rPr>
              <a:t>В этом отношении финансовая устойчивость это тот критерий, который может и должен отражать особенности всего бизнеса, чтобы максимально привлечь добросовестных участников ВЭД в программу партнерства таможни и бизнеса.</a:t>
            </a:r>
          </a:p>
          <a:p>
            <a:pPr algn="just"/>
            <a:r>
              <a:rPr lang="ru-RU" sz="1000" kern="1200" dirty="0" smtClean="0">
                <a:solidFill>
                  <a:schemeClr val="tx1"/>
                </a:solidFill>
                <a:effectLst/>
                <a:latin typeface="+mn-lt"/>
                <a:ea typeface="+mn-ea"/>
                <a:cs typeface="+mn-cs"/>
              </a:rPr>
              <a:t>Финансовая устойчивость и служит доказательством постоянства УЭО, в том числе в части уплаты таможенных платежей. </a:t>
            </a:r>
          </a:p>
          <a:p>
            <a:pPr algn="just"/>
            <a:r>
              <a:rPr lang="ru-RU" sz="1000" i="1" kern="1200" dirty="0" smtClean="0">
                <a:solidFill>
                  <a:schemeClr val="tx1"/>
                </a:solidFill>
                <a:effectLst/>
                <a:latin typeface="+mn-lt"/>
                <a:ea typeface="+mn-ea"/>
                <a:cs typeface="+mn-cs"/>
              </a:rPr>
              <a:t>В начале своего выступления хочу отметить, что решение прошло все стадии одобрения и принятия, решение Совета ЕЭК принято, подписано вице-премьерами государств-членов Союза.</a:t>
            </a:r>
            <a:endParaRPr lang="ru-RU" sz="1000" kern="1200" dirty="0" smtClean="0">
              <a:solidFill>
                <a:schemeClr val="tx1"/>
              </a:solidFill>
              <a:effectLst/>
              <a:latin typeface="+mn-lt"/>
              <a:ea typeface="+mn-ea"/>
              <a:cs typeface="+mn-cs"/>
            </a:endParaRPr>
          </a:p>
          <a:p>
            <a:pPr algn="just"/>
            <a:endParaRPr lang="ru-RU" dirty="0"/>
          </a:p>
        </p:txBody>
      </p:sp>
      <p:sp>
        <p:nvSpPr>
          <p:cNvPr id="4" name="Номер слайда 3"/>
          <p:cNvSpPr>
            <a:spLocks noGrp="1"/>
          </p:cNvSpPr>
          <p:nvPr>
            <p:ph type="sldNum" sz="quarter" idx="10"/>
          </p:nvPr>
        </p:nvSpPr>
        <p:spPr/>
        <p:txBody>
          <a:bodyPr/>
          <a:lstStyle/>
          <a:p>
            <a:fld id="{03D98655-AD3B-43F9-A5AB-713FBAE401AE}" type="slidenum">
              <a:rPr lang="ru-RU" smtClean="0"/>
              <a:t>1</a:t>
            </a:fld>
            <a:endParaRPr lang="ru-RU"/>
          </a:p>
        </p:txBody>
      </p:sp>
    </p:spTree>
    <p:extLst>
      <p:ext uri="{BB962C8B-B14F-4D97-AF65-F5344CB8AC3E}">
        <p14:creationId xmlns:p14="http://schemas.microsoft.com/office/powerpoint/2010/main" val="165459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В порядке определения финансовой устойчивости юридического лица, претендующего на включение в реестр УЭО   предусмотрено также упрощение, связанное с расчетом показателей. Но такое удобство в связи с различным национальным законодательством в области бухгалтерского учета невозможно было предусмотреть для всех государств-членов Союза. </a:t>
            </a:r>
          </a:p>
          <a:p>
            <a:pPr algn="just"/>
            <a:r>
              <a:rPr lang="ru-RU" sz="1000" kern="1200" dirty="0" smtClean="0">
                <a:solidFill>
                  <a:schemeClr val="tx1"/>
                </a:solidFill>
                <a:effectLst/>
                <a:latin typeface="+mn-lt"/>
                <a:ea typeface="+mn-ea"/>
                <a:cs typeface="+mn-cs"/>
              </a:rPr>
              <a:t>Немного поясню. Порядок определения финансовой устойчивости (решение Совета ЕЭК от 15.09.2017 № 65) включает приложение к нему.</a:t>
            </a:r>
          </a:p>
          <a:p>
            <a:pPr algn="just"/>
            <a:r>
              <a:rPr lang="ru-RU" sz="1000" kern="1200" dirty="0" smtClean="0">
                <a:solidFill>
                  <a:schemeClr val="tx1"/>
                </a:solidFill>
                <a:effectLst/>
                <a:latin typeface="+mn-lt"/>
                <a:ea typeface="+mn-ea"/>
                <a:cs typeface="+mn-cs"/>
              </a:rPr>
              <a:t>В данном приложении приведен расчет значений показателей финансовой устойчивости и совокупного показателя для Республики Беларусь, Республики Казахстан и Российской Федерации. Как мы знаем на эти государства в настоящее время приходится основной объем действующих УЭО.</a:t>
            </a:r>
          </a:p>
          <a:p>
            <a:pPr algn="just"/>
            <a:r>
              <a:rPr lang="ru-RU" sz="1000" kern="1200" dirty="0" smtClean="0">
                <a:solidFill>
                  <a:schemeClr val="tx1"/>
                </a:solidFill>
                <a:effectLst/>
                <a:latin typeface="+mn-lt"/>
                <a:ea typeface="+mn-ea"/>
                <a:cs typeface="+mn-cs"/>
              </a:rPr>
              <a:t>Если в разделе </a:t>
            </a:r>
            <a:r>
              <a:rPr lang="en-US" sz="1000" kern="1200" dirty="0" smtClean="0">
                <a:solidFill>
                  <a:schemeClr val="tx1"/>
                </a:solidFill>
                <a:effectLst/>
                <a:latin typeface="+mn-lt"/>
                <a:ea typeface="+mn-ea"/>
                <a:cs typeface="+mn-cs"/>
              </a:rPr>
              <a:t>II </a:t>
            </a:r>
            <a:r>
              <a:rPr lang="ru-RU" sz="1000" kern="1200" dirty="0" smtClean="0">
                <a:solidFill>
                  <a:schemeClr val="tx1"/>
                </a:solidFill>
                <a:effectLst/>
                <a:latin typeface="+mn-lt"/>
                <a:ea typeface="+mn-ea"/>
                <a:cs typeface="+mn-cs"/>
              </a:rPr>
              <a:t>порядка (решения), как уже было отмечено, приведены общие формулы для расчета показателей, то в данном приложении приведены конкретные строки бухгалтерского баланса и приведены ссылки на национальные акты. </a:t>
            </a:r>
          </a:p>
          <a:p>
            <a:pPr algn="just"/>
            <a:r>
              <a:rPr lang="ru-RU" sz="1000" kern="1200" dirty="0" smtClean="0">
                <a:solidFill>
                  <a:schemeClr val="tx1"/>
                </a:solidFill>
                <a:effectLst/>
                <a:latin typeface="+mn-lt"/>
                <a:ea typeface="+mn-ea"/>
                <a:cs typeface="+mn-cs"/>
              </a:rPr>
              <a:t>На наш взгляд это серьезно упростит участнику ВЭД расчет своих показателей, когда он может открыть баланс, найти соответствующую строку и подставить в табличку значения за 3 предыдущих года, и на основе их рассчитать среднее значение. Такая табличка содержится под каждым показателем. </a:t>
            </a:r>
          </a:p>
          <a:p>
            <a:pPr algn="just"/>
            <a:r>
              <a:rPr lang="ru-RU" sz="1000" kern="1200" dirty="0" smtClean="0">
                <a:solidFill>
                  <a:schemeClr val="tx1"/>
                </a:solidFill>
                <a:effectLst/>
                <a:latin typeface="+mn-lt"/>
                <a:ea typeface="+mn-ea"/>
                <a:cs typeface="+mn-cs"/>
              </a:rPr>
              <a:t>На слайде приведен как раз пример для Российской Федерации.</a:t>
            </a:r>
          </a:p>
        </p:txBody>
      </p:sp>
      <p:sp>
        <p:nvSpPr>
          <p:cNvPr id="4" name="Номер слайда 3"/>
          <p:cNvSpPr>
            <a:spLocks noGrp="1"/>
          </p:cNvSpPr>
          <p:nvPr>
            <p:ph type="sldNum" sz="quarter" idx="10"/>
          </p:nvPr>
        </p:nvSpPr>
        <p:spPr/>
        <p:txBody>
          <a:bodyPr/>
          <a:lstStyle/>
          <a:p>
            <a:fld id="{03D98655-AD3B-43F9-A5AB-713FBAE401AE}" type="slidenum">
              <a:rPr lang="ru-RU" smtClean="0"/>
              <a:t>10</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В конце своего выступления коротко приведу список принятых решений касательно УЭО, которые были включены в перечень первоочередных решений Комиссии, которые вступают в силу с даты вступления в силу Договора о Таможенном кодексе Евразийского экономического союза (далее – ТК ЕАЭС) и входит в приложение 1 к распоряжению Совета Комиссии от 3 марта 2017 года № 11 «О разработке и принятии в 2017 году решений Евразийской экономической комиссии, предусмотренных Таможенным кодексом Евразийского экономического союза» в части УЭО.</a:t>
            </a:r>
          </a:p>
          <a:p>
            <a:pPr algn="just"/>
            <a:r>
              <a:rPr lang="ru-RU" sz="1000" kern="1200" dirty="0" smtClean="0">
                <a:solidFill>
                  <a:schemeClr val="tx1"/>
                </a:solidFill>
                <a:effectLst/>
                <a:latin typeface="+mn-lt"/>
                <a:ea typeface="+mn-ea"/>
                <a:cs typeface="+mn-cs"/>
              </a:rPr>
              <a:t>Данные решения все приняты, что обеспечивает со стороны ЕАЭС возможность полноценной реализации новой программы УЭО. </a:t>
            </a:r>
          </a:p>
          <a:p>
            <a:pPr algn="just"/>
            <a:r>
              <a:rPr lang="ru-RU" sz="1000" kern="1200" dirty="0" smtClean="0">
                <a:solidFill>
                  <a:schemeClr val="tx1"/>
                </a:solidFill>
                <a:effectLst/>
                <a:latin typeface="+mn-lt"/>
                <a:ea typeface="+mn-ea"/>
                <a:cs typeface="+mn-cs"/>
              </a:rPr>
              <a:t>Это, во-первых, безусловно, вышеупомянутое Решение Совета (оно занимает первую строчку в нашей иерархии актов), та также:</a:t>
            </a:r>
          </a:p>
          <a:p>
            <a:pPr lvl="0" algn="just"/>
            <a:r>
              <a:rPr lang="ru-RU" sz="1000" kern="1200" dirty="0" smtClean="0">
                <a:solidFill>
                  <a:schemeClr val="tx1"/>
                </a:solidFill>
                <a:effectLst/>
                <a:latin typeface="+mn-lt"/>
                <a:ea typeface="+mn-ea"/>
                <a:cs typeface="+mn-cs"/>
              </a:rPr>
              <a:t>Решение Совета ЕЭК от 15.09.2017 № 65 «Об утверждении Порядка определения финансовой устойчивости юридического лица, претендующего на включение в реестр уполномоченных экономических операторов, и значений, характеризующих финансовую устойчивость и необходимых для включения в этот реестр»</a:t>
            </a:r>
          </a:p>
          <a:p>
            <a:pPr lvl="0" algn="just"/>
            <a:r>
              <a:rPr lang="ru-RU" sz="1000" kern="1200" dirty="0" smtClean="0">
                <a:solidFill>
                  <a:schemeClr val="tx1"/>
                </a:solidFill>
                <a:effectLst/>
                <a:latin typeface="+mn-lt"/>
                <a:ea typeface="+mn-ea"/>
                <a:cs typeface="+mn-cs"/>
              </a:rPr>
              <a:t>Решение Коллеги ЕЭК от 26.09.2017 № 128 «О заявлении о включении в реестр уполномоченных экономических операторов» </a:t>
            </a:r>
          </a:p>
          <a:p>
            <a:pPr lvl="0" algn="just"/>
            <a:r>
              <a:rPr lang="ru-RU" sz="1000" kern="1200" dirty="0" smtClean="0">
                <a:solidFill>
                  <a:schemeClr val="tx1"/>
                </a:solidFill>
                <a:effectLst/>
                <a:latin typeface="+mn-lt"/>
                <a:ea typeface="+mn-ea"/>
                <a:cs typeface="+mn-cs"/>
              </a:rPr>
              <a:t>Решение Коллеги ЕЭК от 26.09.2017 № 128 «О форме свидетельства о включении в реестр уполномоченных экономических операторов и порядке ее заполнения»</a:t>
            </a:r>
          </a:p>
          <a:p>
            <a:pPr lvl="0" algn="just"/>
            <a:r>
              <a:rPr lang="ru-RU" sz="1000" kern="1200" dirty="0" smtClean="0">
                <a:solidFill>
                  <a:schemeClr val="tx1"/>
                </a:solidFill>
                <a:effectLst/>
                <a:latin typeface="+mn-lt"/>
                <a:ea typeface="+mn-ea"/>
                <a:cs typeface="+mn-cs"/>
              </a:rPr>
              <a:t>Решение Коллегии ЕЭК от 03.10.2017 № 131 «Об утверждении Требований к сооружениям, помещениям (частям помещений) и (или) открытым площадкам (частям открытых площадок), на территории которых будет осуществляться временное хранение товаров, завершение действия таможенной процедуры таможенного транзита и (или) проводиться таможенный контроль, к транспортным средствам и работникам юридического лица, претендующего на включение в реестр уполномоченных экономических операторов»</a:t>
            </a:r>
          </a:p>
        </p:txBody>
      </p:sp>
      <p:sp>
        <p:nvSpPr>
          <p:cNvPr id="4" name="Номер слайда 3"/>
          <p:cNvSpPr>
            <a:spLocks noGrp="1"/>
          </p:cNvSpPr>
          <p:nvPr>
            <p:ph type="sldNum" sz="quarter" idx="10"/>
          </p:nvPr>
        </p:nvSpPr>
        <p:spPr/>
        <p:txBody>
          <a:bodyPr/>
          <a:lstStyle/>
          <a:p>
            <a:fld id="{03D98655-AD3B-43F9-A5AB-713FBAE401AE}" type="slidenum">
              <a:rPr lang="ru-RU" smtClean="0"/>
              <a:t>11</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D98655-AD3B-43F9-A5AB-713FBAE401AE}" type="slidenum">
              <a:rPr lang="ru-RU" smtClean="0"/>
              <a:t>12</a:t>
            </a:fld>
            <a:endParaRPr lang="ru-RU"/>
          </a:p>
        </p:txBody>
      </p:sp>
    </p:spTree>
    <p:extLst>
      <p:ext uri="{BB962C8B-B14F-4D97-AF65-F5344CB8AC3E}">
        <p14:creationId xmlns:p14="http://schemas.microsoft.com/office/powerpoint/2010/main" val="16545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Как я уже отметил, до настоящего времени в Евразийском экономическом союзе не предусматривалось альтернативы обеспечению уплаты таможенных пошлин налогов при включении лица в реестр УЭО, ввиду того, что Таможенным кодексом Таможенного союза не было установлено нормы, аналогичной пункту 7 статьи 433 Таможенного кодекса Евразийского экономического союза.</a:t>
            </a:r>
          </a:p>
          <a:p>
            <a:pPr algn="just"/>
            <a:r>
              <a:rPr lang="ru-RU" sz="900" kern="1200" dirty="0" smtClean="0">
                <a:solidFill>
                  <a:schemeClr val="tx1"/>
                </a:solidFill>
                <a:effectLst/>
                <a:latin typeface="+mn-lt"/>
                <a:ea typeface="+mn-ea"/>
                <a:cs typeface="+mn-cs"/>
              </a:rPr>
              <a:t>	В международной практике наоборот наблюдается тенденция к последовательному переходу от необходимости предоставления обеспечения уплаты таможенных пошлин, налогов в сторону оценки финансового состояния потенциального УЭО. </a:t>
            </a:r>
          </a:p>
          <a:p>
            <a:pPr algn="just"/>
            <a:r>
              <a:rPr lang="ru-RU" sz="900" kern="1200" dirty="0" smtClean="0">
                <a:solidFill>
                  <a:schemeClr val="tx1"/>
                </a:solidFill>
                <a:effectLst/>
                <a:latin typeface="+mn-lt"/>
                <a:ea typeface="+mn-ea"/>
                <a:cs typeface="+mn-cs"/>
              </a:rPr>
              <a:t>Рамочные стандарты безопасности и облегчения  международной торговли Всемирной таможенной организации предусматривают необходимость надлежащей финансовой жизнеспособности потенциально УЭО (приложение </a:t>
            </a:r>
            <a:r>
              <a:rPr lang="en-US" sz="900" kern="1200" dirty="0" smtClean="0">
                <a:solidFill>
                  <a:schemeClr val="tx1"/>
                </a:solidFill>
                <a:effectLst/>
                <a:latin typeface="+mn-lt"/>
                <a:ea typeface="+mn-ea"/>
                <a:cs typeface="+mn-cs"/>
              </a:rPr>
              <a:t>III</a:t>
            </a:r>
            <a:r>
              <a:rPr lang="ru-RU" sz="900" kern="1200" dirty="0" smtClean="0">
                <a:solidFill>
                  <a:schemeClr val="tx1"/>
                </a:solidFill>
                <a:effectLst/>
                <a:latin typeface="+mn-lt"/>
                <a:ea typeface="+mn-ea"/>
                <a:cs typeface="+mn-cs"/>
              </a:rPr>
              <a:t>). Это важный показатель возможности поддерживать и усовершенствовать меры по обеспечению безопасности цепи поставки товаров. </a:t>
            </a:r>
          </a:p>
          <a:p>
            <a:pPr algn="just"/>
            <a:r>
              <a:rPr lang="ru-RU" sz="900" kern="1200" dirty="0" smtClean="0">
                <a:solidFill>
                  <a:schemeClr val="tx1"/>
                </a:solidFill>
                <a:effectLst/>
                <a:latin typeface="+mn-lt"/>
                <a:ea typeface="+mn-ea"/>
                <a:cs typeface="+mn-cs"/>
              </a:rPr>
              <a:t>	Пункт 7.2 статьи 7 Соглашения Всемирной торговой организации об упрощении процедур торговли также предусматривает критерии финансовой устойчивости для уполномоченных лиц, в том числе при необходимости, предоставление достаточного обеспечения/гарантий.</a:t>
            </a:r>
          </a:p>
          <a:p>
            <a:pPr algn="just"/>
            <a:r>
              <a:rPr lang="ru-RU" sz="900" kern="1200" dirty="0" smtClean="0">
                <a:solidFill>
                  <a:schemeClr val="tx1"/>
                </a:solidFill>
                <a:effectLst/>
                <a:latin typeface="+mn-lt"/>
                <a:ea typeface="+mn-ea"/>
                <a:cs typeface="+mn-cs"/>
              </a:rPr>
              <a:t>	Таможенным  законодательством Европейского союза особый акцент сделан на хорошем финансовом состоянии юридического лица, претендующего на получение статуса УЭО. Статья 39 ТК ЕС гласит, что финансовая устойчивость считается доказанной, если у претендента хорошая репутация, позволяющая ему выполнять свои обязательства с должным учётом характеристик соответствующего вида предпринимательской деятельности).</a:t>
            </a:r>
          </a:p>
          <a:p>
            <a:pPr algn="just"/>
            <a:r>
              <a:rPr lang="ru-RU" sz="900" kern="1200" dirty="0" smtClean="0">
                <a:solidFill>
                  <a:schemeClr val="tx1"/>
                </a:solidFill>
                <a:effectLst/>
                <a:latin typeface="+mn-lt"/>
                <a:ea typeface="+mn-ea"/>
                <a:cs typeface="+mn-cs"/>
              </a:rPr>
              <a:t>Несмотря на наличие требований к финансовой устойчивости в  вышеперечисленных международных документах, единых методик определения финансово устойчивости на текущий момент нет в мировой практике. </a:t>
            </a:r>
          </a:p>
          <a:p>
            <a:pPr algn="just"/>
            <a:r>
              <a:rPr lang="ru-RU" sz="900" kern="1200" dirty="0" smtClean="0">
                <a:solidFill>
                  <a:schemeClr val="tx1"/>
                </a:solidFill>
                <a:effectLst/>
                <a:latin typeface="+mn-lt"/>
                <a:ea typeface="+mn-ea"/>
                <a:cs typeface="+mn-cs"/>
              </a:rPr>
              <a:t>В этом смысле мы являема пионером в области разработки унифицированной методики определения финансовой устойчивости для таможенных целей. С одной стороны это хорошо, но с другой стороны мы прекрасно осознаем, что она может быть не идеальной и потребует в дальнейшем более точечной настройки.</a:t>
            </a:r>
          </a:p>
          <a:p>
            <a:pPr algn="just"/>
            <a:r>
              <a:rPr lang="ru-RU" sz="900" kern="1200" dirty="0" smtClean="0">
                <a:solidFill>
                  <a:schemeClr val="tx1"/>
                </a:solidFill>
                <a:effectLst/>
                <a:latin typeface="+mn-lt"/>
                <a:ea typeface="+mn-ea"/>
                <a:cs typeface="+mn-cs"/>
              </a:rPr>
              <a:t>В связи с этим мы даже направили свои предложения во Всемирную таможенную организацию, чтобы они вошли уже в международные документы.</a:t>
            </a:r>
          </a:p>
        </p:txBody>
      </p:sp>
      <p:sp>
        <p:nvSpPr>
          <p:cNvPr id="4" name="Номер слайда 3"/>
          <p:cNvSpPr>
            <a:spLocks noGrp="1"/>
          </p:cNvSpPr>
          <p:nvPr>
            <p:ph type="sldNum" sz="quarter" idx="10"/>
          </p:nvPr>
        </p:nvSpPr>
        <p:spPr/>
        <p:txBody>
          <a:bodyPr/>
          <a:lstStyle/>
          <a:p>
            <a:fld id="{03D98655-AD3B-43F9-A5AB-713FBAE401AE}" type="slidenum">
              <a:rPr lang="ru-RU" smtClean="0"/>
              <a:t>2</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В соответствии с действующими нормами статьи 39 Таможенного кодекса Таможенного союза, одним из условий присвоения статуса УЭО является предоставление обеспечения уплаты таможенных пошлин, налогов на сумму, эквивалентную одному миллиону евро (1 млн евро). Лицами, осуществляющими деятельность по производству товаров и (или) экспортирующими товары, к которым не применяются вывозные таможенные пошлины, при их соответствии критериям, определенным решением Комиссии таможенного союза, предоставляется обеспечение уплаты таможенных пошлин, налогов на сумму, эквивалентную ста пятидесяти тысячам евро (150 тыс. евро). </a:t>
            </a:r>
          </a:p>
          <a:p>
            <a:pPr algn="just"/>
            <a:r>
              <a:rPr lang="ru-RU" sz="900" kern="1200" dirty="0" smtClean="0">
                <a:solidFill>
                  <a:schemeClr val="tx1"/>
                </a:solidFill>
                <a:effectLst/>
                <a:latin typeface="+mn-lt"/>
                <a:ea typeface="+mn-ea"/>
                <a:cs typeface="+mn-cs"/>
              </a:rPr>
              <a:t>В новом Таможенном кодексе Евразийского экономического союза данный критерий претерпел серьезные изменения.</a:t>
            </a:r>
          </a:p>
          <a:p>
            <a:pPr algn="just"/>
            <a:r>
              <a:rPr lang="ru-RU" sz="900" kern="1200" dirty="0" smtClean="0">
                <a:solidFill>
                  <a:schemeClr val="tx1"/>
                </a:solidFill>
                <a:effectLst/>
                <a:latin typeface="+mn-lt"/>
                <a:ea typeface="+mn-ea"/>
                <a:cs typeface="+mn-cs"/>
              </a:rPr>
              <a:t>Только для 1 типа свидетельства предполагается предоставления обеспечения исполнения обязанностей УЭО. </a:t>
            </a:r>
          </a:p>
          <a:p>
            <a:pPr algn="just"/>
            <a:r>
              <a:rPr lang="ru-RU" sz="900" kern="1200" dirty="0" smtClean="0">
                <a:solidFill>
                  <a:schemeClr val="tx1"/>
                </a:solidFill>
                <a:effectLst/>
                <a:latin typeface="+mn-lt"/>
                <a:ea typeface="+mn-ea"/>
                <a:cs typeface="+mn-cs"/>
              </a:rPr>
              <a:t>Для свидетельства второго или третьего типа предоставление обеспечения не будет требоваться при</a:t>
            </a:r>
            <a:r>
              <a:rPr lang="ru-RU" sz="900" b="1" kern="1200" dirty="0" smtClean="0">
                <a:solidFill>
                  <a:schemeClr val="tx1"/>
                </a:solidFill>
                <a:effectLst/>
                <a:latin typeface="+mn-lt"/>
                <a:ea typeface="+mn-ea"/>
                <a:cs typeface="+mn-cs"/>
              </a:rPr>
              <a:t> соответствии финансовой устойчивости этого юридического лица значению, определенному в соответствии с пунктом 7 статьи 433 ТК ЕАЭС.</a:t>
            </a:r>
            <a:endParaRPr lang="ru-RU" sz="900" kern="1200" dirty="0" smtClean="0">
              <a:solidFill>
                <a:schemeClr val="tx1"/>
              </a:solidFill>
              <a:effectLst/>
              <a:latin typeface="+mn-lt"/>
              <a:ea typeface="+mn-ea"/>
              <a:cs typeface="+mn-cs"/>
            </a:endParaRPr>
          </a:p>
          <a:p>
            <a:pPr algn="just"/>
            <a:r>
              <a:rPr lang="ru-RU" sz="900" kern="1200" dirty="0" smtClean="0">
                <a:solidFill>
                  <a:schemeClr val="tx1"/>
                </a:solidFill>
                <a:effectLst/>
                <a:latin typeface="+mn-lt"/>
                <a:ea typeface="+mn-ea"/>
                <a:cs typeface="+mn-cs"/>
              </a:rPr>
              <a:t>То есть в случае, если участник ВЭД будет соответствовать установленному значению в соответствии с решением ЕЭК,  то он освобождается от предоставления обеспечения. </a:t>
            </a:r>
          </a:p>
          <a:p>
            <a:pPr algn="just"/>
            <a:r>
              <a:rPr lang="ru-RU" sz="900" kern="1200" dirty="0" smtClean="0">
                <a:solidFill>
                  <a:schemeClr val="tx1"/>
                </a:solidFill>
                <a:effectLst/>
                <a:latin typeface="+mn-lt"/>
                <a:ea typeface="+mn-ea"/>
                <a:cs typeface="+mn-cs"/>
              </a:rPr>
              <a:t>Таким образом, компания, следуя высоким стандартам финансовой дисциплины, получает возможность за счет стабильности финансового состояния получить таможенные преимущества без отвлечения дополнительных финансовых ресурсов на предоставление обеспечения исполнения обязанностей УЭО. Для стабильного бизнеса это прекрасная возможность оптимизировать свои финансовые издержки путем перенаправления их на развитие бизнеса. </a:t>
            </a:r>
          </a:p>
          <a:p>
            <a:pPr algn="just"/>
            <a:r>
              <a:rPr lang="ru-RU" sz="900" kern="1200" dirty="0" smtClean="0">
                <a:solidFill>
                  <a:schemeClr val="tx1"/>
                </a:solidFill>
                <a:effectLst/>
                <a:latin typeface="+mn-lt"/>
                <a:ea typeface="+mn-ea"/>
                <a:cs typeface="+mn-cs"/>
              </a:rPr>
              <a:t>В  статью 433 ТК ЕАЭС включена отсылочная норма, что законодательством государств-членов о таможенном регулировании может быть установлено, что в случае, если финансовая устойчивость юридического лица государства-члена, осуществляющего деятельность по производству товаров и (или) экспортирующего товары, не соответствует установленному значению, условием включения юридического лица в реестр уполномоченных экономических операторов с выдачей свидетельства второго типа является предоставление обеспечения исполнения обязанностей уполномоченного экономического оператора в размере, эквивалентном не менее чем 150 тысячам евро по курсу валют, действующему на день регистрации таможенным органом заявления.</a:t>
            </a:r>
          </a:p>
          <a:p>
            <a:pPr algn="just"/>
            <a:r>
              <a:rPr lang="ru-RU" sz="900" kern="1200" dirty="0" smtClean="0">
                <a:solidFill>
                  <a:schemeClr val="tx1"/>
                </a:solidFill>
                <a:effectLst/>
                <a:latin typeface="+mn-lt"/>
                <a:ea typeface="+mn-ea"/>
                <a:cs typeface="+mn-cs"/>
              </a:rPr>
              <a:t>Данная дополнительная опция была предусмотрена  в большей степени из-за опасений относительно нового критерия,  и возможности удовлетворения ему производственных предприятий.</a:t>
            </a:r>
          </a:p>
        </p:txBody>
      </p:sp>
      <p:sp>
        <p:nvSpPr>
          <p:cNvPr id="4" name="Номер слайда 3"/>
          <p:cNvSpPr>
            <a:spLocks noGrp="1"/>
          </p:cNvSpPr>
          <p:nvPr>
            <p:ph type="sldNum" sz="quarter" idx="10"/>
          </p:nvPr>
        </p:nvSpPr>
        <p:spPr/>
        <p:txBody>
          <a:bodyPr/>
          <a:lstStyle/>
          <a:p>
            <a:fld id="{03D98655-AD3B-43F9-A5AB-713FBAE401AE}" type="slidenum">
              <a:rPr lang="ru-RU" smtClean="0"/>
              <a:t>3</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Следует отметить, что старая и новая модель имеют свои определённые плюсы и минусы для таможенных органов и участников ВЭД. Кроме того, полноценная оценки новой модели произойдет по итогам правоприменительной практики.</a:t>
            </a:r>
          </a:p>
          <a:p>
            <a:pPr algn="just"/>
            <a:r>
              <a:rPr lang="ru-RU" sz="900" kern="1200" dirty="0" smtClean="0">
                <a:solidFill>
                  <a:schemeClr val="tx1"/>
                </a:solidFill>
                <a:effectLst/>
                <a:latin typeface="+mn-lt"/>
                <a:ea typeface="+mn-ea"/>
                <a:cs typeface="+mn-cs"/>
              </a:rPr>
              <a:t>Поэтому мы сохранили для 1 типа свидетельства возможность предоставления обеспечения, а про отсылочную норму для второго типа свидетельства я уже говорил.</a:t>
            </a:r>
          </a:p>
          <a:p>
            <a:pPr algn="just"/>
            <a:r>
              <a:rPr lang="ru-RU" sz="900" kern="1200" dirty="0" smtClean="0">
                <a:solidFill>
                  <a:schemeClr val="tx1"/>
                </a:solidFill>
                <a:effectLst/>
                <a:latin typeface="+mn-lt"/>
                <a:ea typeface="+mn-ea"/>
                <a:cs typeface="+mn-cs"/>
              </a:rPr>
              <a:t>В некотором смысле для таможенных органов администрирование банковской гарантии или денежного залога более удобно, нежели оценка финансовой устойчивости. В данном случае у таможенного органа есть своеобразная страховка на случай возникновения неисполненной в установленный срок обязанности по уплате таможенных пошлин, налогов.</a:t>
            </a:r>
          </a:p>
          <a:p>
            <a:pPr algn="just"/>
            <a:r>
              <a:rPr lang="ru-RU" sz="900" kern="1200" dirty="0" smtClean="0">
                <a:solidFill>
                  <a:schemeClr val="tx1"/>
                </a:solidFill>
                <a:effectLst/>
                <a:latin typeface="+mn-lt"/>
                <a:ea typeface="+mn-ea"/>
                <a:cs typeface="+mn-cs"/>
              </a:rPr>
              <a:t>Вместе с тем, как показала практика, данные инструменты не всегда покрывают все таможенные риски и могут возникнуть ситуации, когда гарантия не охватывает всей задолженности лица перед бюджетом. И с этой проблемой таможенные органы уже столкнулись.</a:t>
            </a:r>
          </a:p>
          <a:p>
            <a:pPr algn="just"/>
            <a:r>
              <a:rPr lang="ru-RU" sz="900" kern="1200" dirty="0" smtClean="0">
                <a:solidFill>
                  <a:schemeClr val="tx1"/>
                </a:solidFill>
                <a:effectLst/>
                <a:latin typeface="+mn-lt"/>
                <a:ea typeface="+mn-ea"/>
                <a:cs typeface="+mn-cs"/>
              </a:rPr>
              <a:t>Может быть для отдельных участников ВЭД предоставление банковской гарантии является менее проблематичным, чем следование стандартам финансовой устойчивости. Но добросовестным  компаниям, планирующим свою деятельность не на краткосрочный период, а на перспективу, как это и предполагает в идеале институт УЭО, финансовая устойчивость это показатель стабильности и имеет первостепенное значение не только для таможенных целей.</a:t>
            </a:r>
          </a:p>
          <a:p>
            <a:pPr algn="just"/>
            <a:r>
              <a:rPr lang="ru-RU" sz="900" kern="1200" dirty="0" smtClean="0">
                <a:solidFill>
                  <a:schemeClr val="tx1"/>
                </a:solidFill>
                <a:effectLst/>
                <a:latin typeface="+mn-lt"/>
                <a:ea typeface="+mn-ea"/>
                <a:cs typeface="+mn-cs"/>
              </a:rPr>
              <a:t>Поэтому для серьезных компаний, выстраивающих среднесрочные и долгосрочные планы, данный критерий не будет являться дополнительным барьеров, так как служит доказательством финансового благополучия лица в целом, что также важно для налоговых целей,  привлечения заемных средств и т.д.</a:t>
            </a:r>
          </a:p>
          <a:p>
            <a:pPr algn="just"/>
            <a:r>
              <a:rPr lang="ru-RU" sz="900" kern="1200" dirty="0" smtClean="0">
                <a:solidFill>
                  <a:schemeClr val="tx1"/>
                </a:solidFill>
                <a:effectLst/>
                <a:latin typeface="+mn-lt"/>
                <a:ea typeface="+mn-ea"/>
                <a:cs typeface="+mn-cs"/>
              </a:rPr>
              <a:t>При разработке порядка определения финансовой устойчивости УЭО были охвачены интересы как малого и среднего бизнеса, так и крупного. </a:t>
            </a:r>
          </a:p>
          <a:p>
            <a:pPr algn="just"/>
            <a:r>
              <a:rPr lang="ru-RU" sz="900" kern="1200" dirty="0" smtClean="0">
                <a:solidFill>
                  <a:schemeClr val="tx1"/>
                </a:solidFill>
                <a:effectLst/>
                <a:latin typeface="+mn-lt"/>
                <a:ea typeface="+mn-ea"/>
                <a:cs typeface="+mn-cs"/>
              </a:rPr>
              <a:t>Для государств-членов ЕАЭС максимально прописан порядок расчета, исходя из национальных правил ведения бухгалтерского учета и предоставления отчетности.  Ниже приведу примеры более подробно.</a:t>
            </a:r>
          </a:p>
          <a:p>
            <a:pPr algn="just"/>
            <a:r>
              <a:rPr lang="ru-RU" sz="900" kern="1200" dirty="0" smtClean="0">
                <a:solidFill>
                  <a:schemeClr val="tx1"/>
                </a:solidFill>
                <a:effectLst/>
                <a:latin typeface="+mn-lt"/>
                <a:ea typeface="+mn-ea"/>
                <a:cs typeface="+mn-cs"/>
              </a:rPr>
              <a:t>Финансовая устойчивость юридических лиц ставится во главу угла и служит доказательством того, что они могут своевременно отвечать по своим обязательствам перед бюджетом.</a:t>
            </a:r>
          </a:p>
          <a:p>
            <a:pPr algn="just"/>
            <a:r>
              <a:rPr lang="ru-RU" sz="900" kern="1200" dirty="0" smtClean="0">
                <a:solidFill>
                  <a:schemeClr val="tx1"/>
                </a:solidFill>
                <a:effectLst/>
                <a:latin typeface="+mn-lt"/>
                <a:ea typeface="+mn-ea"/>
                <a:cs typeface="+mn-cs"/>
              </a:rPr>
              <a:t>К таким компаниям нецелесообразно применять обеспечение в виде банковской гарантии или денежного залога, так как они это уже обеспечивают своими финансовыми активами и стабильной деятельностью. При этом активы компании могут кратно превышать размеры обязательств лица по таможенным платежам в отличие от банковской гарантии в 1 млн. евро.</a:t>
            </a:r>
          </a:p>
          <a:p>
            <a:pPr algn="just"/>
            <a:r>
              <a:rPr lang="ru-RU" sz="900" kern="1200" dirty="0" smtClean="0">
                <a:solidFill>
                  <a:schemeClr val="tx1"/>
                </a:solidFill>
                <a:effectLst/>
                <a:latin typeface="+mn-lt"/>
                <a:ea typeface="+mn-ea"/>
                <a:cs typeface="+mn-cs"/>
              </a:rPr>
              <a:t>При разработке порядка учитывались различные аспекты и показатели деятельности лица, такие как его размер, оборот, привлечение заемных средств и иные факторы. </a:t>
            </a:r>
          </a:p>
          <a:p>
            <a:pPr algn="just"/>
            <a:r>
              <a:rPr lang="ru-RU" sz="900" kern="1200" dirty="0" smtClean="0">
                <a:solidFill>
                  <a:schemeClr val="tx1"/>
                </a:solidFill>
                <a:effectLst/>
                <a:latin typeface="+mn-lt"/>
                <a:ea typeface="+mn-ea"/>
                <a:cs typeface="+mn-cs"/>
              </a:rPr>
              <a:t>Экономическая ситуация, отраслевая принадлежность и различные условия деятельности также принимались в расчет при разработке проекта решения. </a:t>
            </a:r>
          </a:p>
          <a:p>
            <a:pPr algn="just"/>
            <a:r>
              <a:rPr lang="ru-RU" sz="900" kern="1200" dirty="0" smtClean="0">
                <a:solidFill>
                  <a:schemeClr val="tx1"/>
                </a:solidFill>
                <a:effectLst/>
                <a:latin typeface="+mn-lt"/>
                <a:ea typeface="+mn-ea"/>
                <a:cs typeface="+mn-cs"/>
              </a:rPr>
              <a:t>Преимущество получат, прежде всего, производственные предприятия, которые в настоящее время предоставляют обеспечение уплаты таможенных пошлин, налогов в размере 150 тыс. евро в эквиваленте. В новых условиях это может им не понадобиться, а в условиях относительной дороговизны кредитных ресурсов и банковской гарантии это является для них дополнительной мерой поддержки. Стабильные торговые и иные организации также смогут воспользоваться таким преимуществом и сэкономить еще более значительные финансовые ресурсы.</a:t>
            </a:r>
          </a:p>
          <a:p>
            <a:pPr algn="just"/>
            <a:r>
              <a:rPr lang="ru-RU" sz="900" kern="1200" dirty="0" smtClean="0">
                <a:solidFill>
                  <a:schemeClr val="tx1"/>
                </a:solidFill>
                <a:effectLst/>
                <a:latin typeface="+mn-lt"/>
                <a:ea typeface="+mn-ea"/>
                <a:cs typeface="+mn-cs"/>
              </a:rPr>
              <a:t>Но нельзя забывать о том, что в разных экономических ситуациях могут возникать обстоятельства, связанные с краткосрочной потерей финансовой устойчивости. Но это уже объективные обстоятельства, которые могут быть обусловлены различные факторами (неблагоприятной экономической ситуацией, изменившейся конъюнктурой рынка и т.д.)</a:t>
            </a:r>
          </a:p>
        </p:txBody>
      </p:sp>
      <p:sp>
        <p:nvSpPr>
          <p:cNvPr id="4" name="Номер слайда 3"/>
          <p:cNvSpPr>
            <a:spLocks noGrp="1"/>
          </p:cNvSpPr>
          <p:nvPr>
            <p:ph type="sldNum" sz="quarter" idx="10"/>
          </p:nvPr>
        </p:nvSpPr>
        <p:spPr/>
        <p:txBody>
          <a:bodyPr/>
          <a:lstStyle/>
          <a:p>
            <a:fld id="{03D98655-AD3B-43F9-A5AB-713FBAE401AE}" type="slidenum">
              <a:rPr lang="ru-RU" smtClean="0"/>
              <a:t>4</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Перейдем непосредственно к основным составляющим определения финансовой устойчивости юридического лица, претендующего на включение в реестр УЭО.</a:t>
            </a:r>
          </a:p>
          <a:p>
            <a:pPr algn="just"/>
            <a:r>
              <a:rPr lang="ru-RU" sz="1000" kern="1200" dirty="0" smtClean="0">
                <a:solidFill>
                  <a:schemeClr val="tx1"/>
                </a:solidFill>
                <a:effectLst/>
                <a:latin typeface="+mn-lt"/>
                <a:ea typeface="+mn-ea"/>
                <a:cs typeface="+mn-cs"/>
              </a:rPr>
              <a:t>Порядком предлагается конкретный алгоритм определения финансовой устойчивости юридического лица, претендующего на включение в реестр УЭО, включающий в себя перечень показателей финансовой устойчивости и порядок их расчета, критерии показателей финансовой устойчивости и их значимость </a:t>
            </a:r>
            <a:br>
              <a:rPr lang="ru-RU" sz="1000" kern="1200" dirty="0" smtClean="0">
                <a:solidFill>
                  <a:schemeClr val="tx1"/>
                </a:solidFill>
                <a:effectLst/>
                <a:latin typeface="+mn-lt"/>
                <a:ea typeface="+mn-ea"/>
                <a:cs typeface="+mn-cs"/>
              </a:rPr>
            </a:br>
            <a:r>
              <a:rPr lang="ru-RU" sz="1000" kern="1200" dirty="0" smtClean="0">
                <a:solidFill>
                  <a:schemeClr val="tx1"/>
                </a:solidFill>
                <a:effectLst/>
                <a:latin typeface="+mn-lt"/>
                <a:ea typeface="+mn-ea"/>
                <a:cs typeface="+mn-cs"/>
              </a:rPr>
              <a:t>(в баллах), порядок расчета совокупного показателя финансовой устойчивости юридического лица. При этом значение совокупного показателя финансовой устойчивости юридического лица должно быть не менее </a:t>
            </a:r>
            <a:r>
              <a:rPr lang="ru-RU" sz="1000" b="1" kern="1200" dirty="0" smtClean="0">
                <a:solidFill>
                  <a:schemeClr val="tx1"/>
                </a:solidFill>
                <a:effectLst/>
                <a:latin typeface="+mn-lt"/>
                <a:ea typeface="+mn-ea"/>
                <a:cs typeface="+mn-cs"/>
              </a:rPr>
              <a:t>50 баллов</a:t>
            </a:r>
            <a:r>
              <a:rPr lang="ru-RU" sz="1000" kern="1200" dirty="0" smtClean="0">
                <a:solidFill>
                  <a:schemeClr val="tx1"/>
                </a:solidFill>
                <a:effectLst/>
                <a:latin typeface="+mn-lt"/>
                <a:ea typeface="+mn-ea"/>
                <a:cs typeface="+mn-cs"/>
              </a:rPr>
              <a:t> для его включения в реестр УЭО.</a:t>
            </a:r>
          </a:p>
          <a:p>
            <a:pPr algn="just"/>
            <a:r>
              <a:rPr lang="ru-RU" sz="1000" b="1" kern="1200" dirty="0" smtClean="0">
                <a:solidFill>
                  <a:schemeClr val="tx1"/>
                </a:solidFill>
                <a:effectLst/>
                <a:latin typeface="+mn-lt"/>
                <a:ea typeface="+mn-ea"/>
                <a:cs typeface="+mn-cs"/>
              </a:rPr>
              <a:t>Значения показателей финансовой устойчивости рассчитываются</a:t>
            </a:r>
            <a:r>
              <a:rPr lang="ru-RU" sz="1000" kern="1200" dirty="0" smtClean="0">
                <a:solidFill>
                  <a:schemeClr val="tx1"/>
                </a:solidFill>
                <a:effectLst/>
                <a:latin typeface="+mn-lt"/>
                <a:ea typeface="+mn-ea"/>
                <a:cs typeface="+mn-cs"/>
              </a:rPr>
              <a:t> юридическим лицом, претендующим на включение в реестр, </a:t>
            </a:r>
            <a:r>
              <a:rPr lang="ru-RU" sz="1000" b="1" kern="1200" dirty="0" smtClean="0">
                <a:solidFill>
                  <a:schemeClr val="tx1"/>
                </a:solidFill>
                <a:effectLst/>
                <a:latin typeface="+mn-lt"/>
                <a:ea typeface="+mn-ea"/>
                <a:cs typeface="+mn-cs"/>
              </a:rPr>
              <a:t>на основании сведений, содержащихся в бухгалтерской (финансовой) отчетности, </a:t>
            </a:r>
            <a:r>
              <a:rPr lang="ru-RU" sz="1000" kern="1200" dirty="0" smtClean="0">
                <a:solidFill>
                  <a:schemeClr val="tx1"/>
                </a:solidFill>
                <a:effectLst/>
                <a:latin typeface="+mn-lt"/>
                <a:ea typeface="+mn-ea"/>
                <a:cs typeface="+mn-cs"/>
              </a:rPr>
              <a:t>которая составляется и (или) представляется в соответствии с законодательством государств – членов Евразийского экономического союза.</a:t>
            </a:r>
          </a:p>
          <a:p>
            <a:pPr algn="just"/>
            <a:r>
              <a:rPr lang="ru-RU" sz="1000" b="1" kern="1200" dirty="0" smtClean="0">
                <a:solidFill>
                  <a:schemeClr val="tx1"/>
                </a:solidFill>
                <a:effectLst/>
                <a:latin typeface="+mn-lt"/>
                <a:ea typeface="+mn-ea"/>
                <a:cs typeface="+mn-cs"/>
              </a:rPr>
              <a:t>Значения</a:t>
            </a:r>
            <a:r>
              <a:rPr lang="ru-RU" sz="1000" kern="1200" dirty="0" smtClean="0">
                <a:solidFill>
                  <a:schemeClr val="tx1"/>
                </a:solidFill>
                <a:effectLst/>
                <a:latin typeface="+mn-lt"/>
                <a:ea typeface="+mn-ea"/>
                <a:cs typeface="+mn-cs"/>
              </a:rPr>
              <a:t> показателей финансовой устойчивости </a:t>
            </a:r>
            <a:r>
              <a:rPr lang="ru-RU" sz="1000" b="1" kern="1200" dirty="0" smtClean="0">
                <a:solidFill>
                  <a:schemeClr val="tx1"/>
                </a:solidFill>
                <a:effectLst/>
                <a:latin typeface="+mn-lt"/>
                <a:ea typeface="+mn-ea"/>
                <a:cs typeface="+mn-cs"/>
              </a:rPr>
              <a:t>рассчитываются как среднее арифметическое значений показателей финансовой устойчивости, рассчитанных за последние 3 отчетных года на основании годовой бухгалтерской (финансовой) отчетности</a:t>
            </a:r>
            <a:r>
              <a:rPr lang="ru-RU" sz="1000" kern="1200" dirty="0" smtClean="0">
                <a:solidFill>
                  <a:schemeClr val="tx1"/>
                </a:solidFill>
                <a:effectLst/>
                <a:latin typeface="+mn-lt"/>
                <a:ea typeface="+mn-ea"/>
                <a:cs typeface="+mn-cs"/>
              </a:rPr>
              <a:t> юридического лица, претендующего на включение в реестр.</a:t>
            </a:r>
          </a:p>
          <a:p>
            <a:pPr algn="just"/>
            <a:r>
              <a:rPr lang="ru-RU" sz="1000" b="1" kern="1200" dirty="0" smtClean="0">
                <a:solidFill>
                  <a:schemeClr val="tx1"/>
                </a:solidFill>
                <a:effectLst/>
                <a:latin typeface="+mn-lt"/>
                <a:ea typeface="+mn-ea"/>
                <a:cs typeface="+mn-cs"/>
              </a:rPr>
              <a:t>Каждый показатель в порядке имеет описание, что он характеризует, и приведены общие формулы расчета.</a:t>
            </a:r>
            <a:endParaRPr lang="ru-RU" sz="1000" kern="1200" dirty="0" smtClean="0">
              <a:solidFill>
                <a:schemeClr val="tx1"/>
              </a:solidFill>
              <a:effectLst/>
              <a:latin typeface="+mn-lt"/>
              <a:ea typeface="+mn-ea"/>
              <a:cs typeface="+mn-cs"/>
            </a:endParaRPr>
          </a:p>
          <a:p>
            <a:pPr algn="just"/>
            <a:r>
              <a:rPr lang="ru-RU" sz="1000" kern="1200" dirty="0" smtClean="0">
                <a:solidFill>
                  <a:schemeClr val="tx1"/>
                </a:solidFill>
                <a:effectLst/>
                <a:latin typeface="+mn-lt"/>
                <a:ea typeface="+mn-ea"/>
                <a:cs typeface="+mn-cs"/>
              </a:rPr>
              <a:t>Также порядок имеет приложение для расчета показателей, о котором будет подробнее сказано позже.</a:t>
            </a:r>
          </a:p>
        </p:txBody>
      </p:sp>
      <p:sp>
        <p:nvSpPr>
          <p:cNvPr id="4" name="Номер слайда 3"/>
          <p:cNvSpPr>
            <a:spLocks noGrp="1"/>
          </p:cNvSpPr>
          <p:nvPr>
            <p:ph type="sldNum" sz="quarter" idx="10"/>
          </p:nvPr>
        </p:nvSpPr>
        <p:spPr/>
        <p:txBody>
          <a:bodyPr/>
          <a:lstStyle/>
          <a:p>
            <a:fld id="{03D98655-AD3B-43F9-A5AB-713FBAE401AE}" type="slidenum">
              <a:rPr lang="ru-RU" smtClean="0"/>
              <a:t>5</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Применяемые в порядке показатели финансовой устойчивости являются не вновь утверждаемыми, а широко применяются для оценки финансового состояния компаний в государствах – членах Евразийского экономического союза (далее – Союз) и в международной практике, в том числе при аудите компаний. </a:t>
            </a:r>
          </a:p>
          <a:p>
            <a:pPr algn="just"/>
            <a:r>
              <a:rPr lang="ru-RU" sz="900" kern="1200" dirty="0" smtClean="0">
                <a:solidFill>
                  <a:schemeClr val="tx1"/>
                </a:solidFill>
                <a:effectLst/>
                <a:latin typeface="+mn-lt"/>
                <a:ea typeface="+mn-ea"/>
                <a:cs typeface="+mn-cs"/>
              </a:rPr>
              <a:t>Порядок включает в себя абсолютные и относительные показатели финансовой устойчивости юридического лица, соотношение между которыми установлено так, что крупный бизнес сможет набрать необходимое количество баллов для получения свидетельства УЭО 2 или 3 типа за счет абсолютных показателей, в то время как малый и средний бизнес, который финансово-устойчивый на протяжении достаточного времени – за счет  относительных показателей. </a:t>
            </a:r>
          </a:p>
          <a:p>
            <a:pPr algn="just"/>
            <a:r>
              <a:rPr lang="ru-RU" sz="900" kern="1200" dirty="0" smtClean="0">
                <a:solidFill>
                  <a:schemeClr val="tx1"/>
                </a:solidFill>
                <a:effectLst/>
                <a:latin typeface="+mn-lt"/>
                <a:ea typeface="+mn-ea"/>
                <a:cs typeface="+mn-cs"/>
              </a:rPr>
              <a:t>Разработка решения проводилась на протяжении более двух лет в рамках Рабочей группы по УЭО с участием представителей уполномоченных органов и бизнес-сообществ государств – членов ЕАЭС.</a:t>
            </a:r>
          </a:p>
          <a:p>
            <a:pPr algn="just"/>
            <a:r>
              <a:rPr lang="ru-RU" sz="900" kern="1200" dirty="0" smtClean="0">
                <a:solidFill>
                  <a:schemeClr val="tx1"/>
                </a:solidFill>
                <a:effectLst/>
                <a:latin typeface="+mn-lt"/>
                <a:ea typeface="+mn-ea"/>
                <a:cs typeface="+mn-cs"/>
              </a:rPr>
              <a:t>На первоначальном этапе (2014 год), когда формировалась глава «Уполномоченный экономический оператор» ТК ЕАЭС и было заложено в нее требование финансовой устойчивости для получения статуса УЭО, департаментом-разработчиком была размещена в сети «Интернет» анкета для опроса с набором предложенных показателей и их критериев. </a:t>
            </a:r>
          </a:p>
          <a:p>
            <a:pPr algn="just"/>
            <a:r>
              <a:rPr lang="ru-RU" sz="900" kern="1200" dirty="0" smtClean="0">
                <a:solidFill>
                  <a:schemeClr val="tx1"/>
                </a:solidFill>
                <a:effectLst/>
                <a:latin typeface="+mn-lt"/>
                <a:ea typeface="+mn-ea"/>
                <a:cs typeface="+mn-cs"/>
              </a:rPr>
              <a:t>По итогу опроса были получены заполненные анкеты с мнениями как от действующих УЭО, на основании которых проект дорабатывался.</a:t>
            </a:r>
          </a:p>
          <a:p>
            <a:pPr algn="just"/>
            <a:r>
              <a:rPr lang="ru-RU" sz="900" kern="1200" dirty="0" smtClean="0">
                <a:solidFill>
                  <a:schemeClr val="tx1"/>
                </a:solidFill>
                <a:effectLst/>
                <a:latin typeface="+mn-lt"/>
                <a:ea typeface="+mn-ea"/>
                <a:cs typeface="+mn-cs"/>
              </a:rPr>
              <a:t>В последующем при разработке и обсуждении проекта решения список абсолютных и относительных показателей и их критерии формировался и неоднократно корректировался также с учетом предложений от государств-членов ЕАЭС. </a:t>
            </a:r>
          </a:p>
          <a:p>
            <a:pPr algn="just"/>
            <a:r>
              <a:rPr lang="ru-RU" sz="900" kern="1200" dirty="0" smtClean="0">
                <a:solidFill>
                  <a:schemeClr val="tx1"/>
                </a:solidFill>
                <a:effectLst/>
                <a:latin typeface="+mn-lt"/>
                <a:ea typeface="+mn-ea"/>
                <a:cs typeface="+mn-cs"/>
              </a:rPr>
              <a:t>При разработке проекта решения были рассмотрены и альтернативные варианты расчета финансовой устойчивости юридического лица, в том числе  использование модели Альтмана (Z-счет), но такие варианты не были поддержаны экспертами государств-членов и бизнес-сообществ ЕАЭС ввиду сложности их расчета.</a:t>
            </a:r>
          </a:p>
          <a:p>
            <a:pPr algn="just"/>
            <a:r>
              <a:rPr lang="ru-RU" sz="900" kern="1200" dirty="0" smtClean="0">
                <a:solidFill>
                  <a:schemeClr val="tx1"/>
                </a:solidFill>
                <a:effectLst/>
                <a:latin typeface="+mn-lt"/>
                <a:ea typeface="+mn-ea"/>
                <a:cs typeface="+mn-cs"/>
              </a:rPr>
              <a:t>При этом критерии достаточно гибкие и могут быть оперативно пересмотрены в рамках правоприменительной практике.</a:t>
            </a:r>
          </a:p>
          <a:p>
            <a:pPr algn="just"/>
            <a:r>
              <a:rPr lang="ru-RU" sz="900" b="1" kern="1200" dirty="0" smtClean="0">
                <a:solidFill>
                  <a:schemeClr val="tx1"/>
                </a:solidFill>
                <a:effectLst/>
                <a:latin typeface="+mn-lt"/>
                <a:ea typeface="+mn-ea"/>
                <a:cs typeface="+mn-cs"/>
              </a:rPr>
              <a:t>На слайде приведен общий список всех показателей.</a:t>
            </a:r>
            <a:endParaRPr lang="ru-RU" sz="9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3D98655-AD3B-43F9-A5AB-713FBAE401AE}" type="slidenum">
              <a:rPr lang="ru-RU" smtClean="0"/>
              <a:t>6</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Перейдем к самим показателям. Первоначально идут абсолютные показатели. </a:t>
            </a:r>
          </a:p>
          <a:p>
            <a:pPr algn="just"/>
            <a:r>
              <a:rPr lang="ru-RU" sz="1000" kern="1200" dirty="0" smtClean="0">
                <a:solidFill>
                  <a:schemeClr val="tx1"/>
                </a:solidFill>
                <a:effectLst/>
                <a:latin typeface="+mn-lt"/>
                <a:ea typeface="+mn-ea"/>
                <a:cs typeface="+mn-cs"/>
              </a:rPr>
              <a:t>Значения абсолютных показателей, как вы можете видеть на слайде, различаются в зависимости от стран и выражены в национальных валютах. Это удобно, так как не требует никакого пересчета в национальную валюту. </a:t>
            </a:r>
          </a:p>
          <a:p>
            <a:pPr algn="just"/>
            <a:r>
              <a:rPr lang="ru-RU" sz="1000" kern="1200" dirty="0" smtClean="0">
                <a:solidFill>
                  <a:schemeClr val="tx1"/>
                </a:solidFill>
                <a:effectLst/>
                <a:latin typeface="+mn-lt"/>
                <a:ea typeface="+mn-ea"/>
                <a:cs typeface="+mn-cs"/>
              </a:rPr>
              <a:t>Для обеспечения, которое выражено в евро, участнику ВЭД при включении в реестр необходимо точно знать курс национальной валюты по отношению к евро, чтобы правильно рассчитать сумму обеспечения. </a:t>
            </a:r>
          </a:p>
          <a:p>
            <a:pPr algn="just"/>
            <a:r>
              <a:rPr lang="ru-RU" sz="1000" kern="1200" dirty="0" smtClean="0">
                <a:solidFill>
                  <a:schemeClr val="tx1"/>
                </a:solidFill>
                <a:effectLst/>
                <a:latin typeface="+mn-lt"/>
                <a:ea typeface="+mn-ea"/>
                <a:cs typeface="+mn-cs"/>
              </a:rPr>
              <a:t>Всего три основных показателя, касающиеся уставного капитала, чистых активов и основных средств.</a:t>
            </a:r>
          </a:p>
          <a:p>
            <a:pPr algn="just"/>
            <a:r>
              <a:rPr lang="ru-RU" sz="1000" kern="1200" dirty="0" smtClean="0">
                <a:solidFill>
                  <a:schemeClr val="tx1"/>
                </a:solidFill>
                <a:effectLst/>
                <a:latin typeface="+mn-lt"/>
                <a:ea typeface="+mn-ea"/>
                <a:cs typeface="+mn-cs"/>
              </a:rPr>
              <a:t>Больше всего баллов участник ВЭД может получить за счет первого показателя. И это неудивительно, так как чистые активы это важнейший показатель. </a:t>
            </a:r>
          </a:p>
          <a:p>
            <a:pPr algn="just"/>
            <a:r>
              <a:rPr lang="ru-RU" sz="1000" kern="1200" dirty="0" smtClean="0">
                <a:solidFill>
                  <a:schemeClr val="tx1"/>
                </a:solidFill>
                <a:effectLst/>
                <a:latin typeface="+mn-lt"/>
                <a:ea typeface="+mn-ea"/>
                <a:cs typeface="+mn-cs"/>
              </a:rPr>
              <a:t>Далее идут уставный капитал и остаточная стоимость основных средств. При этом из абсолютных показателей наибольшую дискуссию вызвал размер уставного капитала, так как многие участник ВЭД, даже крупные, могут иметь незначительный размер уставного капитала.   </a:t>
            </a:r>
          </a:p>
          <a:p>
            <a:pPr algn="just"/>
            <a:r>
              <a:rPr lang="ru-RU" sz="1000" kern="1200" dirty="0" smtClean="0">
                <a:solidFill>
                  <a:schemeClr val="tx1"/>
                </a:solidFill>
                <a:effectLst/>
                <a:latin typeface="+mn-lt"/>
                <a:ea typeface="+mn-ea"/>
                <a:cs typeface="+mn-cs"/>
              </a:rPr>
              <a:t>В сумме за счет абсолютных показателей участник ВЭД может набрать 50 баллов.</a:t>
            </a:r>
          </a:p>
          <a:p>
            <a:pPr algn="just"/>
            <a:r>
              <a:rPr lang="ru-RU" sz="1000" kern="1200" dirty="0" smtClean="0">
                <a:solidFill>
                  <a:schemeClr val="tx1"/>
                </a:solidFill>
                <a:effectLst/>
                <a:latin typeface="+mn-lt"/>
                <a:ea typeface="+mn-ea"/>
                <a:cs typeface="+mn-cs"/>
              </a:rPr>
              <a:t>Хочу сразу пояснить систему начисления баллов в случае соответствия установленному критерию.</a:t>
            </a:r>
          </a:p>
          <a:p>
            <a:pPr algn="just"/>
            <a:r>
              <a:rPr lang="ru-RU" sz="1000" kern="1200" dirty="0" smtClean="0">
                <a:solidFill>
                  <a:schemeClr val="tx1"/>
                </a:solidFill>
                <a:effectLst/>
                <a:latin typeface="+mn-lt"/>
                <a:ea typeface="+mn-ea"/>
                <a:cs typeface="+mn-cs"/>
              </a:rPr>
              <a:t>В случае, если рассчитанное значение показателя равно или превышает установленного ему критерия, то присваивается соответствующее количество баллов. В случае несоответствия – за такой показатель не начисляются баллы, то есть юридическое лицо получает 0 баллов.   </a:t>
            </a:r>
          </a:p>
        </p:txBody>
      </p:sp>
      <p:sp>
        <p:nvSpPr>
          <p:cNvPr id="4" name="Номер слайда 3"/>
          <p:cNvSpPr>
            <a:spLocks noGrp="1"/>
          </p:cNvSpPr>
          <p:nvPr>
            <p:ph type="sldNum" sz="quarter" idx="10"/>
          </p:nvPr>
        </p:nvSpPr>
        <p:spPr/>
        <p:txBody>
          <a:bodyPr/>
          <a:lstStyle/>
          <a:p>
            <a:fld id="{03D98655-AD3B-43F9-A5AB-713FBAE401AE}" type="slidenum">
              <a:rPr lang="ru-RU" smtClean="0"/>
              <a:t>7</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На данном слайде приведены относительные показатели, их значения, критерия и значимость в баллах.</a:t>
            </a:r>
          </a:p>
          <a:p>
            <a:pPr algn="just"/>
            <a:r>
              <a:rPr lang="ru-RU" sz="1000" kern="1200" dirty="0" smtClean="0">
                <a:solidFill>
                  <a:schemeClr val="tx1"/>
                </a:solidFill>
                <a:effectLst/>
                <a:latin typeface="+mn-lt"/>
                <a:ea typeface="+mn-ea"/>
                <a:cs typeface="+mn-cs"/>
              </a:rPr>
              <a:t>В сумме они, как и абсолютные показатели, также составляют 50 баллов. </a:t>
            </a:r>
          </a:p>
          <a:p>
            <a:pPr algn="just"/>
            <a:r>
              <a:rPr lang="ru-RU" sz="1000" kern="1200" dirty="0" smtClean="0">
                <a:solidFill>
                  <a:schemeClr val="tx1"/>
                </a:solidFill>
                <a:effectLst/>
                <a:latin typeface="+mn-lt"/>
                <a:ea typeface="+mn-ea"/>
                <a:cs typeface="+mn-cs"/>
              </a:rPr>
              <a:t>Обсуждение относительных показателей также было достаточно бурным, так как компании, имеющие существенный процент заемных средств могут по определённым  критериям не проходить.</a:t>
            </a:r>
          </a:p>
          <a:p>
            <a:pPr algn="just"/>
            <a:r>
              <a:rPr lang="ru-RU" sz="1000" kern="1200" dirty="0" smtClean="0">
                <a:solidFill>
                  <a:schemeClr val="tx1"/>
                </a:solidFill>
                <a:effectLst/>
                <a:latin typeface="+mn-lt"/>
                <a:ea typeface="+mn-ea"/>
                <a:cs typeface="+mn-cs"/>
              </a:rPr>
              <a:t>Однако заложенная в решении  бальная система оценки финансовой устойчивости, заключающаяся в необязательном удовлетворении всем критериям, позволяю потенциальному УЭО набрать баллы по одним критериям, а по другим их не набирать.</a:t>
            </a:r>
          </a:p>
          <a:p>
            <a:pPr algn="just"/>
            <a:r>
              <a:rPr lang="ru-RU" sz="1000" kern="1200" dirty="0" smtClean="0">
                <a:solidFill>
                  <a:schemeClr val="tx1"/>
                </a:solidFill>
                <a:effectLst/>
                <a:latin typeface="+mn-lt"/>
                <a:ea typeface="+mn-ea"/>
                <a:cs typeface="+mn-cs"/>
              </a:rPr>
              <a:t>В итоге если юридическое лицо идеально финансово стабильно, он может набрать максимум - 100 баллов. Это максимальная  планка, а нижняя планка составляет – 50 баллов. </a:t>
            </a:r>
          </a:p>
        </p:txBody>
      </p:sp>
      <p:sp>
        <p:nvSpPr>
          <p:cNvPr id="4" name="Номер слайда 3"/>
          <p:cNvSpPr>
            <a:spLocks noGrp="1"/>
          </p:cNvSpPr>
          <p:nvPr>
            <p:ph type="sldNum" sz="quarter" idx="10"/>
          </p:nvPr>
        </p:nvSpPr>
        <p:spPr/>
        <p:txBody>
          <a:bodyPr/>
          <a:lstStyle/>
          <a:p>
            <a:fld id="{03D98655-AD3B-43F9-A5AB-713FBAE401AE}" type="slidenum">
              <a:rPr lang="ru-RU" smtClean="0"/>
              <a:t>8</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На данном слайде приведена формула расчета совокупного показателя финансовой устойчивости юридического лица, претендующего на включение в реестр УЭО.</a:t>
            </a:r>
          </a:p>
          <a:p>
            <a:pPr algn="just"/>
            <a:r>
              <a:rPr lang="ru-RU" sz="1000" kern="1200" dirty="0" smtClean="0">
                <a:solidFill>
                  <a:schemeClr val="tx1"/>
                </a:solidFill>
                <a:effectLst/>
                <a:latin typeface="+mn-lt"/>
                <a:ea typeface="+mn-ea"/>
                <a:cs typeface="+mn-cs"/>
              </a:rPr>
              <a:t>Совокупный показатель характеризует итоговое суммарное значение всех показателей финансовой устойчивости в баллах и рассчитывается по формуле, приведенной на слайде.</a:t>
            </a:r>
          </a:p>
          <a:p>
            <a:pPr algn="just"/>
            <a:r>
              <a:rPr lang="ru-RU" sz="1000" kern="1200" dirty="0" smtClean="0">
                <a:solidFill>
                  <a:schemeClr val="tx1"/>
                </a:solidFill>
                <a:effectLst/>
                <a:latin typeface="+mn-lt"/>
                <a:ea typeface="+mn-ea"/>
                <a:cs typeface="+mn-cs"/>
              </a:rPr>
              <a:t>Как уже мною было отмечено – проходной балл для включения в реестр равняется </a:t>
            </a:r>
            <a:r>
              <a:rPr lang="ru-RU" sz="1000" b="1" kern="1200" dirty="0" smtClean="0">
                <a:solidFill>
                  <a:schemeClr val="tx1"/>
                </a:solidFill>
                <a:effectLst/>
                <a:latin typeface="+mn-lt"/>
                <a:ea typeface="+mn-ea"/>
                <a:cs typeface="+mn-cs"/>
              </a:rPr>
              <a:t>50 баллам</a:t>
            </a:r>
            <a:r>
              <a:rPr lang="ru-RU" sz="1000" kern="1200" dirty="0" smtClean="0">
                <a:solidFill>
                  <a:schemeClr val="tx1"/>
                </a:solidFill>
                <a:effectLst/>
                <a:latin typeface="+mn-lt"/>
                <a:ea typeface="+mn-ea"/>
                <a:cs typeface="+mn-cs"/>
              </a:rPr>
              <a:t>. В таком случае участник ВЭД признается финансово устойчивым и можно констатировать о соблюдении им условия включения в реестр.</a:t>
            </a:r>
          </a:p>
          <a:p>
            <a:pPr algn="just"/>
            <a:r>
              <a:rPr lang="ru-RU" sz="1000" kern="1200" dirty="0" smtClean="0">
                <a:solidFill>
                  <a:schemeClr val="tx1"/>
                </a:solidFill>
                <a:effectLst/>
                <a:latin typeface="+mn-lt"/>
                <a:ea typeface="+mn-ea"/>
                <a:cs typeface="+mn-cs"/>
              </a:rPr>
              <a:t>Комиссией при поддержке РСПП, Ассоциации европейского бизнеса (АЕБ) и действующих в Российской Федерации УЭО был проведен анализ (около 20 компаний) в соответствии </a:t>
            </a:r>
            <a:br>
              <a:rPr lang="ru-RU" sz="1000" kern="1200" dirty="0" smtClean="0">
                <a:solidFill>
                  <a:schemeClr val="tx1"/>
                </a:solidFill>
                <a:effectLst/>
                <a:latin typeface="+mn-lt"/>
                <a:ea typeface="+mn-ea"/>
                <a:cs typeface="+mn-cs"/>
              </a:rPr>
            </a:br>
            <a:r>
              <a:rPr lang="ru-RU" sz="1000" kern="1200" dirty="0" smtClean="0">
                <a:solidFill>
                  <a:schemeClr val="tx1"/>
                </a:solidFill>
                <a:effectLst/>
                <a:latin typeface="+mn-lt"/>
                <a:ea typeface="+mn-ea"/>
                <a:cs typeface="+mn-cs"/>
              </a:rPr>
              <a:t>с предлагаемым порядком и методикой. Опрос показал, что средний балл сводного показателя УЭО составил 75 баллов.  </a:t>
            </a:r>
          </a:p>
          <a:p>
            <a:pPr algn="just"/>
            <a:endParaRPr lang="ru-RU" sz="1000" dirty="0"/>
          </a:p>
        </p:txBody>
      </p:sp>
      <p:sp>
        <p:nvSpPr>
          <p:cNvPr id="4" name="Номер слайда 3"/>
          <p:cNvSpPr>
            <a:spLocks noGrp="1"/>
          </p:cNvSpPr>
          <p:nvPr>
            <p:ph type="sldNum" sz="quarter" idx="10"/>
          </p:nvPr>
        </p:nvSpPr>
        <p:spPr/>
        <p:txBody>
          <a:bodyPr/>
          <a:lstStyle/>
          <a:p>
            <a:fld id="{03D98655-AD3B-43F9-A5AB-713FBAE401AE}" type="slidenum">
              <a:rPr lang="ru-RU" smtClean="0"/>
              <a:t>9</a:t>
            </a:fld>
            <a:endParaRPr lang="ru-RU"/>
          </a:p>
        </p:txBody>
      </p:sp>
    </p:spTree>
    <p:extLst>
      <p:ext uri="{BB962C8B-B14F-4D97-AF65-F5344CB8AC3E}">
        <p14:creationId xmlns:p14="http://schemas.microsoft.com/office/powerpoint/2010/main" val="30807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4142679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1474089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2133038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40474596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4053697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02.02.2015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34328710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02.02.2015</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1423562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02.02.2015</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39658651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02.02.2015</a:t>
            </a:r>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1871338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02.02.2015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33524266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02.02.2015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7284652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02.02.2015</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3A078-458D-4A1B-9719-C63090622775}" type="slidenum">
              <a:rPr lang="ru-RU" smtClean="0"/>
              <a:t>‹#›</a:t>
            </a:fld>
            <a:endParaRPr lang="ru-RU"/>
          </a:p>
        </p:txBody>
      </p:sp>
    </p:spTree>
    <p:extLst>
      <p:ext uri="{BB962C8B-B14F-4D97-AF65-F5344CB8AC3E}">
        <p14:creationId xmlns:p14="http://schemas.microsoft.com/office/powerpoint/2010/main" val="2098939325"/>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7.png"/><Relationship Id="rId5" Type="http://schemas.openxmlformats.org/officeDocument/2006/relationships/image" Target="../media/image17.png"/><Relationship Id="rId15"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avramenko\Desktop\Презентация\подложка с карто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2683" cy="68420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807057"/>
            <a:ext cx="8064896" cy="2062103"/>
          </a:xfrm>
          <a:prstGeom prst="rect">
            <a:avLst/>
          </a:prstGeom>
        </p:spPr>
        <p:txBody>
          <a:bodyPr wrap="square">
            <a:spAutoFit/>
          </a:bodyPr>
          <a:lstStyle/>
          <a:p>
            <a:pPr algn="ctr"/>
            <a:r>
              <a:rPr lang="ru-RU" sz="3200" b="1" dirty="0" smtClean="0">
                <a:solidFill>
                  <a:schemeClr val="bg1"/>
                </a:solidFill>
                <a:latin typeface="Segoe Print" panose="02000600000000000000" pitchFamily="2" charset="0"/>
              </a:rPr>
              <a:t>Финансовая устойчивость </a:t>
            </a:r>
          </a:p>
          <a:p>
            <a:pPr algn="ctr"/>
            <a:r>
              <a:rPr lang="ru-RU" sz="3200" b="1" dirty="0" smtClean="0">
                <a:solidFill>
                  <a:schemeClr val="bg1"/>
                </a:solidFill>
                <a:latin typeface="Segoe Print" panose="02000600000000000000" pitchFamily="2" charset="0"/>
              </a:rPr>
              <a:t>как условие включени</a:t>
            </a:r>
            <a:r>
              <a:rPr lang="ru-RU" sz="3200" b="1" dirty="0">
                <a:solidFill>
                  <a:schemeClr val="bg1"/>
                </a:solidFill>
                <a:latin typeface="Segoe Print" panose="02000600000000000000" pitchFamily="2" charset="0"/>
              </a:rPr>
              <a:t>я</a:t>
            </a:r>
            <a:r>
              <a:rPr lang="ru-RU" sz="3200" b="1" dirty="0" smtClean="0">
                <a:solidFill>
                  <a:schemeClr val="bg1"/>
                </a:solidFill>
                <a:latin typeface="Segoe Print" panose="02000600000000000000" pitchFamily="2" charset="0"/>
              </a:rPr>
              <a:t> юридического лица в реестр уполномоченных экономических операторов </a:t>
            </a:r>
            <a:endParaRPr lang="ru-RU" sz="3200" dirty="0">
              <a:solidFill>
                <a:schemeClr val="bg1"/>
              </a:solidFill>
              <a:latin typeface="Segoe Print" panose="02000600000000000000" pitchFamily="2" charset="0"/>
            </a:endParaRPr>
          </a:p>
        </p:txBody>
      </p:sp>
      <p:sp>
        <p:nvSpPr>
          <p:cNvPr id="12" name="Прямоугольник 11"/>
          <p:cNvSpPr/>
          <p:nvPr/>
        </p:nvSpPr>
        <p:spPr>
          <a:xfrm>
            <a:off x="251520" y="6309320"/>
            <a:ext cx="864096" cy="369332"/>
          </a:xfrm>
          <a:prstGeom prst="rect">
            <a:avLst/>
          </a:prstGeom>
        </p:spPr>
        <p:txBody>
          <a:bodyPr wrap="square">
            <a:spAutoFit/>
          </a:bodyPr>
          <a:lstStyle/>
          <a:p>
            <a:r>
              <a:rPr lang="ru-RU" dirty="0" smtClean="0">
                <a:solidFill>
                  <a:schemeClr val="bg1"/>
                </a:solidFill>
                <a:latin typeface="Segoe Print" panose="02000600000000000000" pitchFamily="2" charset="0"/>
              </a:rPr>
              <a:t>2017</a:t>
            </a:r>
            <a:endParaRPr lang="ru-RU" dirty="0">
              <a:solidFill>
                <a:schemeClr val="bg1"/>
              </a:solidFill>
              <a:latin typeface="Segoe Print" panose="02000600000000000000" pitchFamily="2" charset="0"/>
            </a:endParaRPr>
          </a:p>
        </p:txBody>
      </p:sp>
      <p:sp>
        <p:nvSpPr>
          <p:cNvPr id="18" name="TextBox 17"/>
          <p:cNvSpPr txBox="1"/>
          <p:nvPr/>
        </p:nvSpPr>
        <p:spPr>
          <a:xfrm>
            <a:off x="4341338" y="260648"/>
            <a:ext cx="4623150" cy="1157341"/>
          </a:xfrm>
          <a:prstGeom prst="rect">
            <a:avLst/>
          </a:prstGeom>
          <a:noFill/>
        </p:spPr>
        <p:txBody>
          <a:bodyPr wrap="square" rtlCol="0">
            <a:spAutoFit/>
          </a:bodyPr>
          <a:lstStyle/>
          <a:p>
            <a:pPr algn="r"/>
            <a:r>
              <a:rPr lang="ru-RU" sz="1700" b="1" dirty="0" smtClean="0">
                <a:latin typeface="Cambria" panose="02040503050406030204" pitchFamily="18" charset="0"/>
              </a:rPr>
              <a:t>П.А. ШАШАЕВ</a:t>
            </a:r>
          </a:p>
          <a:p>
            <a:pPr algn="r"/>
            <a:r>
              <a:rPr lang="ru-RU" sz="1700" b="1" dirty="0" smtClean="0">
                <a:latin typeface="Cambria" panose="02040503050406030204" pitchFamily="18" charset="0"/>
              </a:rPr>
              <a:t>КОНСУЛЬАНТ ОТДЕЛА ДЕПАРТАМЕНТА </a:t>
            </a:r>
          </a:p>
          <a:p>
            <a:pPr algn="r"/>
            <a:r>
              <a:rPr lang="ru-RU" sz="1700" b="1" dirty="0" smtClean="0">
                <a:latin typeface="Cambria" panose="02040503050406030204" pitchFamily="18" charset="0"/>
              </a:rPr>
              <a:t>ТАМОЖЕННОГО ЗАКОНОДАТЕЛЬСТВА</a:t>
            </a:r>
          </a:p>
          <a:p>
            <a:pPr algn="r"/>
            <a:r>
              <a:rPr lang="ru-RU" sz="1700" b="1" dirty="0" smtClean="0">
                <a:latin typeface="Cambria" panose="02040503050406030204" pitchFamily="18" charset="0"/>
              </a:rPr>
              <a:t>И ПРАВОПРИМЕНИТЕЛЬНОЙ  ПРАКТИКИ</a:t>
            </a:r>
          </a:p>
          <a:p>
            <a:pPr algn="r"/>
            <a:endParaRPr lang="ru-RU" sz="1700" b="1" dirty="0">
              <a:latin typeface="Cambria" panose="02040503050406030204" pitchFamily="18" charset="0"/>
            </a:endParaRPr>
          </a:p>
        </p:txBody>
      </p:sp>
    </p:spTree>
    <p:extLst>
      <p:ext uri="{BB962C8B-B14F-4D97-AF65-F5344CB8AC3E}">
        <p14:creationId xmlns:p14="http://schemas.microsoft.com/office/powerpoint/2010/main" val="10863446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Скругленный прямоугольник 7"/>
              <p:cNvSpPr/>
              <p:nvPr/>
            </p:nvSpPr>
            <p:spPr>
              <a:xfrm>
                <a:off x="323528" y="1412775"/>
                <a:ext cx="4048503" cy="4976827"/>
              </a:xfrm>
              <a:prstGeom prst="round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200" i="1" smtClean="0">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ча </m:t>
                      </m:r>
                      <m:r>
                        <a:rPr lang="ru-RU" sz="1200">
                          <a:solidFill>
                            <a:schemeClr val="tx1"/>
                          </a:solidFill>
                          <a:effectLst>
                            <a:outerShdw blurRad="38100" dist="38100" dir="2700000" algn="tl">
                              <a:srgbClr val="000000">
                                <a:alpha val="43137"/>
                              </a:srgbClr>
                            </a:outerShdw>
                          </a:effectLst>
                          <a:latin typeface="Cambria Math"/>
                        </a:rPr>
                        <m:t>= стр. 3600</m:t>
                      </m:r>
                      <m:r>
                        <a:rPr lang="ru-RU" sz="1200" i="1" baseline="30000">
                          <a:solidFill>
                            <a:schemeClr val="tx1"/>
                          </a:solidFill>
                          <a:effectLst>
                            <a:outerShdw blurRad="38100" dist="38100" dir="2700000" algn="tl">
                              <a:srgbClr val="000000">
                                <a:alpha val="43137"/>
                              </a:srgbClr>
                            </a:outerShdw>
                          </a:effectLst>
                          <a:latin typeface="Cambria Math"/>
                        </a:rPr>
                        <m:t>∗</m:t>
                      </m:r>
                    </m:oMath>
                  </m:oMathPara>
                </a14:m>
                <a:endParaRPr lang="ru-RU" sz="1200" baseline="30000" dirty="0" smtClean="0">
                  <a:solidFill>
                    <a:schemeClr val="tx1"/>
                  </a:solidFill>
                  <a:effectLst>
                    <a:outerShdw blurRad="38100" dist="38100" dir="2700000" algn="tl">
                      <a:srgbClr val="000000">
                        <a:alpha val="43137"/>
                      </a:srgbClr>
                    </a:outerShdw>
                  </a:effectLst>
                </a:endParaRPr>
              </a:p>
              <a:p>
                <a:pPr algn="ctr"/>
                <a:endParaRPr lang="ru-RU" sz="12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ук </m:t>
                      </m:r>
                      <m:r>
                        <a:rPr lang="ru-RU" sz="1200">
                          <a:solidFill>
                            <a:schemeClr val="tx1"/>
                          </a:solidFill>
                          <a:effectLst>
                            <a:outerShdw blurRad="38100" dist="38100" dir="2700000" algn="tl">
                              <a:srgbClr val="000000">
                                <a:alpha val="43137"/>
                              </a:srgbClr>
                            </a:outerShdw>
                          </a:effectLst>
                          <a:latin typeface="Cambria Math"/>
                        </a:rPr>
                        <m:t>= стр.1310</m:t>
                      </m:r>
                    </m:oMath>
                  </m:oMathPara>
                </a14:m>
                <a:endParaRPr lang="ru-RU" sz="1200" dirty="0" smtClean="0">
                  <a:solidFill>
                    <a:schemeClr val="tx1"/>
                  </a:solidFill>
                  <a:effectLst>
                    <a:outerShdw blurRad="38100" dist="38100" dir="2700000" algn="tl">
                      <a:srgbClr val="000000">
                        <a:alpha val="43137"/>
                      </a:srgbClr>
                    </a:outerShdw>
                  </a:effectLst>
                </a:endParaRPr>
              </a:p>
              <a:p>
                <a:pPr algn="ctr"/>
                <a:endParaRPr lang="ru-RU" sz="12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ос= </m:t>
                      </m:r>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1150</m:t>
                      </m:r>
                    </m:oMath>
                  </m:oMathPara>
                </a14:m>
                <a:endParaRPr lang="ru-RU" sz="1200" dirty="0">
                  <a:solidFill>
                    <a:schemeClr val="tx1"/>
                  </a:solidFill>
                  <a:effectLst>
                    <a:outerShdw blurRad="38100" dist="38100" dir="2700000" algn="tl">
                      <a:srgbClr val="000000">
                        <a:alpha val="43137"/>
                      </a:srgbClr>
                    </a:outerShdw>
                  </a:effectLst>
                </a:endParaRPr>
              </a:p>
              <a:p>
                <a:pPr algn="ctr"/>
                <a:endParaRPr lang="ru-RU" sz="1200" i="1" dirty="0" smtClean="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а=</m:t>
                      </m:r>
                      <m:f>
                        <m:fPr>
                          <m:ctrlPr>
                            <a:rPr lang="ru-RU" sz="1200" i="1">
                              <a:solidFill>
                                <a:schemeClr val="tx1"/>
                              </a:solidFill>
                              <a:effectLst>
                                <a:outerShdw blurRad="38100" dist="38100" dir="2700000" algn="tl">
                                  <a:srgbClr val="000000">
                                    <a:alpha val="43137"/>
                                  </a:srgbClr>
                                </a:outerShdw>
                              </a:effectLst>
                              <a:latin typeface="Cambria Math"/>
                            </a:rPr>
                          </m:ctrlPr>
                        </m:fPr>
                        <m:num>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1300</m:t>
                          </m:r>
                        </m:num>
                        <m:den>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1700</m:t>
                          </m:r>
                        </m:den>
                      </m:f>
                    </m:oMath>
                  </m:oMathPara>
                </a14:m>
                <a:endParaRPr lang="ru-RU" sz="1200" dirty="0" smtClean="0">
                  <a:solidFill>
                    <a:schemeClr val="tx1"/>
                  </a:solidFill>
                  <a:effectLst>
                    <a:outerShdw blurRad="38100" dist="38100" dir="2700000" algn="tl">
                      <a:srgbClr val="000000">
                        <a:alpha val="43137"/>
                      </a:srgbClr>
                    </a:outerShdw>
                  </a:effectLst>
                </a:endParaRPr>
              </a:p>
              <a:p>
                <a:pPr algn="ctr"/>
                <a:endParaRPr lang="ru-RU" sz="12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ол= </m:t>
                      </m:r>
                      <m:f>
                        <m:fPr>
                          <m:ctrlPr>
                            <a:rPr lang="ru-RU" sz="1200" i="1">
                              <a:solidFill>
                                <a:schemeClr val="tx1"/>
                              </a:solidFill>
                              <a:effectLst>
                                <a:outerShdw blurRad="38100" dist="38100" dir="2700000" algn="tl">
                                  <a:srgbClr val="000000">
                                    <a:alpha val="43137"/>
                                  </a:srgbClr>
                                </a:outerShdw>
                              </a:effectLst>
                              <a:latin typeface="Cambria Math"/>
                            </a:rPr>
                          </m:ctrlPr>
                        </m:fPr>
                        <m:num>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1200</m:t>
                          </m:r>
                        </m:num>
                        <m:den>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1500</m:t>
                          </m:r>
                        </m:den>
                      </m:f>
                    </m:oMath>
                  </m:oMathPara>
                </a14:m>
                <a:endParaRPr lang="ru-RU" sz="1600" dirty="0" smtClean="0">
                  <a:solidFill>
                    <a:schemeClr val="tx1"/>
                  </a:solidFill>
                  <a:effectLst>
                    <a:outerShdw blurRad="38100" dist="38100" dir="2700000" algn="tl">
                      <a:srgbClr val="000000">
                        <a:alpha val="43137"/>
                      </a:srgbClr>
                    </a:outerShdw>
                  </a:effectLst>
                </a:endParaRPr>
              </a:p>
              <a:p>
                <a:pPr algn="ctr"/>
                <a:endParaRPr lang="ru-RU" sz="16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рск=</m:t>
                      </m:r>
                      <m:f>
                        <m:fPr>
                          <m:ctrlPr>
                            <a:rPr lang="ru-RU" sz="1100" i="1">
                              <a:solidFill>
                                <a:schemeClr val="tx1"/>
                              </a:solidFill>
                              <a:effectLst>
                                <a:outerShdw blurRad="38100" dist="38100" dir="2700000" algn="tl">
                                  <a:srgbClr val="000000">
                                    <a:alpha val="43137"/>
                                  </a:srgbClr>
                                </a:outerShdw>
                              </a:effectLst>
                              <a:latin typeface="Cambria Math"/>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2400</m:t>
                          </m:r>
                          <m:r>
                            <a:rPr lang="ru-RU" sz="1100" i="1" baseline="30000">
                              <a:solidFill>
                                <a:schemeClr val="tx1"/>
                              </a:solidFill>
                              <a:effectLst>
                                <a:outerShdw blurRad="38100" dist="38100" dir="2700000" algn="tl">
                                  <a:srgbClr val="000000">
                                    <a:alpha val="43137"/>
                                  </a:srgbClr>
                                </a:outerShdw>
                              </a:effectLst>
                              <a:latin typeface="Cambria Math"/>
                            </a:rPr>
                            <m:t>∗∗</m:t>
                          </m:r>
                        </m:num>
                        <m:den>
                          <m:r>
                            <a:rPr lang="ru-RU" sz="1100" i="1">
                              <a:solidFill>
                                <a:schemeClr val="tx1"/>
                              </a:solidFill>
                              <a:effectLst>
                                <a:outerShdw blurRad="38100" dist="38100" dir="2700000" algn="tl">
                                  <a:srgbClr val="000000">
                                    <a:alpha val="43137"/>
                                  </a:srgbClr>
                                </a:outerShdw>
                              </a:effectLst>
                              <a:latin typeface="Cambria Math"/>
                            </a:rPr>
                            <m:t>(</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d>
                            <m:dPr>
                              <m:ctrlPr>
                                <a:rPr lang="ru-RU" sz="1100" i="1">
                                  <a:solidFill>
                                    <a:schemeClr val="tx1"/>
                                  </a:solidFill>
                                  <a:effectLst>
                                    <a:outerShdw blurRad="38100" dist="38100" dir="2700000" algn="tl">
                                      <a:srgbClr val="000000">
                                        <a:alpha val="43137"/>
                                      </a:srgbClr>
                                    </a:outerShdw>
                                  </a:effectLst>
                                  <a:latin typeface="Cambria Math"/>
                                </a:rPr>
                              </m:ctrlPr>
                            </m:dPr>
                            <m:e>
                              <m:r>
                                <a:rPr lang="ru-RU" sz="1100" i="1">
                                  <a:solidFill>
                                    <a:schemeClr val="tx1"/>
                                  </a:solidFill>
                                  <a:effectLst>
                                    <a:outerShdw blurRad="38100" dist="38100" dir="2700000" algn="tl">
                                      <a:srgbClr val="000000">
                                        <a:alpha val="43137"/>
                                      </a:srgbClr>
                                    </a:outerShdw>
                                  </a:effectLst>
                                  <a:latin typeface="Cambria Math"/>
                                </a:rPr>
                                <m:t>отч.г</m:t>
                              </m:r>
                            </m:e>
                          </m:d>
                          <m:r>
                            <a:rPr lang="ru-RU" sz="1100" i="1">
                              <a:solidFill>
                                <a:schemeClr val="tx1"/>
                              </a:solidFill>
                              <a:effectLst>
                                <a:outerShdw blurRad="38100" dist="38100" dir="2700000" algn="tl">
                                  <a:srgbClr val="000000">
                                    <a:alpha val="43137"/>
                                  </a:srgbClr>
                                </a:outerShdw>
                              </a:effectLst>
                              <a:latin typeface="Cambria Math"/>
                            </a:rPr>
                            <m:t>+</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d>
                            <m:dPr>
                              <m:ctrlPr>
                                <a:rPr lang="ru-RU" sz="1100" i="1">
                                  <a:solidFill>
                                    <a:schemeClr val="tx1"/>
                                  </a:solidFill>
                                  <a:effectLst>
                                    <a:outerShdw blurRad="38100" dist="38100" dir="2700000" algn="tl">
                                      <a:srgbClr val="000000">
                                        <a:alpha val="43137"/>
                                      </a:srgbClr>
                                    </a:outerShdw>
                                  </a:effectLst>
                                  <a:latin typeface="Cambria Math"/>
                                </a:rPr>
                              </m:ctrlPr>
                            </m:dPr>
                            <m:e>
                              <m:r>
                                <a:rPr lang="ru-RU" sz="1100" i="1">
                                  <a:solidFill>
                                    <a:schemeClr val="tx1"/>
                                  </a:solidFill>
                                  <a:effectLst>
                                    <a:outerShdw blurRad="38100" dist="38100" dir="2700000" algn="tl">
                                      <a:srgbClr val="000000">
                                        <a:alpha val="43137"/>
                                      </a:srgbClr>
                                    </a:outerShdw>
                                  </a:effectLst>
                                  <a:latin typeface="Cambria Math"/>
                                </a:rPr>
                                <m:t>пред.г</m:t>
                              </m:r>
                            </m:e>
                          </m:d>
                          <m:r>
                            <a:rPr lang="ru-RU" sz="1100" i="1">
                              <a:solidFill>
                                <a:schemeClr val="tx1"/>
                              </a:solidFill>
                              <a:effectLst>
                                <a:outerShdw blurRad="38100" dist="38100" dir="2700000" algn="tl">
                                  <a:srgbClr val="000000">
                                    <a:alpha val="43137"/>
                                  </a:srgbClr>
                                </a:outerShdw>
                              </a:effectLst>
                              <a:latin typeface="Cambria Math"/>
                            </a:rPr>
                            <m:t>)/2</m:t>
                          </m:r>
                        </m:den>
                      </m:f>
                      <m:r>
                        <a:rPr lang="ru-RU" sz="1100" i="1">
                          <a:solidFill>
                            <a:schemeClr val="tx1"/>
                          </a:solidFill>
                          <a:effectLst>
                            <a:outerShdw blurRad="38100" dist="38100" dir="2700000" algn="tl">
                              <a:srgbClr val="000000">
                                <a:alpha val="43137"/>
                              </a:srgbClr>
                            </a:outerShdw>
                          </a:effectLst>
                          <a:latin typeface="Cambria Math"/>
                        </a:rPr>
                        <m:t> х 100</m:t>
                      </m:r>
                    </m:oMath>
                  </m:oMathPara>
                </a14:m>
                <a:endParaRPr lang="ru-RU" sz="1100" dirty="0" smtClean="0">
                  <a:solidFill>
                    <a:schemeClr val="tx1"/>
                  </a:solidFill>
                  <a:effectLst>
                    <a:outerShdw blurRad="38100" dist="38100" dir="2700000" algn="tl">
                      <a:srgbClr val="000000">
                        <a:alpha val="43137"/>
                      </a:srgbClr>
                    </a:outerShdw>
                  </a:effectLst>
                </a:endParaRPr>
              </a:p>
              <a:p>
                <a:pPr algn="ctr"/>
                <a:endParaRPr lang="ru-RU" sz="11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фу= </m:t>
                      </m:r>
                      <m:f>
                        <m:fPr>
                          <m:ctrlPr>
                            <a:rPr lang="ru-RU" sz="1100" i="1">
                              <a:solidFill>
                                <a:schemeClr val="tx1"/>
                              </a:solidFill>
                              <a:effectLst>
                                <a:outerShdw blurRad="38100" dist="38100" dir="2700000" algn="tl">
                                  <a:srgbClr val="000000">
                                    <a:alpha val="43137"/>
                                  </a:srgbClr>
                                </a:outerShdw>
                              </a:effectLst>
                              <a:latin typeface="Cambria Math"/>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1400</m:t>
                          </m:r>
                        </m:num>
                        <m:den>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1700</m:t>
                          </m:r>
                        </m:den>
                      </m:f>
                    </m:oMath>
                  </m:oMathPara>
                </a14:m>
                <a:endParaRPr lang="ru-RU" sz="1100" dirty="0" smtClean="0">
                  <a:solidFill>
                    <a:schemeClr val="tx1"/>
                  </a:solidFill>
                  <a:effectLst>
                    <a:outerShdw blurRad="38100" dist="38100" dir="2700000" algn="tl">
                      <a:srgbClr val="000000">
                        <a:alpha val="43137"/>
                      </a:srgbClr>
                    </a:outerShdw>
                  </a:effectLst>
                </a:endParaRPr>
              </a:p>
              <a:p>
                <a:pPr algn="ctr"/>
                <a:endParaRPr lang="ru-RU" sz="11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отд= </m:t>
                      </m:r>
                      <m:f>
                        <m:fPr>
                          <m:ctrlPr>
                            <a:rPr lang="ru-RU" sz="1100" i="1">
                              <a:solidFill>
                                <a:schemeClr val="tx1"/>
                              </a:solidFill>
                              <a:effectLst>
                                <a:outerShdw blurRad="38100" dist="38100" dir="2700000" algn="tl">
                                  <a:srgbClr val="000000">
                                    <a:alpha val="43137"/>
                                  </a:srgbClr>
                                </a:outerShdw>
                              </a:effectLst>
                              <a:latin typeface="Cambria Math"/>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1200−</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1500</m:t>
                          </m:r>
                        </m:num>
                        <m:den>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1200</m:t>
                          </m:r>
                        </m:den>
                      </m:f>
                    </m:oMath>
                  </m:oMathPara>
                </a14:m>
                <a:endParaRPr lang="ru-RU" sz="1100" dirty="0">
                  <a:solidFill>
                    <a:schemeClr val="tx1"/>
                  </a:solidFill>
                  <a:effectLst>
                    <a:outerShdw blurRad="38100" dist="38100" dir="2700000" algn="tl">
                      <a:srgbClr val="000000">
                        <a:alpha val="43137"/>
                      </a:srgbClr>
                    </a:outerShdw>
                  </a:effectLst>
                </a:endParaRPr>
              </a:p>
              <a:p>
                <a:pPr algn="ctr"/>
                <a:endParaRPr lang="ru-RU" sz="1100" dirty="0" smtClean="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мск= </m:t>
                      </m:r>
                      <m:f>
                        <m:fPr>
                          <m:ctrlPr>
                            <a:rPr lang="ru-RU" sz="1100" i="1">
                              <a:solidFill>
                                <a:schemeClr val="tx1"/>
                              </a:solidFill>
                              <a:effectLst>
                                <a:outerShdw blurRad="38100" dist="38100" dir="2700000" algn="tl">
                                  <a:srgbClr val="000000">
                                    <a:alpha val="43137"/>
                                  </a:srgbClr>
                                </a:outerShdw>
                              </a:effectLst>
                              <a:latin typeface="Cambria Math"/>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1200−</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1500</m:t>
                          </m:r>
                        </m:num>
                        <m:den>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den>
                      </m:f>
                    </m:oMath>
                  </m:oMathPara>
                </a14:m>
                <a:endParaRPr lang="ru-RU" sz="1200" dirty="0">
                  <a:solidFill>
                    <a:schemeClr val="tx1"/>
                  </a:solidFill>
                  <a:effectLst>
                    <a:outerShdw blurRad="38100" dist="38100" dir="2700000" algn="tl">
                      <a:srgbClr val="000000">
                        <a:alpha val="43137"/>
                      </a:srgbClr>
                    </a:outerShdw>
                  </a:effectLst>
                </a:endParaRPr>
              </a:p>
            </p:txBody>
          </p:sp>
        </mc:Choice>
        <mc:Fallback xmlns="">
          <p:sp>
            <p:nvSpPr>
              <p:cNvPr id="8" name="Скругленный прямоугольник 7"/>
              <p:cNvSpPr>
                <a:spLocks noRot="1" noChangeAspect="1" noMove="1" noResize="1" noEditPoints="1" noAdjustHandles="1" noChangeArrowheads="1" noChangeShapeType="1" noTextEdit="1"/>
              </p:cNvSpPr>
              <p:nvPr/>
            </p:nvSpPr>
            <p:spPr>
              <a:xfrm>
                <a:off x="323528" y="1412775"/>
                <a:ext cx="4048503" cy="4976827"/>
              </a:xfrm>
              <a:prstGeom prst="roundRect">
                <a:avLst/>
              </a:prstGeom>
              <a:blipFill rotWithShape="1">
                <a:blip r:embed="rId4"/>
                <a:stretch>
                  <a:fillRect/>
                </a:stretch>
              </a:blipFill>
              <a:ln>
                <a:solidFill>
                  <a:schemeClr val="tx2"/>
                </a:solidFill>
              </a:ln>
            </p:spPr>
            <p:txBody>
              <a:bodyPr/>
              <a:lstStyle/>
              <a:p>
                <a:r>
                  <a:rPr lang="ru-RU">
                    <a:noFill/>
                  </a:rPr>
                  <a:t> </a:t>
                </a:r>
              </a:p>
            </p:txBody>
          </p:sp>
        </mc:Fallback>
      </mc:AlternateContent>
      <p:sp>
        <p:nvSpPr>
          <p:cNvPr id="2" name="TextBox 1"/>
          <p:cNvSpPr txBox="1"/>
          <p:nvPr/>
        </p:nvSpPr>
        <p:spPr>
          <a:xfrm>
            <a:off x="4067944" y="332656"/>
            <a:ext cx="3722814" cy="584775"/>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rPr>
              <a:t>РАСЧЕТ ПОКАЗАТЕЛЕЙ </a:t>
            </a:r>
            <a:r>
              <a:rPr lang="ru-RU" sz="1600" b="1" dirty="0" smtClean="0">
                <a:effectLst>
                  <a:outerShdw blurRad="38100" dist="38100" dir="2700000" algn="tl">
                    <a:srgbClr val="000000">
                      <a:alpha val="43137"/>
                    </a:srgbClr>
                  </a:outerShdw>
                </a:effectLst>
              </a:rPr>
              <a:t>НА ПРИМЕРЕ РОССИЙСКОЙ ФЕДЕРАЦИИ</a:t>
            </a:r>
            <a:endParaRPr lang="ru-RU" sz="1600" b="1" dirty="0">
              <a:effectLst>
                <a:outerShdw blurRad="38100" dist="38100" dir="2700000" algn="tl">
                  <a:srgbClr val="000000">
                    <a:alpha val="43137"/>
                  </a:srgbClr>
                </a:outerShdw>
              </a:effectLst>
            </a:endParaRPr>
          </a:p>
        </p:txBody>
      </p:sp>
      <p:sp>
        <p:nvSpPr>
          <p:cNvPr id="16" name="Прямоугольник 15"/>
          <p:cNvSpPr/>
          <p:nvPr/>
        </p:nvSpPr>
        <p:spPr>
          <a:xfrm>
            <a:off x="8532440" y="251356"/>
            <a:ext cx="389958" cy="369332"/>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10</a:t>
            </a:r>
            <a:endParaRPr lang="ru-RU" b="1" dirty="0"/>
          </a:p>
        </p:txBody>
      </p:sp>
      <p:sp>
        <p:nvSpPr>
          <p:cNvPr id="9" name="Скругленный прямоугольник 8"/>
          <p:cNvSpPr/>
          <p:nvPr/>
        </p:nvSpPr>
        <p:spPr>
          <a:xfrm>
            <a:off x="4499992" y="2844469"/>
            <a:ext cx="4227427" cy="1728192"/>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lstStyle/>
          <a:p>
            <a:pPr algn="ctr"/>
            <a:r>
              <a:rPr lang="ru-RU" sz="1400" dirty="0" smtClean="0"/>
              <a:t>Для каждого показателя предусмотрена табличка для подстановки рассчитанных значений</a:t>
            </a:r>
          </a:p>
        </p:txBody>
      </p:sp>
      <p:graphicFrame>
        <p:nvGraphicFramePr>
          <p:cNvPr id="10" name="Таблица 9"/>
          <p:cNvGraphicFramePr>
            <a:graphicFrameLocks noGrp="1"/>
          </p:cNvGraphicFramePr>
          <p:nvPr>
            <p:extLst>
              <p:ext uri="{D42A27DB-BD31-4B8C-83A1-F6EECF244321}">
                <p14:modId xmlns:p14="http://schemas.microsoft.com/office/powerpoint/2010/main" val="1331820814"/>
              </p:ext>
            </p:extLst>
          </p:nvPr>
        </p:nvGraphicFramePr>
        <p:xfrm>
          <a:off x="4788024" y="3573016"/>
          <a:ext cx="3672408" cy="792088"/>
        </p:xfrm>
        <a:graphic>
          <a:graphicData uri="http://schemas.openxmlformats.org/drawingml/2006/table">
            <a:tbl>
              <a:tblPr firstRow="1" firstCol="1" bandRow="1">
                <a:tableStyleId>{5C22544A-7EE6-4342-B048-85BDC9FD1C3A}</a:tableStyleId>
              </a:tblPr>
              <a:tblGrid>
                <a:gridCol w="792088"/>
                <a:gridCol w="648072"/>
                <a:gridCol w="648072"/>
                <a:gridCol w="792088"/>
                <a:gridCol w="792088"/>
              </a:tblGrid>
              <a:tr h="633670">
                <a:tc>
                  <a:txBody>
                    <a:bodyPr/>
                    <a:lstStyle/>
                    <a:p>
                      <a:pPr marL="0" indent="0" algn="ctr">
                        <a:spcAft>
                          <a:spcPts val="300"/>
                        </a:spcAft>
                        <a:tabLst>
                          <a:tab pos="180340" algn="l"/>
                        </a:tabLst>
                      </a:pPr>
                      <a:r>
                        <a:rPr lang="ru-RU" sz="900" smtClean="0">
                          <a:solidFill>
                            <a:schemeClr val="tx1"/>
                          </a:solidFill>
                          <a:effectLst/>
                        </a:rPr>
                        <a:t>Значение за </a:t>
                      </a:r>
                      <a:br>
                        <a:rPr lang="ru-RU" sz="900" smtClean="0">
                          <a:solidFill>
                            <a:schemeClr val="tx1"/>
                          </a:solidFill>
                          <a:effectLst/>
                        </a:rPr>
                      </a:br>
                      <a:r>
                        <a:rPr lang="ru-RU" sz="900" smtClean="0">
                          <a:solidFill>
                            <a:schemeClr val="tx1"/>
                          </a:solidFill>
                          <a:effectLst/>
                        </a:rPr>
                        <a:t>1-й год</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dirty="0">
                          <a:solidFill>
                            <a:schemeClr val="tx1"/>
                          </a:solidFill>
                          <a:effectLst/>
                        </a:rPr>
                        <a:t>Значение </a:t>
                      </a:r>
                      <a:br>
                        <a:rPr lang="ru-RU" sz="900" dirty="0">
                          <a:solidFill>
                            <a:schemeClr val="tx1"/>
                          </a:solidFill>
                          <a:effectLst/>
                        </a:rPr>
                      </a:br>
                      <a:r>
                        <a:rPr lang="ru-RU" sz="900" dirty="0">
                          <a:solidFill>
                            <a:schemeClr val="tx1"/>
                          </a:solidFill>
                          <a:effectLst/>
                        </a:rPr>
                        <a:t>за 2-й год</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dirty="0">
                          <a:solidFill>
                            <a:schemeClr val="tx1"/>
                          </a:solidFill>
                          <a:effectLst/>
                        </a:rPr>
                        <a:t>Значение </a:t>
                      </a:r>
                      <a:br>
                        <a:rPr lang="ru-RU" sz="900" dirty="0">
                          <a:solidFill>
                            <a:schemeClr val="tx1"/>
                          </a:solidFill>
                          <a:effectLst/>
                        </a:rPr>
                      </a:br>
                      <a:r>
                        <a:rPr lang="ru-RU" sz="900" dirty="0">
                          <a:solidFill>
                            <a:schemeClr val="tx1"/>
                          </a:solidFill>
                          <a:effectLst/>
                        </a:rPr>
                        <a:t>за 3-й год</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dirty="0">
                          <a:solidFill>
                            <a:schemeClr val="tx1"/>
                          </a:solidFill>
                          <a:effectLst/>
                        </a:rPr>
                        <a:t>Среднее значение за </a:t>
                      </a:r>
                      <a:br>
                        <a:rPr lang="ru-RU" sz="900" dirty="0">
                          <a:solidFill>
                            <a:schemeClr val="tx1"/>
                          </a:solidFill>
                          <a:effectLst/>
                        </a:rPr>
                      </a:br>
                      <a:r>
                        <a:rPr lang="ru-RU" sz="900" dirty="0">
                          <a:solidFill>
                            <a:schemeClr val="tx1"/>
                          </a:solidFill>
                          <a:effectLst/>
                        </a:rPr>
                        <a:t>3 года</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smtClean="0">
                          <a:solidFill>
                            <a:schemeClr val="tx1"/>
                          </a:solidFill>
                          <a:effectLst/>
                        </a:rPr>
                        <a:t>Значимость </a:t>
                      </a:r>
                      <a:br>
                        <a:rPr lang="ru-RU" sz="900" smtClean="0">
                          <a:solidFill>
                            <a:schemeClr val="tx1"/>
                          </a:solidFill>
                          <a:effectLst/>
                        </a:rPr>
                      </a:br>
                      <a:r>
                        <a:rPr lang="ru-RU" sz="900" smtClean="0">
                          <a:solidFill>
                            <a:schemeClr val="tx1"/>
                          </a:solidFill>
                          <a:effectLst/>
                        </a:rPr>
                        <a:t>в баллах</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18">
                <a:tc>
                  <a:txBody>
                    <a:bodyPr/>
                    <a:lstStyle/>
                    <a:p>
                      <a:pPr marL="457200" algn="ctr">
                        <a:spcAft>
                          <a:spcPts val="300"/>
                        </a:spcAft>
                      </a:pPr>
                      <a:r>
                        <a:rPr lang="ru-RU" sz="900"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u="none" strike="noStrike"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u="none" strike="noStrike"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Скругленный прямоугольник 16"/>
          <p:cNvSpPr/>
          <p:nvPr/>
        </p:nvSpPr>
        <p:spPr>
          <a:xfrm>
            <a:off x="4499992" y="4712482"/>
            <a:ext cx="4227427" cy="1677121"/>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lstStyle/>
          <a:p>
            <a:pPr algn="ctr"/>
            <a:r>
              <a:rPr lang="ru-RU" sz="1400" dirty="0" smtClean="0"/>
              <a:t>В расчете предусмотрено примечание </a:t>
            </a:r>
            <a:br>
              <a:rPr lang="ru-RU" sz="1400" dirty="0" smtClean="0"/>
            </a:br>
            <a:r>
              <a:rPr lang="ru-RU" sz="1400" dirty="0" smtClean="0"/>
              <a:t>с указанием нормативного документа, </a:t>
            </a:r>
            <a:br>
              <a:rPr lang="ru-RU" sz="1400" dirty="0" smtClean="0"/>
            </a:br>
            <a:r>
              <a:rPr lang="ru-RU" sz="1400" dirty="0" smtClean="0"/>
              <a:t>на основании которого указаны кодов строк бухгалтерского баланса     </a:t>
            </a:r>
            <a:r>
              <a:rPr lang="ru-RU" sz="1400" dirty="0"/>
              <a:t/>
            </a:r>
            <a:br>
              <a:rPr lang="ru-RU" sz="1400" dirty="0"/>
            </a:br>
            <a:r>
              <a:rPr lang="ru-RU" sz="1400" b="1" i="1" u="sng" dirty="0" smtClean="0">
                <a:effectLst>
                  <a:outerShdw blurRad="38100" dist="38100" dir="2700000" algn="tl">
                    <a:srgbClr val="000000">
                      <a:alpha val="43137"/>
                    </a:srgbClr>
                  </a:outerShdw>
                </a:effectLst>
              </a:rPr>
              <a:t>(</a:t>
            </a:r>
            <a:r>
              <a:rPr lang="ru-RU" sz="1400" b="1" i="1" u="sng" dirty="0">
                <a:effectLst>
                  <a:outerShdw blurRad="38100" dist="38100" dir="2700000" algn="tl">
                    <a:srgbClr val="000000">
                      <a:alpha val="43137"/>
                    </a:srgbClr>
                  </a:outerShdw>
                </a:effectLst>
              </a:rPr>
              <a:t>П</a:t>
            </a:r>
            <a:r>
              <a:rPr lang="ru-RU" sz="1400" b="1" i="1" u="sng" dirty="0" smtClean="0">
                <a:effectLst>
                  <a:outerShdw blurRad="38100" dist="38100" dir="2700000" algn="tl">
                    <a:srgbClr val="000000">
                      <a:alpha val="43137"/>
                    </a:srgbClr>
                  </a:outerShdw>
                </a:effectLst>
              </a:rPr>
              <a:t>риказ Министерства </a:t>
            </a:r>
            <a:r>
              <a:rPr lang="ru-RU" sz="1400" b="1" i="1" u="sng" dirty="0">
                <a:effectLst>
                  <a:outerShdw blurRad="38100" dist="38100" dir="2700000" algn="tl">
                    <a:srgbClr val="000000">
                      <a:alpha val="43137"/>
                    </a:srgbClr>
                  </a:outerShdw>
                </a:effectLst>
              </a:rPr>
              <a:t>финансов </a:t>
            </a:r>
            <a:r>
              <a:rPr lang="ru-RU" sz="1400" b="1" i="1" u="sng" dirty="0" smtClean="0">
                <a:effectLst>
                  <a:outerShdw blurRad="38100" dist="38100" dir="2700000" algn="tl">
                    <a:srgbClr val="000000">
                      <a:alpha val="43137"/>
                    </a:srgbClr>
                  </a:outerShdw>
                </a:effectLst>
              </a:rPr>
              <a:t/>
            </a:r>
            <a:br>
              <a:rPr lang="ru-RU" sz="1400" b="1" i="1" u="sng" dirty="0" smtClean="0">
                <a:effectLst>
                  <a:outerShdw blurRad="38100" dist="38100" dir="2700000" algn="tl">
                    <a:srgbClr val="000000">
                      <a:alpha val="43137"/>
                    </a:srgbClr>
                  </a:outerShdw>
                </a:effectLst>
              </a:rPr>
            </a:br>
            <a:r>
              <a:rPr lang="ru-RU" sz="1400" b="1" i="1" u="sng" dirty="0" smtClean="0">
                <a:effectLst>
                  <a:outerShdw blurRad="38100" dist="38100" dir="2700000" algn="tl">
                    <a:srgbClr val="000000">
                      <a:alpha val="43137"/>
                    </a:srgbClr>
                  </a:outerShdw>
                </a:effectLst>
              </a:rPr>
              <a:t>Российской </a:t>
            </a:r>
            <a:r>
              <a:rPr lang="ru-RU" sz="1400" b="1" i="1" u="sng" dirty="0">
                <a:effectLst>
                  <a:outerShdw blurRad="38100" dist="38100" dir="2700000" algn="tl">
                    <a:srgbClr val="000000">
                      <a:alpha val="43137"/>
                    </a:srgbClr>
                  </a:outerShdw>
                </a:effectLst>
              </a:rPr>
              <a:t>Федерации </a:t>
            </a:r>
            <a:r>
              <a:rPr lang="ru-RU" sz="1400" b="1" i="1" u="sng" dirty="0" smtClean="0">
                <a:effectLst>
                  <a:outerShdw blurRad="38100" dist="38100" dir="2700000" algn="tl">
                    <a:srgbClr val="000000">
                      <a:alpha val="43137"/>
                    </a:srgbClr>
                  </a:outerShdw>
                </a:effectLst>
              </a:rPr>
              <a:t/>
            </a:r>
            <a:br>
              <a:rPr lang="ru-RU" sz="1400" b="1" i="1" u="sng" dirty="0" smtClean="0">
                <a:effectLst>
                  <a:outerShdw blurRad="38100" dist="38100" dir="2700000" algn="tl">
                    <a:srgbClr val="000000">
                      <a:alpha val="43137"/>
                    </a:srgbClr>
                  </a:outerShdw>
                </a:effectLst>
              </a:rPr>
            </a:br>
            <a:r>
              <a:rPr lang="ru-RU" sz="1400" b="1" i="1" u="sng" dirty="0" smtClean="0">
                <a:effectLst>
                  <a:outerShdw blurRad="38100" dist="38100" dir="2700000" algn="tl">
                    <a:srgbClr val="000000">
                      <a:alpha val="43137"/>
                    </a:srgbClr>
                  </a:outerShdw>
                </a:effectLst>
              </a:rPr>
              <a:t>от </a:t>
            </a:r>
            <a:r>
              <a:rPr lang="ru-RU" sz="1400" b="1" i="1" u="sng" dirty="0">
                <a:effectLst>
                  <a:outerShdw blurRad="38100" dist="38100" dir="2700000" algn="tl">
                    <a:srgbClr val="000000">
                      <a:alpha val="43137"/>
                    </a:srgbClr>
                  </a:outerShdw>
                </a:effectLst>
              </a:rPr>
              <a:t>2 июля 2010 г. № </a:t>
            </a:r>
            <a:r>
              <a:rPr lang="ru-RU" sz="1400" b="1" i="1" u="sng" dirty="0" smtClean="0">
                <a:effectLst>
                  <a:outerShdw blurRad="38100" dist="38100" dir="2700000" algn="tl">
                    <a:srgbClr val="000000">
                      <a:alpha val="43137"/>
                    </a:srgbClr>
                  </a:outerShdw>
                </a:effectLst>
              </a:rPr>
              <a:t>66н)</a:t>
            </a:r>
            <a:endParaRPr lang="ru-RU" sz="1400" b="1" i="1" u="sng" dirty="0">
              <a:effectLst>
                <a:outerShdw blurRad="38100" dist="38100" dir="2700000" algn="tl">
                  <a:srgbClr val="000000">
                    <a:alpha val="43137"/>
                  </a:srgbClr>
                </a:outerShdw>
              </a:effectLst>
            </a:endParaRPr>
          </a:p>
          <a:p>
            <a:pPr algn="ctr"/>
            <a:endParaRPr lang="ru-RU" dirty="0"/>
          </a:p>
        </p:txBody>
      </p:sp>
      <p:sp>
        <p:nvSpPr>
          <p:cNvPr id="14" name="Стрелка вправо 13"/>
          <p:cNvSpPr/>
          <p:nvPr/>
        </p:nvSpPr>
        <p:spPr>
          <a:xfrm>
            <a:off x="3635896" y="5123324"/>
            <a:ext cx="1008112"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8" name="Скругленный прямоугольник 17"/>
              <p:cNvSpPr/>
              <p:nvPr/>
            </p:nvSpPr>
            <p:spPr>
              <a:xfrm>
                <a:off x="4499992" y="1412776"/>
                <a:ext cx="4227427" cy="1270743"/>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ru-RU" sz="1400" i="1">
                          <a:latin typeface="Cambria Math"/>
                        </a:rPr>
                        <m:t>СПуэо= Кча+Кук+Кос+ Ка+ Кол+ Крск+ Кфу+Котд+Кмс</m:t>
                      </m:r>
                    </m:oMath>
                  </m:oMathPara>
                </a14:m>
                <a:endParaRPr lang="ru-RU" sz="1400" dirty="0"/>
              </a:p>
            </p:txBody>
          </p:sp>
        </mc:Choice>
        <mc:Fallback xmlns="">
          <p:sp>
            <p:nvSpPr>
              <p:cNvPr id="18" name="Скругленный прямоугольник 17"/>
              <p:cNvSpPr>
                <a:spLocks noRot="1" noChangeAspect="1" noMove="1" noResize="1" noEditPoints="1" noAdjustHandles="1" noChangeArrowheads="1" noChangeShapeType="1" noTextEdit="1"/>
              </p:cNvSpPr>
              <p:nvPr/>
            </p:nvSpPr>
            <p:spPr>
              <a:xfrm>
                <a:off x="4499992" y="1412776"/>
                <a:ext cx="4227427" cy="1270743"/>
              </a:xfrm>
              <a:prstGeom prst="round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19" name="Таблица 18"/>
              <p:cNvGraphicFramePr>
                <a:graphicFrameLocks noGrp="1"/>
              </p:cNvGraphicFramePr>
              <p:nvPr>
                <p:extLst>
                  <p:ext uri="{D42A27DB-BD31-4B8C-83A1-F6EECF244321}">
                    <p14:modId xmlns:p14="http://schemas.microsoft.com/office/powerpoint/2010/main" val="350068813"/>
                  </p:ext>
                </p:extLst>
              </p:nvPr>
            </p:nvGraphicFramePr>
            <p:xfrm>
              <a:off x="4553798" y="2040047"/>
              <a:ext cx="4122658" cy="452849"/>
            </p:xfrm>
            <a:graphic>
              <a:graphicData uri="http://schemas.openxmlformats.org/drawingml/2006/table">
                <a:tbl>
                  <a:tblPr firstRow="1" firstCol="1" bandRow="1">
                    <a:tableStyleId>{5C22544A-7EE6-4342-B048-85BDC9FD1C3A}</a:tableStyleId>
                  </a:tblPr>
                  <a:tblGrid>
                    <a:gridCol w="378242"/>
                    <a:gridCol w="360040"/>
                    <a:gridCol w="360040"/>
                    <a:gridCol w="360040"/>
                    <a:gridCol w="360040"/>
                    <a:gridCol w="360040"/>
                    <a:gridCol w="360040"/>
                    <a:gridCol w="360040"/>
                    <a:gridCol w="360040"/>
                    <a:gridCol w="864096"/>
                  </a:tblGrid>
                  <a:tr h="140429">
                    <a:tc gridSpan="9">
                      <a:txBody>
                        <a:bodyPr/>
                        <a:lstStyle/>
                        <a:p>
                          <a:pPr marL="457200" algn="ctr">
                            <a:spcAft>
                              <a:spcPts val="300"/>
                            </a:spcAft>
                            <a:tabLst>
                              <a:tab pos="180340" algn="l"/>
                            </a:tabLst>
                          </a:pPr>
                          <a:r>
                            <a:rPr lang="ru-RU" sz="900" b="0" dirty="0">
                              <a:solidFill>
                                <a:schemeClr val="tx1"/>
                              </a:solidFill>
                              <a:effectLst/>
                            </a:rPr>
                            <a:t>Значимость показателя в баллах</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indent="0" algn="ctr">
                            <a:spcAft>
                              <a:spcPts val="300"/>
                            </a:spcAft>
                            <a:tabLst>
                              <a:tab pos="180340" algn="l"/>
                            </a:tabLst>
                          </a:pPr>
                          <a:r>
                            <a:rPr lang="ru-RU" sz="900" b="0" dirty="0">
                              <a:solidFill>
                                <a:schemeClr val="tx1"/>
                              </a:solidFill>
                              <a:effectLst/>
                            </a:rPr>
                            <a:t>Совокупный показатель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3175" indent="-3175"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Кча</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Кук</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Кос</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Ка</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Кол</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Крск</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Кфу</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Котд</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Кмск</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r>
                  <a:tr h="0">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Таблица 18"/>
              <p:cNvGraphicFramePr>
                <a:graphicFrameLocks noGrp="1"/>
              </p:cNvGraphicFramePr>
              <p:nvPr>
                <p:extLst>
                  <p:ext uri="{D42A27DB-BD31-4B8C-83A1-F6EECF244321}">
                    <p14:modId xmlns:p14="http://schemas.microsoft.com/office/powerpoint/2010/main" val="350068813"/>
                  </p:ext>
                </p:extLst>
              </p:nvPr>
            </p:nvGraphicFramePr>
            <p:xfrm>
              <a:off x="4553798" y="2040047"/>
              <a:ext cx="4122658" cy="452849"/>
            </p:xfrm>
            <a:graphic>
              <a:graphicData uri="http://schemas.openxmlformats.org/drawingml/2006/table">
                <a:tbl>
                  <a:tblPr firstRow="1" firstCol="1" bandRow="1">
                    <a:tableStyleId>{5C22544A-7EE6-4342-B048-85BDC9FD1C3A}</a:tableStyleId>
                  </a:tblPr>
                  <a:tblGrid>
                    <a:gridCol w="378242"/>
                    <a:gridCol w="360040"/>
                    <a:gridCol w="360040"/>
                    <a:gridCol w="360040"/>
                    <a:gridCol w="360040"/>
                    <a:gridCol w="360040"/>
                    <a:gridCol w="360040"/>
                    <a:gridCol w="360040"/>
                    <a:gridCol w="360040"/>
                    <a:gridCol w="864096"/>
                  </a:tblGrid>
                  <a:tr h="140429">
                    <a:tc gridSpan="9">
                      <a:txBody>
                        <a:bodyPr/>
                        <a:lstStyle/>
                        <a:p>
                          <a:pPr marL="457200" algn="ctr">
                            <a:spcAft>
                              <a:spcPts val="300"/>
                            </a:spcAft>
                            <a:tabLst>
                              <a:tab pos="180340" algn="l"/>
                            </a:tabLst>
                          </a:pPr>
                          <a:r>
                            <a:rPr lang="ru-RU" sz="900" b="0" dirty="0">
                              <a:solidFill>
                                <a:schemeClr val="tx1"/>
                              </a:solidFill>
                              <a:effectLst/>
                            </a:rPr>
                            <a:t>Значимость показателя в баллах</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indent="0" algn="ctr">
                            <a:spcAft>
                              <a:spcPts val="300"/>
                            </a:spcAft>
                            <a:tabLst>
                              <a:tab pos="180340" algn="l"/>
                            </a:tabLst>
                          </a:pPr>
                          <a:r>
                            <a:rPr lang="ru-RU" sz="900" b="0" dirty="0">
                              <a:solidFill>
                                <a:schemeClr val="tx1"/>
                              </a:solidFill>
                              <a:effectLst/>
                            </a:rPr>
                            <a:t>Совокупный показатель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260">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t="-100000" r="-991935"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5085" t="-100000" r="-9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05085" t="-100000" r="-8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305085" t="-100000" r="-7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405085" t="-100000" r="-6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505085" t="-100000" r="-5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605085" t="-100000" r="-4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705085" t="-100000" r="-342373" b="-75862"/>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805085" t="-100000" r="-242373" b="-75862"/>
                          </a:stretch>
                        </a:blipFill>
                      </a:tcPr>
                    </a:tc>
                    <a:tc vMerge="1">
                      <a:txBody>
                        <a:bodyPr/>
                        <a:lstStyle/>
                        <a:p>
                          <a:endParaRPr lang="ru-RU"/>
                        </a:p>
                      </a:txBody>
                      <a:tcPr/>
                    </a:tc>
                  </a:tr>
                  <a:tr h="137160">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20" name="Стрелка вправо 19"/>
          <p:cNvSpPr/>
          <p:nvPr/>
        </p:nvSpPr>
        <p:spPr>
          <a:xfrm>
            <a:off x="3635896" y="3212976"/>
            <a:ext cx="1008112"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1" name="Стрелка вправо 10"/>
          <p:cNvSpPr/>
          <p:nvPr/>
        </p:nvSpPr>
        <p:spPr>
          <a:xfrm>
            <a:off x="3635896" y="1556792"/>
            <a:ext cx="1008112"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26607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17538" y="323945"/>
            <a:ext cx="3722814"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ПРИНЯТЫЕ РЕШЕНИЯ ПОД ТК ЕАЭС </a:t>
            </a:r>
            <a:br>
              <a:rPr lang="ru-RU" sz="1600" b="1" dirty="0" smtClean="0">
                <a:effectLst>
                  <a:outerShdw blurRad="38100" dist="38100" dir="2700000" algn="tl">
                    <a:srgbClr val="000000">
                      <a:alpha val="43137"/>
                    </a:srgbClr>
                  </a:outerShdw>
                </a:effectLst>
              </a:rPr>
            </a:br>
            <a:r>
              <a:rPr lang="ru-RU" sz="1600" b="1" dirty="0" smtClean="0">
                <a:effectLst>
                  <a:outerShdw blurRad="38100" dist="38100" dir="2700000" algn="tl">
                    <a:srgbClr val="000000">
                      <a:alpha val="43137"/>
                    </a:srgbClr>
                  </a:outerShdw>
                </a:effectLst>
              </a:rPr>
              <a:t>В ЧАСТИ УЭО</a:t>
            </a:r>
            <a:endParaRPr lang="ru-RU" sz="1600" b="1" dirty="0">
              <a:effectLst>
                <a:outerShdw blurRad="38100" dist="38100" dir="2700000" algn="tl">
                  <a:srgbClr val="000000">
                    <a:alpha val="43137"/>
                  </a:srgbClr>
                </a:outerShdw>
              </a:effectLst>
            </a:endParaRPr>
          </a:p>
        </p:txBody>
      </p:sp>
      <p:sp>
        <p:nvSpPr>
          <p:cNvPr id="16" name="Прямоугольник 15"/>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11</a:t>
            </a:r>
            <a:endParaRPr lang="ru-RU" b="1" dirty="0"/>
          </a:p>
        </p:txBody>
      </p:sp>
      <p:graphicFrame>
        <p:nvGraphicFramePr>
          <p:cNvPr id="3" name="Схема 2"/>
          <p:cNvGraphicFramePr/>
          <p:nvPr>
            <p:extLst>
              <p:ext uri="{D42A27DB-BD31-4B8C-83A1-F6EECF244321}">
                <p14:modId xmlns:p14="http://schemas.microsoft.com/office/powerpoint/2010/main" val="2719176392"/>
              </p:ext>
            </p:extLst>
          </p:nvPr>
        </p:nvGraphicFramePr>
        <p:xfrm>
          <a:off x="323528" y="1124744"/>
          <a:ext cx="8496944"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4823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vramenko\Desktop\Презентация\подложка с карто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2683" cy="68420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89584" y="3356992"/>
            <a:ext cx="5400600" cy="584775"/>
          </a:xfrm>
          <a:prstGeom prst="rect">
            <a:avLst/>
          </a:prstGeom>
        </p:spPr>
        <p:txBody>
          <a:bodyPr wrap="square">
            <a:spAutoFit/>
          </a:bodyPr>
          <a:lstStyle/>
          <a:p>
            <a:pPr algn="ctr"/>
            <a:r>
              <a:rPr lang="ru-RU" sz="3200" b="1" dirty="0" smtClean="0">
                <a:solidFill>
                  <a:schemeClr val="bg1"/>
                </a:solidFill>
                <a:latin typeface="Segoe Print" panose="02000600000000000000" pitchFamily="2" charset="0"/>
              </a:rPr>
              <a:t>Спасибо за внимание !</a:t>
            </a:r>
            <a:endParaRPr lang="ru-RU" sz="3200" dirty="0">
              <a:solidFill>
                <a:schemeClr val="bg1"/>
              </a:solidFill>
              <a:latin typeface="Segoe Print" panose="02000600000000000000" pitchFamily="2" charset="0"/>
            </a:endParaRPr>
          </a:p>
        </p:txBody>
      </p:sp>
      <p:sp>
        <p:nvSpPr>
          <p:cNvPr id="6" name="Прямоугольник 5"/>
          <p:cNvSpPr/>
          <p:nvPr/>
        </p:nvSpPr>
        <p:spPr>
          <a:xfrm>
            <a:off x="251520" y="6309320"/>
            <a:ext cx="864096" cy="369332"/>
          </a:xfrm>
          <a:prstGeom prst="rect">
            <a:avLst/>
          </a:prstGeom>
        </p:spPr>
        <p:txBody>
          <a:bodyPr wrap="square">
            <a:spAutoFit/>
          </a:bodyPr>
          <a:lstStyle/>
          <a:p>
            <a:r>
              <a:rPr lang="ru-RU" dirty="0" smtClean="0">
                <a:solidFill>
                  <a:schemeClr val="bg1"/>
                </a:solidFill>
                <a:latin typeface="Segoe Print" panose="02000600000000000000" pitchFamily="2" charset="0"/>
              </a:rPr>
              <a:t>2017</a:t>
            </a:r>
            <a:endParaRPr lang="ru-RU" dirty="0">
              <a:solidFill>
                <a:schemeClr val="bg1"/>
              </a:solidFill>
              <a:latin typeface="Segoe Print" panose="02000600000000000000" pitchFamily="2" charset="0"/>
            </a:endParaRPr>
          </a:p>
        </p:txBody>
      </p:sp>
      <p:sp>
        <p:nvSpPr>
          <p:cNvPr id="15" name="TextBox 14"/>
          <p:cNvSpPr txBox="1"/>
          <p:nvPr/>
        </p:nvSpPr>
        <p:spPr>
          <a:xfrm>
            <a:off x="4341338" y="260648"/>
            <a:ext cx="4623150" cy="1157341"/>
          </a:xfrm>
          <a:prstGeom prst="rect">
            <a:avLst/>
          </a:prstGeom>
          <a:noFill/>
        </p:spPr>
        <p:txBody>
          <a:bodyPr wrap="square" rtlCol="0">
            <a:spAutoFit/>
          </a:bodyPr>
          <a:lstStyle/>
          <a:p>
            <a:pPr algn="r"/>
            <a:r>
              <a:rPr lang="ru-RU" sz="1700" b="1" dirty="0" smtClean="0">
                <a:latin typeface="Cambria" panose="02040503050406030204" pitchFamily="18" charset="0"/>
              </a:rPr>
              <a:t>П.А. ШАШАЕВ</a:t>
            </a:r>
          </a:p>
          <a:p>
            <a:pPr algn="r"/>
            <a:r>
              <a:rPr lang="ru-RU" sz="1700" b="1" dirty="0" smtClean="0">
                <a:latin typeface="Cambria" panose="02040503050406030204" pitchFamily="18" charset="0"/>
              </a:rPr>
              <a:t>КОНСУЛЬАНТ ОТДЕЛА ДЕПАРТАМЕНТА </a:t>
            </a:r>
          </a:p>
          <a:p>
            <a:pPr algn="r"/>
            <a:r>
              <a:rPr lang="ru-RU" sz="1700" b="1" dirty="0" smtClean="0">
                <a:latin typeface="Cambria" panose="02040503050406030204" pitchFamily="18" charset="0"/>
              </a:rPr>
              <a:t>ТАМОЖЕННОГО ЗАКОНОДАТЕЛЬСТВА</a:t>
            </a:r>
          </a:p>
          <a:p>
            <a:pPr algn="r"/>
            <a:r>
              <a:rPr lang="ru-RU" sz="1700" b="1" dirty="0" smtClean="0">
                <a:latin typeface="Cambria" panose="02040503050406030204" pitchFamily="18" charset="0"/>
              </a:rPr>
              <a:t>И ПРАВОПРИМЕНИТЕЛЬНОЙ  ПРАКТИКИ</a:t>
            </a:r>
          </a:p>
          <a:p>
            <a:pPr algn="r"/>
            <a:endParaRPr lang="ru-RU" sz="1700" b="1" dirty="0">
              <a:latin typeface="Cambria" panose="02040503050406030204" pitchFamily="18" charset="0"/>
            </a:endParaRPr>
          </a:p>
        </p:txBody>
      </p:sp>
    </p:spTree>
    <p:extLst>
      <p:ext uri="{BB962C8B-B14F-4D97-AF65-F5344CB8AC3E}">
        <p14:creationId xmlns:p14="http://schemas.microsoft.com/office/powerpoint/2010/main" val="8411559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3888" y="260648"/>
            <a:ext cx="4320480"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МЕЖДУНАРОДНЫЕ АКТЫ </a:t>
            </a:r>
          </a:p>
          <a:p>
            <a:pPr algn="ctr"/>
            <a:r>
              <a:rPr lang="ru-RU" sz="1600" b="1" dirty="0" smtClean="0">
                <a:effectLst>
                  <a:outerShdw blurRad="38100" dist="38100" dir="2700000" algn="tl">
                    <a:srgbClr val="000000">
                      <a:alpha val="43137"/>
                    </a:srgbClr>
                  </a:outerShdw>
                </a:effectLst>
              </a:rPr>
              <a:t>И ПЕРЕДОВАЯ ПРАКТИКА</a:t>
            </a:r>
            <a:endParaRPr lang="ru-RU" sz="1600" b="1" dirty="0">
              <a:effectLst>
                <a:outerShdw blurRad="38100" dist="38100" dir="2700000" algn="tl">
                  <a:srgbClr val="000000">
                    <a:alpha val="43137"/>
                  </a:srgbClr>
                </a:outerShdw>
              </a:effectLst>
            </a:endParaRPr>
          </a:p>
        </p:txBody>
      </p:sp>
      <p:graphicFrame>
        <p:nvGraphicFramePr>
          <p:cNvPr id="3" name="Схема 2"/>
          <p:cNvGraphicFramePr/>
          <p:nvPr>
            <p:extLst>
              <p:ext uri="{D42A27DB-BD31-4B8C-83A1-F6EECF244321}">
                <p14:modId xmlns:p14="http://schemas.microsoft.com/office/powerpoint/2010/main" val="3380084301"/>
              </p:ext>
            </p:extLst>
          </p:nvPr>
        </p:nvGraphicFramePr>
        <p:xfrm>
          <a:off x="179512" y="836712"/>
          <a:ext cx="8784976" cy="5742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534182" y="3349252"/>
            <a:ext cx="3848131" cy="10165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smtClean="0"/>
              <a:t>Это важный </a:t>
            </a:r>
            <a:r>
              <a:rPr lang="ru-RU" sz="1600" dirty="0"/>
              <a:t>показатель возможности поддерживать и усовершенствовать меры по обеспечению безопасности цепи поставки товаров </a:t>
            </a:r>
            <a:r>
              <a:rPr lang="ru-RU" sz="1600" b="1" dirty="0" smtClean="0"/>
              <a:t> </a:t>
            </a:r>
            <a:endParaRPr lang="ru-RU" sz="1600" dirty="0"/>
          </a:p>
        </p:txBody>
      </p:sp>
      <p:sp>
        <p:nvSpPr>
          <p:cNvPr id="6" name="Прямоугольник 5"/>
          <p:cNvSpPr/>
          <p:nvPr/>
        </p:nvSpPr>
        <p:spPr>
          <a:xfrm>
            <a:off x="534182" y="2488883"/>
            <a:ext cx="3848131" cy="8681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b="1" dirty="0" smtClean="0"/>
          </a:p>
          <a:p>
            <a:pPr algn="ctr"/>
            <a:r>
              <a:rPr lang="ru-RU" b="1" dirty="0" smtClean="0"/>
              <a:t>Финансовая жизнеспособность УЭО</a:t>
            </a:r>
          </a:p>
        </p:txBody>
      </p:sp>
      <p:sp>
        <p:nvSpPr>
          <p:cNvPr id="5" name="Скругленный прямоугольник 4"/>
          <p:cNvSpPr/>
          <p:nvPr/>
        </p:nvSpPr>
        <p:spPr>
          <a:xfrm>
            <a:off x="534183" y="1341758"/>
            <a:ext cx="3848130" cy="11475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Рамочные стандарты безопасности и облегчения мировой торговли ВТамО</a:t>
            </a:r>
            <a:endParaRPr lang="en-US" dirty="0" smtClean="0"/>
          </a:p>
          <a:p>
            <a:pPr algn="ctr"/>
            <a:r>
              <a:rPr lang="ru-RU" dirty="0" smtClean="0"/>
              <a:t>(критерии для УЭО)</a:t>
            </a:r>
            <a:endParaRPr lang="ru-RU" dirty="0"/>
          </a:p>
        </p:txBody>
      </p:sp>
      <p:sp>
        <p:nvSpPr>
          <p:cNvPr id="11" name="Прямоугольник 10"/>
          <p:cNvSpPr/>
          <p:nvPr/>
        </p:nvSpPr>
        <p:spPr>
          <a:xfrm>
            <a:off x="4971212" y="2410339"/>
            <a:ext cx="3633236" cy="10801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b="1" dirty="0" smtClean="0"/>
          </a:p>
          <a:p>
            <a:pPr algn="ctr"/>
            <a:r>
              <a:rPr lang="ru-RU" b="1" dirty="0" smtClean="0"/>
              <a:t>Финансовая устойчивость</a:t>
            </a:r>
          </a:p>
          <a:p>
            <a:pPr algn="ctr"/>
            <a:r>
              <a:rPr lang="ru-RU" sz="1200" dirty="0" smtClean="0"/>
              <a:t>(в том числе, при необходимости, предоставление достаточного обеспечения/гарантий)</a:t>
            </a:r>
            <a:endParaRPr lang="ru-RU" sz="1200" dirty="0"/>
          </a:p>
        </p:txBody>
      </p:sp>
      <p:sp>
        <p:nvSpPr>
          <p:cNvPr id="8" name="Скругленный прямоугольник 7"/>
          <p:cNvSpPr/>
          <p:nvPr/>
        </p:nvSpPr>
        <p:spPr>
          <a:xfrm>
            <a:off x="4971212" y="1340768"/>
            <a:ext cx="3633236" cy="113268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dirty="0" smtClean="0"/>
          </a:p>
          <a:p>
            <a:pPr algn="ctr"/>
            <a:r>
              <a:rPr lang="ru-RU" dirty="0" smtClean="0"/>
              <a:t>Соглашения ВТО по упрощению процедур торговли</a:t>
            </a:r>
          </a:p>
          <a:p>
            <a:pPr algn="ctr"/>
            <a:r>
              <a:rPr lang="ru-RU" dirty="0"/>
              <a:t>(критерии для УЭО)</a:t>
            </a:r>
          </a:p>
          <a:p>
            <a:pPr algn="ctr"/>
            <a:endParaRPr lang="ru-RU" dirty="0"/>
          </a:p>
        </p:txBody>
      </p:sp>
      <p:sp>
        <p:nvSpPr>
          <p:cNvPr id="9" name="Прямоугольник 8"/>
          <p:cNvSpPr/>
          <p:nvPr/>
        </p:nvSpPr>
        <p:spPr>
          <a:xfrm>
            <a:off x="1506516" y="2515118"/>
            <a:ext cx="1681685" cy="2541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Приложение </a:t>
            </a:r>
            <a:r>
              <a:rPr lang="en-US" dirty="0" smtClean="0"/>
              <a:t>III</a:t>
            </a:r>
            <a:endParaRPr lang="ru-RU" dirty="0"/>
          </a:p>
        </p:txBody>
      </p:sp>
      <p:sp>
        <p:nvSpPr>
          <p:cNvPr id="10" name="Прямоугольник 9"/>
          <p:cNvSpPr/>
          <p:nvPr/>
        </p:nvSpPr>
        <p:spPr>
          <a:xfrm>
            <a:off x="6000120" y="2435515"/>
            <a:ext cx="1681685" cy="271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Статья 7 п. 7.2</a:t>
            </a:r>
            <a:endParaRPr lang="ru-RU" dirty="0"/>
          </a:p>
        </p:txBody>
      </p:sp>
      <p:sp>
        <p:nvSpPr>
          <p:cNvPr id="13" name="Прямоугольник 12"/>
          <p:cNvSpPr/>
          <p:nvPr/>
        </p:nvSpPr>
        <p:spPr>
          <a:xfrm>
            <a:off x="4971212" y="4814827"/>
            <a:ext cx="3633236" cy="14944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Финансовая устойчивость</a:t>
            </a:r>
          </a:p>
          <a:p>
            <a:pPr algn="ctr"/>
            <a:r>
              <a:rPr lang="ru-RU" sz="1200" dirty="0" smtClean="0"/>
              <a:t>(считается доказанной, если у претендента хорошая репутация, позволяющая ему выполнять свои обязательства с должным учётом характеристик соответствующего вида предпринимательской деятельности)</a:t>
            </a:r>
            <a:endParaRPr lang="ru-RU" sz="1200" dirty="0"/>
          </a:p>
        </p:txBody>
      </p:sp>
      <p:sp>
        <p:nvSpPr>
          <p:cNvPr id="12" name="Скругленный прямоугольник 11"/>
          <p:cNvSpPr/>
          <p:nvPr/>
        </p:nvSpPr>
        <p:spPr>
          <a:xfrm>
            <a:off x="4971212" y="3717033"/>
            <a:ext cx="3633236" cy="10977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smtClean="0"/>
          </a:p>
          <a:p>
            <a:pPr algn="ctr"/>
            <a:r>
              <a:rPr lang="ru-RU" dirty="0" smtClean="0"/>
              <a:t>Таможенный кодекс Европейского союза </a:t>
            </a:r>
          </a:p>
          <a:p>
            <a:pPr algn="ctr"/>
            <a:r>
              <a:rPr lang="ru-RU" dirty="0"/>
              <a:t>(критерии для УЭО)</a:t>
            </a:r>
          </a:p>
          <a:p>
            <a:pPr algn="ctr"/>
            <a:endParaRPr lang="ru-RU" sz="2000" dirty="0"/>
          </a:p>
        </p:txBody>
      </p:sp>
      <p:sp>
        <p:nvSpPr>
          <p:cNvPr id="14" name="Прямоугольник 13"/>
          <p:cNvSpPr/>
          <p:nvPr/>
        </p:nvSpPr>
        <p:spPr>
          <a:xfrm>
            <a:off x="6000121" y="4725144"/>
            <a:ext cx="1681684" cy="2541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Статья 39</a:t>
            </a:r>
            <a:endParaRPr lang="ru-RU"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87" y="2224056"/>
            <a:ext cx="610478" cy="6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854" y="2011433"/>
            <a:ext cx="618253" cy="61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4462777"/>
            <a:ext cx="609201" cy="6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Скругленный прямоугольник 15"/>
          <p:cNvSpPr/>
          <p:nvPr/>
        </p:nvSpPr>
        <p:spPr>
          <a:xfrm>
            <a:off x="735911" y="5085184"/>
            <a:ext cx="3188017" cy="1068369"/>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b="1" i="1" dirty="0">
                <a:solidFill>
                  <a:schemeClr val="tx1"/>
                </a:solidFill>
              </a:rPr>
              <a:t>Единых </a:t>
            </a:r>
            <a:r>
              <a:rPr lang="ru-RU" b="1" i="1" dirty="0" smtClean="0">
                <a:solidFill>
                  <a:schemeClr val="tx1"/>
                </a:solidFill>
              </a:rPr>
              <a:t>методик </a:t>
            </a:r>
            <a:r>
              <a:rPr lang="ru-RU" b="1" i="1" dirty="0">
                <a:solidFill>
                  <a:schemeClr val="tx1"/>
                </a:solidFill>
              </a:rPr>
              <a:t>определения финансовой устойчивости </a:t>
            </a:r>
            <a:r>
              <a:rPr lang="ru-RU" b="1" i="1" dirty="0" smtClean="0">
                <a:solidFill>
                  <a:schemeClr val="tx1"/>
                </a:solidFill>
              </a:rPr>
              <a:t>нет</a:t>
            </a:r>
            <a:endParaRPr lang="ru-RU" b="1" i="1" dirty="0">
              <a:solidFill>
                <a:schemeClr val="tx1"/>
              </a:solidFill>
            </a:endParaRPr>
          </a:p>
        </p:txBody>
      </p:sp>
      <p:sp>
        <p:nvSpPr>
          <p:cNvPr id="29" name="Прямоугольник 28"/>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2</a:t>
            </a:r>
            <a:endParaRPr lang="ru-RU" b="1" dirty="0"/>
          </a:p>
        </p:txBody>
      </p:sp>
      <p:pic>
        <p:nvPicPr>
          <p:cNvPr id="102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9676" r="30040"/>
          <a:stretch/>
        </p:blipFill>
        <p:spPr bwMode="auto">
          <a:xfrm>
            <a:off x="814239" y="5133747"/>
            <a:ext cx="355605" cy="97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056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fade">
                                      <p:cBhvr>
                                        <p:cTn id="41" dur="1000"/>
                                        <p:tgtEl>
                                          <p:spTgt spid="2051"/>
                                        </p:tgtEl>
                                      </p:cBhvr>
                                    </p:animEffect>
                                    <p:anim calcmode="lin" valueType="num">
                                      <p:cBhvr>
                                        <p:cTn id="42" dur="1000" fill="hold"/>
                                        <p:tgtEl>
                                          <p:spTgt spid="2051"/>
                                        </p:tgtEl>
                                        <p:attrNameLst>
                                          <p:attrName>ppt_x</p:attrName>
                                        </p:attrNameLst>
                                      </p:cBhvr>
                                      <p:tavLst>
                                        <p:tav tm="0">
                                          <p:val>
                                            <p:strVal val="#ppt_x"/>
                                          </p:val>
                                        </p:tav>
                                        <p:tav tm="100000">
                                          <p:val>
                                            <p:strVal val="#ppt_x"/>
                                          </p:val>
                                        </p:tav>
                                      </p:tavLst>
                                    </p:anim>
                                    <p:anim calcmode="lin" valueType="num">
                                      <p:cBhvr>
                                        <p:cTn id="43" dur="1000" fill="hold"/>
                                        <p:tgtEl>
                                          <p:spTgt spid="205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animEffect transition="in" filter="fade">
                                      <p:cBhvr>
                                        <p:cTn id="64" dur="1000"/>
                                        <p:tgtEl>
                                          <p:spTgt spid="2052"/>
                                        </p:tgtEl>
                                      </p:cBhvr>
                                    </p:animEffect>
                                    <p:anim calcmode="lin" valueType="num">
                                      <p:cBhvr>
                                        <p:cTn id="65" dur="1000" fill="hold"/>
                                        <p:tgtEl>
                                          <p:spTgt spid="2052"/>
                                        </p:tgtEl>
                                        <p:attrNameLst>
                                          <p:attrName>ppt_x</p:attrName>
                                        </p:attrNameLst>
                                      </p:cBhvr>
                                      <p:tavLst>
                                        <p:tav tm="0">
                                          <p:val>
                                            <p:strVal val="#ppt_x"/>
                                          </p:val>
                                        </p:tav>
                                        <p:tav tm="100000">
                                          <p:val>
                                            <p:strVal val="#ppt_x"/>
                                          </p:val>
                                        </p:tav>
                                      </p:tavLst>
                                    </p:anim>
                                    <p:anim calcmode="lin" valueType="num">
                                      <p:cBhvr>
                                        <p:cTn id="66" dur="1000" fill="hold"/>
                                        <p:tgtEl>
                                          <p:spTgt spid="205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1000"/>
                                        <p:tgtEl>
                                          <p:spTgt spid="1027"/>
                                        </p:tgtEl>
                                      </p:cBhvr>
                                    </p:animEffect>
                                    <p:anim calcmode="lin" valueType="num">
                                      <p:cBhvr>
                                        <p:cTn id="83" dur="1000" fill="hold"/>
                                        <p:tgtEl>
                                          <p:spTgt spid="1027"/>
                                        </p:tgtEl>
                                        <p:attrNameLst>
                                          <p:attrName>ppt_x</p:attrName>
                                        </p:attrNameLst>
                                      </p:cBhvr>
                                      <p:tavLst>
                                        <p:tav tm="0">
                                          <p:val>
                                            <p:strVal val="#ppt_x"/>
                                          </p:val>
                                        </p:tav>
                                        <p:tav tm="100000">
                                          <p:val>
                                            <p:strVal val="#ppt_x"/>
                                          </p:val>
                                        </p:tav>
                                      </p:tavLst>
                                    </p:anim>
                                    <p:anim calcmode="lin" valueType="num">
                                      <p:cBhvr>
                                        <p:cTn id="84" dur="1000" fill="hold"/>
                                        <p:tgtEl>
                                          <p:spTgt spid="10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11" grpId="0" animBg="1"/>
      <p:bldP spid="8" grpId="0" animBg="1"/>
      <p:bldP spid="9" grpId="0" animBg="1"/>
      <p:bldP spid="10" grpId="0" animBg="1"/>
      <p:bldP spid="13" grpId="0" animBg="1"/>
      <p:bldP spid="12"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488905" y="4781101"/>
            <a:ext cx="4026745" cy="1744243"/>
          </a:xfrm>
          <a:prstGeom prst="roundRect">
            <a:avLst/>
          </a:prstGeom>
          <a:solidFill>
            <a:schemeClr val="bg1"/>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4" name="Овал 23"/>
          <p:cNvSpPr/>
          <p:nvPr/>
        </p:nvSpPr>
        <p:spPr>
          <a:xfrm>
            <a:off x="8540280" y="6399001"/>
            <a:ext cx="510986" cy="36004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3</a:t>
            </a:r>
            <a:endParaRPr lang="ru-RU" sz="900" dirty="0"/>
          </a:p>
        </p:txBody>
      </p:sp>
      <p:sp>
        <p:nvSpPr>
          <p:cNvPr id="2" name="TextBox 1"/>
          <p:cNvSpPr txBox="1"/>
          <p:nvPr/>
        </p:nvSpPr>
        <p:spPr>
          <a:xfrm>
            <a:off x="3995936" y="434614"/>
            <a:ext cx="3960440" cy="330090"/>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ПОДХОДЫ В ЕАЭС К ОБЕСПЕЧЕНИЮ УЭО</a:t>
            </a:r>
            <a:endParaRPr lang="ru-RU" sz="1600" b="1" dirty="0">
              <a:effectLst>
                <a:outerShdw blurRad="38100" dist="38100" dir="2700000" algn="tl">
                  <a:srgbClr val="000000">
                    <a:alpha val="43137"/>
                  </a:srgbClr>
                </a:outerShdw>
              </a:effectLst>
            </a:endParaRPr>
          </a:p>
        </p:txBody>
      </p:sp>
      <p:graphicFrame>
        <p:nvGraphicFramePr>
          <p:cNvPr id="4" name="Схема 3"/>
          <p:cNvGraphicFramePr/>
          <p:nvPr>
            <p:extLst>
              <p:ext uri="{D42A27DB-BD31-4B8C-83A1-F6EECF244321}">
                <p14:modId xmlns:p14="http://schemas.microsoft.com/office/powerpoint/2010/main" val="678537648"/>
              </p:ext>
            </p:extLst>
          </p:nvPr>
        </p:nvGraphicFramePr>
        <p:xfrm>
          <a:off x="179512" y="895352"/>
          <a:ext cx="8760296" cy="5341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Скругленный прямоугольник 4"/>
          <p:cNvSpPr/>
          <p:nvPr/>
        </p:nvSpPr>
        <p:spPr>
          <a:xfrm>
            <a:off x="5198866" y="4509120"/>
            <a:ext cx="3599474" cy="165618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342900" lvl="0" indent="-342900">
              <a:buFont typeface="Arial" panose="020B0604020202020204" pitchFamily="34" charset="0"/>
              <a:buChar char="•"/>
            </a:pPr>
            <a:r>
              <a:rPr lang="ru-RU" sz="2000" kern="0" dirty="0">
                <a:solidFill>
                  <a:schemeClr val="bg1"/>
                </a:solidFill>
              </a:rPr>
              <a:t>Финансовая устойчивость</a:t>
            </a:r>
          </a:p>
        </p:txBody>
      </p:sp>
      <p:sp>
        <p:nvSpPr>
          <p:cNvPr id="6" name="Овал 5"/>
          <p:cNvSpPr/>
          <p:nvPr/>
        </p:nvSpPr>
        <p:spPr>
          <a:xfrm>
            <a:off x="4644471" y="3250307"/>
            <a:ext cx="4103529" cy="747142"/>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u="sng" dirty="0">
                <a:solidFill>
                  <a:schemeClr val="tx1"/>
                </a:solidFill>
              </a:rPr>
              <a:t>д</a:t>
            </a:r>
            <a:r>
              <a:rPr lang="ru-RU" b="1" u="sng" dirty="0" smtClean="0">
                <a:solidFill>
                  <a:schemeClr val="tx1"/>
                </a:solidFill>
              </a:rPr>
              <a:t>ля свидетельства </a:t>
            </a:r>
            <a:r>
              <a:rPr lang="en-US" b="1" u="sng" dirty="0" smtClean="0">
                <a:solidFill>
                  <a:schemeClr val="tx1"/>
                </a:solidFill>
              </a:rPr>
              <a:t>I</a:t>
            </a:r>
            <a:r>
              <a:rPr lang="ru-RU" b="1" u="sng" dirty="0" smtClean="0">
                <a:solidFill>
                  <a:schemeClr val="tx1"/>
                </a:solidFill>
              </a:rPr>
              <a:t> типа</a:t>
            </a:r>
            <a:endParaRPr lang="ru-RU" b="1" u="sng" dirty="0">
              <a:solidFill>
                <a:schemeClr val="tx1"/>
              </a:solidFill>
            </a:endParaRPr>
          </a:p>
        </p:txBody>
      </p:sp>
      <p:sp>
        <p:nvSpPr>
          <p:cNvPr id="7" name="Овал 6"/>
          <p:cNvSpPr/>
          <p:nvPr/>
        </p:nvSpPr>
        <p:spPr>
          <a:xfrm>
            <a:off x="5235798" y="5779640"/>
            <a:ext cx="3599474" cy="720080"/>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u="sng" dirty="0">
                <a:solidFill>
                  <a:schemeClr val="tx1"/>
                </a:solidFill>
              </a:rPr>
              <a:t>для свидетельства </a:t>
            </a:r>
            <a:r>
              <a:rPr lang="ru-RU" b="1" u="sng" dirty="0" smtClean="0">
                <a:solidFill>
                  <a:schemeClr val="tx1"/>
                </a:solidFill>
              </a:rPr>
              <a:t/>
            </a:r>
            <a:br>
              <a:rPr lang="ru-RU" b="1" u="sng" dirty="0" smtClean="0">
                <a:solidFill>
                  <a:schemeClr val="tx1"/>
                </a:solidFill>
              </a:rPr>
            </a:br>
            <a:r>
              <a:rPr lang="en-US" b="1" u="sng" dirty="0" smtClean="0">
                <a:solidFill>
                  <a:schemeClr val="tx1"/>
                </a:solidFill>
              </a:rPr>
              <a:t>II</a:t>
            </a:r>
            <a:r>
              <a:rPr lang="ru-RU" b="1" u="sng" dirty="0" smtClean="0">
                <a:solidFill>
                  <a:schemeClr val="tx1"/>
                </a:solidFill>
              </a:rPr>
              <a:t> </a:t>
            </a:r>
            <a:r>
              <a:rPr lang="ru-RU" b="1" u="sng" dirty="0">
                <a:solidFill>
                  <a:schemeClr val="tx1"/>
                </a:solidFill>
              </a:rPr>
              <a:t>и </a:t>
            </a:r>
            <a:r>
              <a:rPr lang="en-US" b="1" u="sng" dirty="0">
                <a:solidFill>
                  <a:schemeClr val="tx1"/>
                </a:solidFill>
              </a:rPr>
              <a:t>III</a:t>
            </a:r>
            <a:r>
              <a:rPr lang="ru-RU" b="1" u="sng" dirty="0">
                <a:solidFill>
                  <a:schemeClr val="tx1"/>
                </a:solidFill>
              </a:rPr>
              <a:t> типа</a:t>
            </a:r>
          </a:p>
        </p:txBody>
      </p:sp>
      <p:sp>
        <p:nvSpPr>
          <p:cNvPr id="15" name="Скругленный прямоугольник 4"/>
          <p:cNvSpPr/>
          <p:nvPr/>
        </p:nvSpPr>
        <p:spPr>
          <a:xfrm>
            <a:off x="5831114" y="4229702"/>
            <a:ext cx="2989358" cy="711466"/>
          </a:xfrm>
          <a:prstGeom prst="round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pPr>
            <a:r>
              <a:rPr lang="ru-RU" sz="2000" dirty="0">
                <a:solidFill>
                  <a:schemeClr val="tx1"/>
                </a:solidFill>
              </a:rPr>
              <a:t>ТК ЕАЭС</a:t>
            </a:r>
          </a:p>
          <a:p>
            <a:pPr lvl="0" algn="ctr" defTabSz="1066800">
              <a:lnSpc>
                <a:spcPct val="90000"/>
              </a:lnSpc>
              <a:spcBef>
                <a:spcPct val="0"/>
              </a:spcBef>
            </a:pPr>
            <a:r>
              <a:rPr lang="ru-RU" sz="2000" dirty="0">
                <a:solidFill>
                  <a:schemeClr val="tx1"/>
                </a:solidFill>
              </a:rPr>
              <a:t>(пункт 7 статьи 433)</a:t>
            </a:r>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676" r="30040"/>
          <a:stretch/>
        </p:blipFill>
        <p:spPr bwMode="auto">
          <a:xfrm>
            <a:off x="539552" y="5052380"/>
            <a:ext cx="538321" cy="117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99592" y="4996333"/>
            <a:ext cx="3601289" cy="1384995"/>
          </a:xfrm>
          <a:prstGeom prst="rect">
            <a:avLst/>
          </a:prstGeom>
          <a:noFill/>
        </p:spPr>
        <p:txBody>
          <a:bodyPr wrap="square" rtlCol="0">
            <a:spAutoFit/>
          </a:bodyPr>
          <a:lstStyle/>
          <a:p>
            <a:pPr algn="ctr"/>
            <a:r>
              <a:rPr lang="ru-RU" sz="1200" i="1" dirty="0" smtClean="0"/>
              <a:t>Финансовая устойчивость заменяется обеспечением исполнения обязанностей УЭО в размере  150 </a:t>
            </a:r>
            <a:r>
              <a:rPr lang="ru-RU" sz="1200" i="1" dirty="0"/>
              <a:t>тыс. евро (для лиц, осуществляющих деятельность по производству товаров и (или) экспортирующих </a:t>
            </a:r>
            <a:r>
              <a:rPr lang="ru-RU" sz="1200" i="1" dirty="0" smtClean="0"/>
              <a:t>товары), если такое установлено национальным законодательством </a:t>
            </a:r>
            <a:br>
              <a:rPr lang="ru-RU" sz="1200" i="1" dirty="0" smtClean="0"/>
            </a:br>
            <a:r>
              <a:rPr lang="ru-RU" sz="1200" i="1" dirty="0" smtClean="0"/>
              <a:t>(</a:t>
            </a:r>
            <a:r>
              <a:rPr lang="ru-RU" sz="1200" b="1" i="1" dirty="0" smtClean="0"/>
              <a:t>для </a:t>
            </a:r>
            <a:r>
              <a:rPr lang="en-US" sz="1200" b="1" i="1" dirty="0" smtClean="0"/>
              <a:t>II </a:t>
            </a:r>
            <a:r>
              <a:rPr lang="ru-RU" sz="1200" b="1" i="1" dirty="0" smtClean="0"/>
              <a:t>типа свидетельства</a:t>
            </a:r>
            <a:r>
              <a:rPr lang="ru-RU" sz="1200" i="1" dirty="0" smtClean="0"/>
              <a:t>)</a:t>
            </a:r>
            <a:endParaRPr lang="ru-RU" sz="1400" i="1" dirty="0"/>
          </a:p>
        </p:txBody>
      </p:sp>
      <p:sp>
        <p:nvSpPr>
          <p:cNvPr id="3" name="Стрелка вправо 2"/>
          <p:cNvSpPr/>
          <p:nvPr/>
        </p:nvSpPr>
        <p:spPr>
          <a:xfrm rot="10800000">
            <a:off x="4499993" y="5301208"/>
            <a:ext cx="622167" cy="478432"/>
          </a:xfrm>
          <a:prstGeom prst="rightArrow">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2000"/>
          </a:p>
        </p:txBody>
      </p:sp>
      <p:sp>
        <p:nvSpPr>
          <p:cNvPr id="18" name="Прямоугольник 17"/>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3</a:t>
            </a:r>
            <a:endParaRPr lang="ru-RU" b="1" dirty="0"/>
          </a:p>
        </p:txBody>
      </p:sp>
    </p:spTree>
    <p:extLst>
      <p:ext uri="{BB962C8B-B14F-4D97-AF65-F5344CB8AC3E}">
        <p14:creationId xmlns:p14="http://schemas.microsoft.com/office/powerpoint/2010/main" val="4154547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Овал 23"/>
          <p:cNvSpPr/>
          <p:nvPr/>
        </p:nvSpPr>
        <p:spPr>
          <a:xfrm>
            <a:off x="8540280" y="6399001"/>
            <a:ext cx="510986" cy="36004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4</a:t>
            </a:r>
            <a:endParaRPr lang="ru-RU" sz="900" dirty="0"/>
          </a:p>
        </p:txBody>
      </p:sp>
      <p:sp>
        <p:nvSpPr>
          <p:cNvPr id="2" name="TextBox 1"/>
          <p:cNvSpPr txBox="1"/>
          <p:nvPr/>
        </p:nvSpPr>
        <p:spPr>
          <a:xfrm>
            <a:off x="4067944" y="260648"/>
            <a:ext cx="3384376" cy="584775"/>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rPr>
              <a:t>ПОДХОДЫ В ЕАЭС К </a:t>
            </a:r>
            <a:r>
              <a:rPr lang="ru-RU" sz="1600" b="1" dirty="0" smtClean="0">
                <a:effectLst>
                  <a:outerShdw blurRad="38100" dist="38100" dir="2700000" algn="tl">
                    <a:srgbClr val="000000">
                      <a:alpha val="43137"/>
                    </a:srgbClr>
                  </a:outerShdw>
                </a:effectLst>
              </a:rPr>
              <a:t>ФИНАНСОВЫМ РИСКАМ ДЕЯТЕЛЬНОСТИ </a:t>
            </a:r>
            <a:r>
              <a:rPr lang="ru-RU" sz="1600" b="1" dirty="0">
                <a:effectLst>
                  <a:outerShdw blurRad="38100" dist="38100" dir="2700000" algn="tl">
                    <a:srgbClr val="000000">
                      <a:alpha val="43137"/>
                    </a:srgbClr>
                  </a:outerShdw>
                </a:effectLst>
              </a:rPr>
              <a:t>УЭО</a:t>
            </a:r>
          </a:p>
        </p:txBody>
      </p:sp>
      <p:graphicFrame>
        <p:nvGraphicFramePr>
          <p:cNvPr id="4" name="Схема 3"/>
          <p:cNvGraphicFramePr/>
          <p:nvPr>
            <p:extLst>
              <p:ext uri="{D42A27DB-BD31-4B8C-83A1-F6EECF244321}">
                <p14:modId xmlns:p14="http://schemas.microsoft.com/office/powerpoint/2010/main" val="1935200650"/>
              </p:ext>
            </p:extLst>
          </p:nvPr>
        </p:nvGraphicFramePr>
        <p:xfrm>
          <a:off x="179512" y="836712"/>
          <a:ext cx="8760296"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67588" y="1527175"/>
            <a:ext cx="3105922" cy="461665"/>
          </a:xfrm>
          <a:prstGeom prst="rect">
            <a:avLst/>
          </a:prstGeom>
          <a:solidFill>
            <a:schemeClr val="bg1">
              <a:lumMod val="95000"/>
            </a:schemeClr>
          </a:solidFill>
          <a:ln>
            <a:solidFill>
              <a:schemeClr val="tx2"/>
            </a:solidFill>
          </a:ln>
        </p:spPr>
        <p:style>
          <a:lnRef idx="3">
            <a:schemeClr val="lt1"/>
          </a:lnRef>
          <a:fillRef idx="1">
            <a:schemeClr val="accent2"/>
          </a:fillRef>
          <a:effectRef idx="1">
            <a:schemeClr val="accent2"/>
          </a:effectRef>
          <a:fontRef idx="minor">
            <a:schemeClr val="lt1"/>
          </a:fontRef>
        </p:style>
        <p:txBody>
          <a:bodyPr rtlCol="0" anchor="ctr"/>
          <a:lstStyle>
            <a:defPPr>
              <a:defRPr lang="ru-RU"/>
            </a:defPPr>
            <a:lvl1pPr algn="ctr">
              <a:defRPr sz="2400"/>
            </a:lvl1pPr>
          </a:lstStyle>
          <a:p>
            <a:r>
              <a:rPr lang="ru-RU" dirty="0">
                <a:solidFill>
                  <a:schemeClr val="tx1"/>
                </a:solidFill>
                <a:effectLst>
                  <a:outerShdw blurRad="38100" dist="38100" dir="2700000" algn="tl">
                    <a:srgbClr val="000000">
                      <a:alpha val="43137"/>
                    </a:srgbClr>
                  </a:outerShdw>
                </a:effectLst>
              </a:rPr>
              <a:t>ТК ТС</a:t>
            </a:r>
          </a:p>
        </p:txBody>
      </p:sp>
      <p:sp>
        <p:nvSpPr>
          <p:cNvPr id="8" name="Прямоугольник 7"/>
          <p:cNvSpPr/>
          <p:nvPr/>
        </p:nvSpPr>
        <p:spPr>
          <a:xfrm>
            <a:off x="5437271" y="1527174"/>
            <a:ext cx="3104747" cy="461666"/>
          </a:xfrm>
          <a:prstGeom prst="rect">
            <a:avLst/>
          </a:prstGeom>
          <a:solidFill>
            <a:schemeClr val="bg1">
              <a:lumMod val="95000"/>
            </a:schemeClr>
          </a:solidFill>
          <a:ln>
            <a:solidFill>
              <a:schemeClr val="tx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dirty="0" smtClean="0">
                <a:solidFill>
                  <a:schemeClr val="tx1"/>
                </a:solidFill>
                <a:effectLst>
                  <a:outerShdw blurRad="38100" dist="38100" dir="2700000" algn="tl">
                    <a:srgbClr val="000000">
                      <a:alpha val="43137"/>
                    </a:srgbClr>
                  </a:outerShdw>
                </a:effectLst>
              </a:rPr>
              <a:t>ТК ЕАЭС</a:t>
            </a:r>
            <a:endParaRPr lang="ru-RU" sz="2400" dirty="0">
              <a:solidFill>
                <a:schemeClr val="tx1"/>
              </a:solidFill>
              <a:effectLst>
                <a:outerShdw blurRad="38100" dist="38100" dir="2700000" algn="tl">
                  <a:srgbClr val="000000">
                    <a:alpha val="43137"/>
                  </a:srgbClr>
                </a:outerShdw>
              </a:effectLst>
            </a:endParaRPr>
          </a:p>
        </p:txBody>
      </p:sp>
      <p:sp>
        <p:nvSpPr>
          <p:cNvPr id="9" name="Скругленный прямоугольник 8"/>
          <p:cNvSpPr/>
          <p:nvPr/>
        </p:nvSpPr>
        <p:spPr>
          <a:xfrm>
            <a:off x="1767588" y="2307462"/>
            <a:ext cx="3105922" cy="1417197"/>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solidFill>
                  <a:schemeClr val="bg1"/>
                </a:solidFill>
              </a:rPr>
              <a:t>у</a:t>
            </a:r>
            <a:r>
              <a:rPr lang="ru-RU" dirty="0" smtClean="0">
                <a:solidFill>
                  <a:schemeClr val="bg1"/>
                </a:solidFill>
              </a:rPr>
              <a:t>добный механизм покрытия определённых рисков</a:t>
            </a:r>
            <a:endParaRPr lang="ru-RU" dirty="0">
              <a:solidFill>
                <a:schemeClr val="bg1"/>
              </a:solidFill>
            </a:endParaRPr>
          </a:p>
        </p:txBody>
      </p:sp>
      <p:sp>
        <p:nvSpPr>
          <p:cNvPr id="10" name="Крест 9"/>
          <p:cNvSpPr/>
          <p:nvPr/>
        </p:nvSpPr>
        <p:spPr>
          <a:xfrm>
            <a:off x="371524" y="2410772"/>
            <a:ext cx="1268270" cy="1234252"/>
          </a:xfrm>
          <a:prstGeom prst="plus">
            <a:avLst>
              <a:gd name="adj" fmla="val 32810"/>
            </a:avLst>
          </a:prstGeom>
          <a:ln/>
        </p:spPr>
        <p:style>
          <a:lnRef idx="3">
            <a:schemeClr val="lt1"/>
          </a:lnRef>
          <a:fillRef idx="1">
            <a:schemeClr val="accent3"/>
          </a:fillRef>
          <a:effectRef idx="1">
            <a:schemeClr val="accent3"/>
          </a:effectRef>
          <a:fontRef idx="minor">
            <a:schemeClr val="lt1"/>
          </a:fontRef>
        </p:style>
      </p:sp>
      <p:sp>
        <p:nvSpPr>
          <p:cNvPr id="11" name="Скругленный прямоугольник 10"/>
          <p:cNvSpPr/>
          <p:nvPr/>
        </p:nvSpPr>
        <p:spPr>
          <a:xfrm>
            <a:off x="5437271" y="2307462"/>
            <a:ext cx="3104748" cy="141719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sz="1600" dirty="0" smtClean="0"/>
              <a:t>системный подход, основанный на финансовом положении заявителя</a:t>
            </a:r>
          </a:p>
          <a:p>
            <a:pPr marL="285750" indent="-285750">
              <a:buFont typeface="Wingdings" panose="05000000000000000000" pitchFamily="2" charset="2"/>
              <a:buChar char="Ø"/>
            </a:pPr>
            <a:r>
              <a:rPr lang="ru-RU" sz="1600" dirty="0"/>
              <a:t>не требует отвлечения финансовых средств</a:t>
            </a:r>
          </a:p>
          <a:p>
            <a:pPr algn="ctr"/>
            <a:endParaRPr lang="ru-RU" dirty="0"/>
          </a:p>
        </p:txBody>
      </p:sp>
      <p:sp>
        <p:nvSpPr>
          <p:cNvPr id="12" name="Скругленный прямоугольник 11"/>
          <p:cNvSpPr/>
          <p:nvPr/>
        </p:nvSpPr>
        <p:spPr>
          <a:xfrm>
            <a:off x="1767588" y="4221088"/>
            <a:ext cx="3105922" cy="151216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Wingdings" panose="05000000000000000000" pitchFamily="2" charset="2"/>
              <a:buChar char="Ø"/>
            </a:pPr>
            <a:r>
              <a:rPr lang="ru-RU" sz="1600" dirty="0" smtClean="0"/>
              <a:t>не всегда покрывает все риски</a:t>
            </a:r>
          </a:p>
          <a:p>
            <a:pPr marL="285750" indent="-285750">
              <a:buFont typeface="Wingdings" panose="05000000000000000000" pitchFamily="2" charset="2"/>
              <a:buChar char="Ø"/>
            </a:pPr>
            <a:r>
              <a:rPr lang="ru-RU" sz="1600" dirty="0"/>
              <a:t>о</a:t>
            </a:r>
            <a:r>
              <a:rPr lang="ru-RU" sz="1600" dirty="0" smtClean="0"/>
              <a:t>твлечение финансовых средств на непроизводственные расходы</a:t>
            </a:r>
            <a:endParaRPr lang="ru-RU" sz="1600" dirty="0"/>
          </a:p>
        </p:txBody>
      </p:sp>
      <p:sp>
        <p:nvSpPr>
          <p:cNvPr id="14" name="Прямоугольник 13"/>
          <p:cNvSpPr/>
          <p:nvPr/>
        </p:nvSpPr>
        <p:spPr>
          <a:xfrm>
            <a:off x="371524" y="4645509"/>
            <a:ext cx="1268269" cy="663327"/>
          </a:xfrm>
          <a:prstGeom prst="rect">
            <a:avLst/>
          </a:prstGeom>
          <a:ln/>
        </p:spPr>
        <p:style>
          <a:lnRef idx="3">
            <a:schemeClr val="lt1"/>
          </a:lnRef>
          <a:fillRef idx="1">
            <a:schemeClr val="accent2"/>
          </a:fillRef>
          <a:effectRef idx="1">
            <a:schemeClr val="accent2"/>
          </a:effectRef>
          <a:fontRef idx="minor">
            <a:schemeClr val="lt1"/>
          </a:fontRef>
        </p:style>
      </p:sp>
      <p:sp>
        <p:nvSpPr>
          <p:cNvPr id="5" name="Скругленный прямоугольник 4"/>
          <p:cNvSpPr/>
          <p:nvPr/>
        </p:nvSpPr>
        <p:spPr>
          <a:xfrm>
            <a:off x="5436096" y="4221088"/>
            <a:ext cx="3105923" cy="151216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t>м</a:t>
            </a:r>
            <a:r>
              <a:rPr lang="ru-RU" dirty="0" smtClean="0"/>
              <a:t>огут возникать обстоятельства, связанные с краткосрочной потерей финансовой устойчивости</a:t>
            </a:r>
            <a:endParaRPr lang="ru-RU" dirty="0"/>
          </a:p>
        </p:txBody>
      </p:sp>
      <p:sp>
        <p:nvSpPr>
          <p:cNvPr id="16" name="Прямоугольник 15"/>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4</a:t>
            </a:r>
            <a:endParaRPr lang="ru-RU" b="1" dirty="0"/>
          </a:p>
        </p:txBody>
      </p:sp>
    </p:spTree>
    <p:extLst>
      <p:ext uri="{BB962C8B-B14F-4D97-AF65-F5344CB8AC3E}">
        <p14:creationId xmlns:p14="http://schemas.microsoft.com/office/powerpoint/2010/main" val="15838602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9546" y="323945"/>
            <a:ext cx="3722814" cy="584775"/>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rPr>
              <a:t>СТРУКТУРА ПОРЯДКА ОПРЕДЕЛЕНИЯ ФИНАНСОВОЙ УСТОЙЧИВОСТИ</a:t>
            </a:r>
          </a:p>
        </p:txBody>
      </p:sp>
      <p:sp>
        <p:nvSpPr>
          <p:cNvPr id="5" name="Полилиния 4"/>
          <p:cNvSpPr/>
          <p:nvPr/>
        </p:nvSpPr>
        <p:spPr>
          <a:xfrm>
            <a:off x="3293410" y="3303436"/>
            <a:ext cx="2570526" cy="1580299"/>
          </a:xfrm>
          <a:custGeom>
            <a:avLst/>
            <a:gdLst>
              <a:gd name="connsiteX0" fmla="*/ 0 w 2336842"/>
              <a:gd name="connsiteY0" fmla="*/ 653016 h 1306032"/>
              <a:gd name="connsiteX1" fmla="*/ 1168421 w 2336842"/>
              <a:gd name="connsiteY1" fmla="*/ 0 h 1306032"/>
              <a:gd name="connsiteX2" fmla="*/ 2336842 w 2336842"/>
              <a:gd name="connsiteY2" fmla="*/ 653016 h 1306032"/>
              <a:gd name="connsiteX3" fmla="*/ 1168421 w 2336842"/>
              <a:gd name="connsiteY3" fmla="*/ 1306032 h 1306032"/>
              <a:gd name="connsiteX4" fmla="*/ 0 w 2336842"/>
              <a:gd name="connsiteY4" fmla="*/ 653016 h 130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42" h="1306032">
                <a:moveTo>
                  <a:pt x="0" y="653016"/>
                </a:moveTo>
                <a:cubicBezTo>
                  <a:pt x="0" y="292365"/>
                  <a:pt x="523120" y="0"/>
                  <a:pt x="1168421" y="0"/>
                </a:cubicBezTo>
                <a:cubicBezTo>
                  <a:pt x="1813722" y="0"/>
                  <a:pt x="2336842" y="292365"/>
                  <a:pt x="2336842" y="653016"/>
                </a:cubicBezTo>
                <a:cubicBezTo>
                  <a:pt x="2336842" y="1013667"/>
                  <a:pt x="1813722" y="1306032"/>
                  <a:pt x="1168421" y="1306032"/>
                </a:cubicBezTo>
                <a:cubicBezTo>
                  <a:pt x="523120" y="1306032"/>
                  <a:pt x="0" y="1013667"/>
                  <a:pt x="0" y="653016"/>
                </a:cubicBezTo>
                <a:close/>
              </a:path>
            </a:pathLst>
          </a:custGeom>
          <a:ln>
            <a:solidFill>
              <a:schemeClr val="accent6"/>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365083" tIns="214124" rIns="365083" bIns="214124" numCol="1" spcCol="1270" anchor="ctr" anchorCtr="0">
            <a:noAutofit/>
          </a:bodyPr>
          <a:lstStyle/>
          <a:p>
            <a:pPr lvl="0" algn="ctr" defTabSz="800100">
              <a:lnSpc>
                <a:spcPct val="90000"/>
              </a:lnSpc>
              <a:spcBef>
                <a:spcPct val="0"/>
              </a:spcBef>
              <a:spcAft>
                <a:spcPct val="35000"/>
              </a:spcAft>
            </a:pPr>
            <a:r>
              <a:rPr lang="ru-RU" sz="2000" b="1" kern="1200" dirty="0" smtClean="0"/>
              <a:t>Порядок  определения финансовой устойчивости</a:t>
            </a:r>
          </a:p>
        </p:txBody>
      </p:sp>
      <p:sp>
        <p:nvSpPr>
          <p:cNvPr id="8" name="Полилиния 7"/>
          <p:cNvSpPr/>
          <p:nvPr/>
        </p:nvSpPr>
        <p:spPr>
          <a:xfrm rot="16200000">
            <a:off x="4384164" y="2716713"/>
            <a:ext cx="389017" cy="517447"/>
          </a:xfrm>
          <a:custGeom>
            <a:avLst/>
            <a:gdLst>
              <a:gd name="connsiteX0" fmla="*/ 0 w 389017"/>
              <a:gd name="connsiteY0" fmla="*/ 103489 h 517447"/>
              <a:gd name="connsiteX1" fmla="*/ 194509 w 389017"/>
              <a:gd name="connsiteY1" fmla="*/ 103489 h 517447"/>
              <a:gd name="connsiteX2" fmla="*/ 194509 w 389017"/>
              <a:gd name="connsiteY2" fmla="*/ 0 h 517447"/>
              <a:gd name="connsiteX3" fmla="*/ 389017 w 389017"/>
              <a:gd name="connsiteY3" fmla="*/ 258724 h 517447"/>
              <a:gd name="connsiteX4" fmla="*/ 194509 w 389017"/>
              <a:gd name="connsiteY4" fmla="*/ 517447 h 517447"/>
              <a:gd name="connsiteX5" fmla="*/ 194509 w 389017"/>
              <a:gd name="connsiteY5" fmla="*/ 413958 h 517447"/>
              <a:gd name="connsiteX6" fmla="*/ 0 w 389017"/>
              <a:gd name="connsiteY6" fmla="*/ 413958 h 517447"/>
              <a:gd name="connsiteX7" fmla="*/ 0 w 389017"/>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17" h="517447">
                <a:moveTo>
                  <a:pt x="0" y="103489"/>
                </a:moveTo>
                <a:lnTo>
                  <a:pt x="194509" y="103489"/>
                </a:lnTo>
                <a:lnTo>
                  <a:pt x="194509" y="0"/>
                </a:lnTo>
                <a:lnTo>
                  <a:pt x="389017" y="258724"/>
                </a:lnTo>
                <a:lnTo>
                  <a:pt x="194509" y="517447"/>
                </a:lnTo>
                <a:lnTo>
                  <a:pt x="194509" y="413958"/>
                </a:lnTo>
                <a:lnTo>
                  <a:pt x="0" y="413958"/>
                </a:lnTo>
                <a:lnTo>
                  <a:pt x="0" y="103489"/>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2" tIns="103489" rIns="116706" bIns="103488" numCol="1" spcCol="1270" anchor="ctr" anchorCtr="0">
            <a:noAutofit/>
          </a:bodyPr>
          <a:lstStyle/>
          <a:p>
            <a:pPr lvl="0" algn="ctr" defTabSz="977900">
              <a:lnSpc>
                <a:spcPct val="90000"/>
              </a:lnSpc>
              <a:spcBef>
                <a:spcPct val="0"/>
              </a:spcBef>
              <a:spcAft>
                <a:spcPct val="35000"/>
              </a:spcAft>
            </a:pPr>
            <a:endParaRPr lang="ru-RU" sz="2200" kern="1200"/>
          </a:p>
        </p:txBody>
      </p:sp>
      <p:sp>
        <p:nvSpPr>
          <p:cNvPr id="9" name="Полилиния 8"/>
          <p:cNvSpPr/>
          <p:nvPr/>
        </p:nvSpPr>
        <p:spPr>
          <a:xfrm>
            <a:off x="3243948" y="1214651"/>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Общие положения</a:t>
            </a:r>
            <a:endParaRPr lang="ru-RU" sz="2000" b="1" kern="1200" dirty="0"/>
          </a:p>
        </p:txBody>
      </p:sp>
      <p:sp>
        <p:nvSpPr>
          <p:cNvPr id="10" name="Полилиния 9"/>
          <p:cNvSpPr/>
          <p:nvPr/>
        </p:nvSpPr>
        <p:spPr>
          <a:xfrm rot="20393961">
            <a:off x="5724165" y="3220973"/>
            <a:ext cx="467467" cy="517447"/>
          </a:xfrm>
          <a:custGeom>
            <a:avLst/>
            <a:gdLst>
              <a:gd name="connsiteX0" fmla="*/ 0 w 467467"/>
              <a:gd name="connsiteY0" fmla="*/ 103489 h 517447"/>
              <a:gd name="connsiteX1" fmla="*/ 233734 w 467467"/>
              <a:gd name="connsiteY1" fmla="*/ 103489 h 517447"/>
              <a:gd name="connsiteX2" fmla="*/ 233734 w 467467"/>
              <a:gd name="connsiteY2" fmla="*/ 0 h 517447"/>
              <a:gd name="connsiteX3" fmla="*/ 467467 w 467467"/>
              <a:gd name="connsiteY3" fmla="*/ 258724 h 517447"/>
              <a:gd name="connsiteX4" fmla="*/ 233734 w 467467"/>
              <a:gd name="connsiteY4" fmla="*/ 517447 h 517447"/>
              <a:gd name="connsiteX5" fmla="*/ 233734 w 467467"/>
              <a:gd name="connsiteY5" fmla="*/ 413958 h 517447"/>
              <a:gd name="connsiteX6" fmla="*/ 0 w 467467"/>
              <a:gd name="connsiteY6" fmla="*/ 413958 h 517447"/>
              <a:gd name="connsiteX7" fmla="*/ 0 w 467467"/>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467" h="517447">
                <a:moveTo>
                  <a:pt x="0" y="103489"/>
                </a:moveTo>
                <a:lnTo>
                  <a:pt x="233734" y="103489"/>
                </a:lnTo>
                <a:lnTo>
                  <a:pt x="233734" y="0"/>
                </a:lnTo>
                <a:lnTo>
                  <a:pt x="467467" y="258724"/>
                </a:lnTo>
                <a:lnTo>
                  <a:pt x="233734" y="517447"/>
                </a:lnTo>
                <a:lnTo>
                  <a:pt x="233734" y="413958"/>
                </a:lnTo>
                <a:lnTo>
                  <a:pt x="0" y="413958"/>
                </a:lnTo>
                <a:lnTo>
                  <a:pt x="0" y="103489"/>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1" tIns="103488" rIns="140240"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1" name="Полилиния 10"/>
          <p:cNvSpPr/>
          <p:nvPr/>
        </p:nvSpPr>
        <p:spPr>
          <a:xfrm>
            <a:off x="6166379" y="2278128"/>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Критерии показателей </a:t>
            </a:r>
            <a:br>
              <a:rPr lang="ru-RU" sz="2000" b="1" kern="1200" dirty="0" smtClean="0"/>
            </a:br>
            <a:r>
              <a:rPr lang="ru-RU" sz="2000" b="1" kern="1200" dirty="0" smtClean="0"/>
              <a:t>и их значимость</a:t>
            </a:r>
            <a:endParaRPr lang="ru-RU" sz="2000" b="1" kern="1200" dirty="0"/>
          </a:p>
        </p:txBody>
      </p:sp>
      <p:sp>
        <p:nvSpPr>
          <p:cNvPr id="12" name="Полилиния 11"/>
          <p:cNvSpPr/>
          <p:nvPr/>
        </p:nvSpPr>
        <p:spPr>
          <a:xfrm rot="1971108">
            <a:off x="5749338" y="4534817"/>
            <a:ext cx="539398" cy="517447"/>
          </a:xfrm>
          <a:custGeom>
            <a:avLst/>
            <a:gdLst>
              <a:gd name="connsiteX0" fmla="*/ 0 w 539398"/>
              <a:gd name="connsiteY0" fmla="*/ 103489 h 517447"/>
              <a:gd name="connsiteX1" fmla="*/ 280675 w 539398"/>
              <a:gd name="connsiteY1" fmla="*/ 103489 h 517447"/>
              <a:gd name="connsiteX2" fmla="*/ 280675 w 539398"/>
              <a:gd name="connsiteY2" fmla="*/ 0 h 517447"/>
              <a:gd name="connsiteX3" fmla="*/ 539398 w 539398"/>
              <a:gd name="connsiteY3" fmla="*/ 258724 h 517447"/>
              <a:gd name="connsiteX4" fmla="*/ 280675 w 539398"/>
              <a:gd name="connsiteY4" fmla="*/ 517447 h 517447"/>
              <a:gd name="connsiteX5" fmla="*/ 280675 w 539398"/>
              <a:gd name="connsiteY5" fmla="*/ 413958 h 517447"/>
              <a:gd name="connsiteX6" fmla="*/ 0 w 539398"/>
              <a:gd name="connsiteY6" fmla="*/ 413958 h 517447"/>
              <a:gd name="connsiteX7" fmla="*/ 0 w 539398"/>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98" h="517447">
                <a:moveTo>
                  <a:pt x="0" y="103489"/>
                </a:moveTo>
                <a:lnTo>
                  <a:pt x="280675" y="103489"/>
                </a:lnTo>
                <a:lnTo>
                  <a:pt x="280675" y="0"/>
                </a:lnTo>
                <a:lnTo>
                  <a:pt x="539398" y="258724"/>
                </a:lnTo>
                <a:lnTo>
                  <a:pt x="280675" y="517447"/>
                </a:lnTo>
                <a:lnTo>
                  <a:pt x="280675" y="413958"/>
                </a:lnTo>
                <a:lnTo>
                  <a:pt x="0" y="413958"/>
                </a:lnTo>
                <a:lnTo>
                  <a:pt x="0" y="103489"/>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0" tIns="103488" rIns="155233"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3" name="Полилиния 12"/>
          <p:cNvSpPr/>
          <p:nvPr/>
        </p:nvSpPr>
        <p:spPr>
          <a:xfrm>
            <a:off x="5737052" y="4957511"/>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Приложение </a:t>
            </a:r>
            <a:br>
              <a:rPr lang="ru-RU" sz="2000" b="1" kern="1200" dirty="0" smtClean="0"/>
            </a:br>
            <a:r>
              <a:rPr lang="ru-RU" sz="2000" b="1" kern="1200" dirty="0" smtClean="0"/>
              <a:t>к Порядку (Расчет для РБ, РК и РФ)</a:t>
            </a:r>
            <a:endParaRPr lang="ru-RU" sz="2000" b="1" kern="1200" dirty="0"/>
          </a:p>
        </p:txBody>
      </p:sp>
      <p:sp>
        <p:nvSpPr>
          <p:cNvPr id="14" name="Полилиния 13"/>
          <p:cNvSpPr/>
          <p:nvPr/>
        </p:nvSpPr>
        <p:spPr>
          <a:xfrm rot="19647770">
            <a:off x="2939842" y="4604599"/>
            <a:ext cx="549455" cy="517448"/>
          </a:xfrm>
          <a:custGeom>
            <a:avLst/>
            <a:gdLst>
              <a:gd name="connsiteX0" fmla="*/ 0 w 549454"/>
              <a:gd name="connsiteY0" fmla="*/ 103489 h 517447"/>
              <a:gd name="connsiteX1" fmla="*/ 290731 w 549454"/>
              <a:gd name="connsiteY1" fmla="*/ 103489 h 517447"/>
              <a:gd name="connsiteX2" fmla="*/ 290731 w 549454"/>
              <a:gd name="connsiteY2" fmla="*/ 0 h 517447"/>
              <a:gd name="connsiteX3" fmla="*/ 549454 w 549454"/>
              <a:gd name="connsiteY3" fmla="*/ 258724 h 517447"/>
              <a:gd name="connsiteX4" fmla="*/ 290731 w 549454"/>
              <a:gd name="connsiteY4" fmla="*/ 517447 h 517447"/>
              <a:gd name="connsiteX5" fmla="*/ 290731 w 549454"/>
              <a:gd name="connsiteY5" fmla="*/ 413958 h 517447"/>
              <a:gd name="connsiteX6" fmla="*/ 0 w 549454"/>
              <a:gd name="connsiteY6" fmla="*/ 413958 h 517447"/>
              <a:gd name="connsiteX7" fmla="*/ 0 w 549454"/>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54" h="517447">
                <a:moveTo>
                  <a:pt x="549454" y="413958"/>
                </a:moveTo>
                <a:lnTo>
                  <a:pt x="258723" y="413958"/>
                </a:lnTo>
                <a:lnTo>
                  <a:pt x="258723" y="517447"/>
                </a:lnTo>
                <a:lnTo>
                  <a:pt x="0" y="258723"/>
                </a:lnTo>
                <a:lnTo>
                  <a:pt x="258723" y="0"/>
                </a:lnTo>
                <a:lnTo>
                  <a:pt x="258723" y="103489"/>
                </a:lnTo>
                <a:lnTo>
                  <a:pt x="549454" y="103489"/>
                </a:lnTo>
                <a:lnTo>
                  <a:pt x="549454" y="413958"/>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155233" tIns="103489" rIns="1"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7" name="Полилиния 16"/>
          <p:cNvSpPr/>
          <p:nvPr/>
        </p:nvSpPr>
        <p:spPr>
          <a:xfrm>
            <a:off x="720535" y="4957517"/>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Совокупный показатель </a:t>
            </a:r>
            <a:endParaRPr lang="ru-RU" sz="2000" b="1" kern="1200" dirty="0"/>
          </a:p>
        </p:txBody>
      </p:sp>
      <p:sp>
        <p:nvSpPr>
          <p:cNvPr id="18" name="Полилиния 17"/>
          <p:cNvSpPr/>
          <p:nvPr/>
        </p:nvSpPr>
        <p:spPr>
          <a:xfrm rot="1127212">
            <a:off x="3004149" y="3261863"/>
            <a:ext cx="421890" cy="517448"/>
          </a:xfrm>
          <a:custGeom>
            <a:avLst/>
            <a:gdLst>
              <a:gd name="connsiteX0" fmla="*/ 0 w 421889"/>
              <a:gd name="connsiteY0" fmla="*/ 103489 h 517447"/>
              <a:gd name="connsiteX1" fmla="*/ 210945 w 421889"/>
              <a:gd name="connsiteY1" fmla="*/ 103489 h 517447"/>
              <a:gd name="connsiteX2" fmla="*/ 210945 w 421889"/>
              <a:gd name="connsiteY2" fmla="*/ 0 h 517447"/>
              <a:gd name="connsiteX3" fmla="*/ 421889 w 421889"/>
              <a:gd name="connsiteY3" fmla="*/ 258724 h 517447"/>
              <a:gd name="connsiteX4" fmla="*/ 210945 w 421889"/>
              <a:gd name="connsiteY4" fmla="*/ 517447 h 517447"/>
              <a:gd name="connsiteX5" fmla="*/ 210945 w 421889"/>
              <a:gd name="connsiteY5" fmla="*/ 413958 h 517447"/>
              <a:gd name="connsiteX6" fmla="*/ 0 w 421889"/>
              <a:gd name="connsiteY6" fmla="*/ 413958 h 517447"/>
              <a:gd name="connsiteX7" fmla="*/ 0 w 421889"/>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889" h="517447">
                <a:moveTo>
                  <a:pt x="421889" y="413958"/>
                </a:moveTo>
                <a:lnTo>
                  <a:pt x="210944" y="413958"/>
                </a:lnTo>
                <a:lnTo>
                  <a:pt x="210944" y="517447"/>
                </a:lnTo>
                <a:lnTo>
                  <a:pt x="0" y="258723"/>
                </a:lnTo>
                <a:lnTo>
                  <a:pt x="210944" y="0"/>
                </a:lnTo>
                <a:lnTo>
                  <a:pt x="210944" y="103489"/>
                </a:lnTo>
                <a:lnTo>
                  <a:pt x="421889" y="103489"/>
                </a:lnTo>
                <a:lnTo>
                  <a:pt x="421889" y="413958"/>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126566" tIns="103489" rIns="1"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9" name="Полилиния 18"/>
          <p:cNvSpPr/>
          <p:nvPr/>
        </p:nvSpPr>
        <p:spPr>
          <a:xfrm>
            <a:off x="308170" y="2296141"/>
            <a:ext cx="2696144" cy="1606628"/>
          </a:xfrm>
          <a:custGeom>
            <a:avLst/>
            <a:gdLst>
              <a:gd name="connsiteX0" fmla="*/ 0 w 2696144"/>
              <a:gd name="connsiteY0" fmla="*/ 803314 h 1606628"/>
              <a:gd name="connsiteX1" fmla="*/ 1348072 w 2696144"/>
              <a:gd name="connsiteY1" fmla="*/ 0 h 1606628"/>
              <a:gd name="connsiteX2" fmla="*/ 2696144 w 2696144"/>
              <a:gd name="connsiteY2" fmla="*/ 803314 h 1606628"/>
              <a:gd name="connsiteX3" fmla="*/ 1348072 w 2696144"/>
              <a:gd name="connsiteY3" fmla="*/ 1606628 h 1606628"/>
              <a:gd name="connsiteX4" fmla="*/ 0 w 2696144"/>
              <a:gd name="connsiteY4" fmla="*/ 803314 h 160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44" h="1606628">
                <a:moveTo>
                  <a:pt x="0" y="803314"/>
                </a:moveTo>
                <a:cubicBezTo>
                  <a:pt x="0" y="359656"/>
                  <a:pt x="603552" y="0"/>
                  <a:pt x="1348072" y="0"/>
                </a:cubicBezTo>
                <a:cubicBezTo>
                  <a:pt x="2092592" y="0"/>
                  <a:pt x="2696144" y="359656"/>
                  <a:pt x="2696144" y="803314"/>
                </a:cubicBezTo>
                <a:cubicBezTo>
                  <a:pt x="2696144" y="1246972"/>
                  <a:pt x="2092592" y="1606628"/>
                  <a:pt x="1348072" y="1606628"/>
                </a:cubicBezTo>
                <a:cubicBezTo>
                  <a:pt x="603552" y="1606628"/>
                  <a:pt x="0" y="1246972"/>
                  <a:pt x="0" y="803314"/>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7701" tIns="258145" rIns="417701" bIns="258145" numCol="1" spcCol="1270" anchor="ctr" anchorCtr="0">
            <a:noAutofit/>
          </a:bodyPr>
          <a:lstStyle/>
          <a:p>
            <a:pPr lvl="0" algn="ctr" defTabSz="800100">
              <a:lnSpc>
                <a:spcPct val="90000"/>
              </a:lnSpc>
              <a:spcBef>
                <a:spcPct val="0"/>
              </a:spcBef>
              <a:spcAft>
                <a:spcPct val="35000"/>
              </a:spcAft>
            </a:pPr>
            <a:r>
              <a:rPr lang="ru-RU" sz="2000" b="1" kern="1200" dirty="0" smtClean="0"/>
              <a:t>Показатели </a:t>
            </a:r>
            <a:br>
              <a:rPr lang="ru-RU" sz="2000" b="1" kern="1200" dirty="0" smtClean="0"/>
            </a:br>
            <a:r>
              <a:rPr lang="ru-RU" sz="2000" b="1" kern="1200" dirty="0" smtClean="0"/>
              <a:t>и формулы их расчета </a:t>
            </a:r>
            <a:endParaRPr lang="ru-RU" sz="2000" b="1" kern="1200" dirty="0"/>
          </a:p>
        </p:txBody>
      </p:sp>
      <p:sp>
        <p:nvSpPr>
          <p:cNvPr id="7" name="Прямоугольник 6"/>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5</a:t>
            </a:r>
            <a:endParaRPr lang="ru-RU" b="1" dirty="0"/>
          </a:p>
        </p:txBody>
      </p:sp>
    </p:spTree>
    <p:extLst>
      <p:ext uri="{BB962C8B-B14F-4D97-AF65-F5344CB8AC3E}">
        <p14:creationId xmlns:p14="http://schemas.microsoft.com/office/powerpoint/2010/main" val="20443563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1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1500"/>
                                        <p:tgtEl>
                                          <p:spTgt spid="10"/>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1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1500"/>
                                        <p:tgtEl>
                                          <p:spTgt spid="12"/>
                                        </p:tgtEl>
                                      </p:cBhvr>
                                    </p:animEffect>
                                  </p:childTnLst>
                                </p:cTn>
                              </p:par>
                              <p:par>
                                <p:cTn id="20" presetID="14" presetClass="entr" presetSubtype="10" fill="hold" grpId="0" nodeType="withEffect">
                                  <p:stCondLst>
                                    <p:cond delay="0"/>
                                  </p:stCondLst>
                                  <p:iterate type="lt">
                                    <p:tmPct val="0"/>
                                  </p:iterate>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1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1500"/>
                                        <p:tgtEl>
                                          <p:spTgt spid="18"/>
                                        </p:tgtEl>
                                      </p:cBhvr>
                                    </p:animEffect>
                                  </p:childTnLst>
                                </p:cTn>
                              </p:par>
                              <p:par>
                                <p:cTn id="29" presetID="14" presetClass="entr" presetSubtype="10" fill="hold" grpId="0" nodeType="withEffect">
                                  <p:stCondLst>
                                    <p:cond delay="0"/>
                                  </p:stCondLst>
                                  <p:iterate type="lt">
                                    <p:tmPct val="0"/>
                                  </p:iterate>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1500"/>
                                        <p:tgtEl>
                                          <p:spTgt spid="19"/>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1500"/>
                                        <p:tgtEl>
                                          <p:spTgt spid="1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1500"/>
                                        <p:tgtEl>
                                          <p:spTgt spid="14"/>
                                        </p:tgtEl>
                                      </p:cBhvr>
                                    </p:animEffect>
                                  </p:childTnLst>
                                </p:cTn>
                              </p:par>
                            </p:childTnLst>
                          </p:cTn>
                        </p:par>
                        <p:par>
                          <p:cTn id="38" fill="hold">
                            <p:stCondLst>
                              <p:cond delay="1500"/>
                            </p:stCondLst>
                            <p:childTnLst>
                              <p:par>
                                <p:cTn id="39" presetID="26" presetClass="emph" presetSubtype="0" fill="hold" grpId="1" nodeType="afterEffect">
                                  <p:stCondLst>
                                    <p:cond delay="750"/>
                                  </p:stCondLst>
                                  <p:iterate type="lt">
                                    <p:tmPct val="0"/>
                                  </p:iterate>
                                  <p:childTnLst>
                                    <p:animEffect transition="out" filter="fade">
                                      <p:cBhvr>
                                        <p:cTn id="40" dur="1000" tmFilter="0, 0; .2, .5; .8, .5; 1, 0"/>
                                        <p:tgtEl>
                                          <p:spTgt spid="9"/>
                                        </p:tgtEl>
                                      </p:cBhvr>
                                    </p:animEffect>
                                    <p:animScale>
                                      <p:cBhvr>
                                        <p:cTn id="41" dur="500" autoRev="1" fill="hold"/>
                                        <p:tgtEl>
                                          <p:spTgt spid="9"/>
                                        </p:tgtEl>
                                      </p:cBhvr>
                                      <p:by x="105000" y="105000"/>
                                    </p:animScale>
                                  </p:childTnLst>
                                </p:cTn>
                              </p:par>
                            </p:childTnLst>
                          </p:cTn>
                        </p:par>
                        <p:par>
                          <p:cTn id="42" fill="hold">
                            <p:stCondLst>
                              <p:cond delay="3250"/>
                            </p:stCondLst>
                            <p:childTnLst>
                              <p:par>
                                <p:cTn id="43" presetID="26" presetClass="emph" presetSubtype="0" fill="hold" grpId="1" nodeType="afterEffect">
                                  <p:stCondLst>
                                    <p:cond delay="750"/>
                                  </p:stCondLst>
                                  <p:iterate type="lt">
                                    <p:tmPct val="0"/>
                                  </p:iterate>
                                  <p:childTnLst>
                                    <p:animEffect transition="out" filter="fade">
                                      <p:cBhvr>
                                        <p:cTn id="44" dur="1000" tmFilter="0, 0; .2, .5; .8, .5; 1, 0"/>
                                        <p:tgtEl>
                                          <p:spTgt spid="19"/>
                                        </p:tgtEl>
                                      </p:cBhvr>
                                    </p:animEffect>
                                    <p:animScale>
                                      <p:cBhvr>
                                        <p:cTn id="45" dur="500" autoRev="1" fill="hold"/>
                                        <p:tgtEl>
                                          <p:spTgt spid="19"/>
                                        </p:tgtEl>
                                      </p:cBhvr>
                                      <p:by x="105000" y="105000"/>
                                    </p:animScale>
                                  </p:childTnLst>
                                </p:cTn>
                              </p:par>
                            </p:childTnLst>
                          </p:cTn>
                        </p:par>
                        <p:par>
                          <p:cTn id="46" fill="hold">
                            <p:stCondLst>
                              <p:cond delay="5000"/>
                            </p:stCondLst>
                            <p:childTnLst>
                              <p:par>
                                <p:cTn id="47" presetID="26" presetClass="emph" presetSubtype="0" fill="hold" grpId="1" nodeType="afterEffect">
                                  <p:stCondLst>
                                    <p:cond delay="750"/>
                                  </p:stCondLst>
                                  <p:iterate type="lt">
                                    <p:tmPct val="0"/>
                                  </p:iterate>
                                  <p:childTnLst>
                                    <p:animEffect transition="out" filter="fade">
                                      <p:cBhvr>
                                        <p:cTn id="48" dur="1000" tmFilter="0, 0; .2, .5; .8, .5; 1, 0"/>
                                        <p:tgtEl>
                                          <p:spTgt spid="11"/>
                                        </p:tgtEl>
                                      </p:cBhvr>
                                    </p:animEffect>
                                    <p:animScale>
                                      <p:cBhvr>
                                        <p:cTn id="49" dur="500" autoRev="1" fill="hold"/>
                                        <p:tgtEl>
                                          <p:spTgt spid="11"/>
                                        </p:tgtEl>
                                      </p:cBhvr>
                                      <p:by x="105000" y="105000"/>
                                    </p:animScale>
                                  </p:childTnLst>
                                </p:cTn>
                              </p:par>
                            </p:childTnLst>
                          </p:cTn>
                        </p:par>
                        <p:par>
                          <p:cTn id="50" fill="hold">
                            <p:stCondLst>
                              <p:cond delay="6750"/>
                            </p:stCondLst>
                            <p:childTnLst>
                              <p:par>
                                <p:cTn id="51" presetID="26" presetClass="emph" presetSubtype="0" fill="hold" grpId="1" nodeType="afterEffect">
                                  <p:stCondLst>
                                    <p:cond delay="750"/>
                                  </p:stCondLst>
                                  <p:iterate type="lt">
                                    <p:tmPct val="0"/>
                                  </p:iterate>
                                  <p:childTnLst>
                                    <p:animEffect transition="out" filter="fade">
                                      <p:cBhvr>
                                        <p:cTn id="52" dur="1000" tmFilter="0, 0; .2, .5; .8, .5; 1, 0"/>
                                        <p:tgtEl>
                                          <p:spTgt spid="17"/>
                                        </p:tgtEl>
                                      </p:cBhvr>
                                    </p:animEffect>
                                    <p:animScale>
                                      <p:cBhvr>
                                        <p:cTn id="53" dur="500" autoRev="1" fill="hold"/>
                                        <p:tgtEl>
                                          <p:spTgt spid="17"/>
                                        </p:tgtEl>
                                      </p:cBhvr>
                                      <p:by x="105000" y="105000"/>
                                    </p:animScale>
                                  </p:childTnLst>
                                </p:cTn>
                              </p:par>
                            </p:childTnLst>
                          </p:cTn>
                        </p:par>
                        <p:par>
                          <p:cTn id="54" fill="hold">
                            <p:stCondLst>
                              <p:cond delay="8500"/>
                            </p:stCondLst>
                            <p:childTnLst>
                              <p:par>
                                <p:cTn id="55" presetID="26" presetClass="emph" presetSubtype="0" fill="hold" grpId="1" nodeType="afterEffect">
                                  <p:stCondLst>
                                    <p:cond delay="750"/>
                                  </p:stCondLst>
                                  <p:iterate type="lt">
                                    <p:tmPct val="0"/>
                                  </p:iterate>
                                  <p:childTnLst>
                                    <p:animEffect transition="out" filter="fade">
                                      <p:cBhvr>
                                        <p:cTn id="56" dur="1000" tmFilter="0, 0; .2, .5; .8, .5; 1, 0"/>
                                        <p:tgtEl>
                                          <p:spTgt spid="13"/>
                                        </p:tgtEl>
                                      </p:cBhvr>
                                    </p:animEffect>
                                    <p:animScale>
                                      <p:cBhvr>
                                        <p:cTn id="57"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P spid="17" grpId="0" animBg="1"/>
      <p:bldP spid="17" grpId="1" animBg="1"/>
      <p:bldP spid="18" grpId="0"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787" y="404664"/>
            <a:ext cx="4504605" cy="330090"/>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ПОКАЗАТЕЛИ ФИНАНСОВОЙ УСТОЙЧИВОСТИ</a:t>
            </a:r>
            <a:endParaRPr lang="ru-RU" sz="1600" b="1" dirty="0">
              <a:effectLst>
                <a:outerShdw blurRad="38100" dist="38100" dir="2700000" algn="tl">
                  <a:srgbClr val="000000">
                    <a:alpha val="43137"/>
                  </a:srgbClr>
                </a:outerShdw>
              </a:effectLst>
            </a:endParaRPr>
          </a:p>
        </p:txBody>
      </p:sp>
      <p:graphicFrame>
        <p:nvGraphicFramePr>
          <p:cNvPr id="3" name="Схема 2"/>
          <p:cNvGraphicFramePr/>
          <p:nvPr>
            <p:extLst>
              <p:ext uri="{D42A27DB-BD31-4B8C-83A1-F6EECF244321}">
                <p14:modId xmlns:p14="http://schemas.microsoft.com/office/powerpoint/2010/main" val="3647127689"/>
              </p:ext>
            </p:extLst>
          </p:nvPr>
        </p:nvGraphicFramePr>
        <p:xfrm>
          <a:off x="323528" y="1412777"/>
          <a:ext cx="8568952"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Прямоугольник 7"/>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6</a:t>
            </a:r>
            <a:endParaRPr lang="ru-RU" b="1" dirty="0"/>
          </a:p>
        </p:txBody>
      </p:sp>
    </p:spTree>
    <p:extLst>
      <p:ext uri="{BB962C8B-B14F-4D97-AF65-F5344CB8AC3E}">
        <p14:creationId xmlns:p14="http://schemas.microsoft.com/office/powerpoint/2010/main" val="1234066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52"/>
            <a:ext cx="9126537" cy="685800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pic>
      <p:sp>
        <p:nvSpPr>
          <p:cNvPr id="2" name="TextBox 1"/>
          <p:cNvSpPr txBox="1"/>
          <p:nvPr/>
        </p:nvSpPr>
        <p:spPr>
          <a:xfrm>
            <a:off x="3995936" y="260648"/>
            <a:ext cx="3384376"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АБСОЛЮТНЫЕ ПОКАЗАТЕЛИ ФИНАНСОВОЙ УСТОЙЧИВОСТИ</a:t>
            </a:r>
            <a:endParaRPr lang="ru-RU" sz="1600" b="1" dirty="0">
              <a:effectLst>
                <a:outerShdw blurRad="38100" dist="38100" dir="2700000" algn="tl">
                  <a:srgbClr val="000000">
                    <a:alpha val="43137"/>
                  </a:srgbClr>
                </a:outerShdw>
              </a:effectLst>
            </a:endParaRPr>
          </a:p>
        </p:txBody>
      </p:sp>
      <p:sp>
        <p:nvSpPr>
          <p:cNvPr id="5" name="Овал 4"/>
          <p:cNvSpPr/>
          <p:nvPr/>
        </p:nvSpPr>
        <p:spPr>
          <a:xfrm>
            <a:off x="285388" y="2996952"/>
            <a:ext cx="1798364" cy="102260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Абсолютные показатели</a:t>
            </a:r>
          </a:p>
        </p:txBody>
      </p:sp>
      <p:cxnSp>
        <p:nvCxnSpPr>
          <p:cNvPr id="7" name="Прямая соединительная линия 6"/>
          <p:cNvCxnSpPr>
            <a:stCxn id="5" idx="6"/>
            <a:endCxn id="12" idx="2"/>
          </p:cNvCxnSpPr>
          <p:nvPr/>
        </p:nvCxnSpPr>
        <p:spPr>
          <a:xfrm flipV="1">
            <a:off x="2083752" y="1939051"/>
            <a:ext cx="730666" cy="15692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a:stCxn id="5" idx="6"/>
            <a:endCxn id="13" idx="1"/>
          </p:cNvCxnSpPr>
          <p:nvPr/>
        </p:nvCxnSpPr>
        <p:spPr>
          <a:xfrm>
            <a:off x="2083752" y="3508252"/>
            <a:ext cx="256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a:stCxn id="5" idx="6"/>
            <a:endCxn id="14" idx="0"/>
          </p:cNvCxnSpPr>
          <p:nvPr/>
        </p:nvCxnSpPr>
        <p:spPr>
          <a:xfrm>
            <a:off x="2083752" y="3508252"/>
            <a:ext cx="744640" cy="14646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Скругленный прямоугольник 11"/>
              <p:cNvSpPr/>
              <p:nvPr/>
            </p:nvSpPr>
            <p:spPr>
              <a:xfrm>
                <a:off x="1920931" y="1285621"/>
                <a:ext cx="1786973" cy="65343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Размер чистых </a:t>
                </a:r>
                <a:r>
                  <a:rPr lang="ru-RU" sz="1600" dirty="0" smtClean="0"/>
                  <a:t>активов </a:t>
                </a:r>
                <a:r>
                  <a:rPr lang="ru-RU" sz="1600" dirty="0"/>
                  <a:t>(</a:t>
                </a:r>
                <a14:m>
                  <m:oMath xmlns:m="http://schemas.openxmlformats.org/officeDocument/2006/math">
                    <m:r>
                      <a:rPr lang="en-US" sz="1600" i="1">
                        <a:latin typeface="Cambria Math"/>
                      </a:rPr>
                      <m:t>𝐾</m:t>
                    </m:r>
                    <m:r>
                      <a:rPr lang="ru-RU" sz="1600" i="1">
                        <a:latin typeface="Cambria Math"/>
                      </a:rPr>
                      <m:t>ча</m:t>
                    </m:r>
                  </m:oMath>
                </a14:m>
                <a:r>
                  <a:rPr lang="ru-RU" sz="1600" dirty="0"/>
                  <a:t>)</a:t>
                </a:r>
              </a:p>
            </p:txBody>
          </p:sp>
        </mc:Choice>
        <mc:Fallback xmlns="">
          <p:sp>
            <p:nvSpPr>
              <p:cNvPr id="12" name="Скругленный прямоугольник 11"/>
              <p:cNvSpPr>
                <a:spLocks noRot="1" noChangeAspect="1" noMove="1" noResize="1" noEditPoints="1" noAdjustHandles="1" noChangeArrowheads="1" noChangeShapeType="1" noTextEdit="1"/>
              </p:cNvSpPr>
              <p:nvPr/>
            </p:nvSpPr>
            <p:spPr>
              <a:xfrm>
                <a:off x="1920931" y="1285621"/>
                <a:ext cx="1786973" cy="653430"/>
              </a:xfrm>
              <a:prstGeom prst="round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Скругленный прямоугольник 12"/>
              <p:cNvSpPr/>
              <p:nvPr/>
            </p:nvSpPr>
            <p:spPr>
              <a:xfrm>
                <a:off x="2339752" y="3112208"/>
                <a:ext cx="1749537" cy="79208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Размер уставного </a:t>
                </a:r>
                <a:r>
                  <a:rPr lang="ru-RU" sz="1600" dirty="0" smtClean="0"/>
                  <a:t>капитала </a:t>
                </a:r>
                <a:r>
                  <a:rPr lang="ru-RU" sz="1600" dirty="0"/>
                  <a:t>(</a:t>
                </a:r>
                <a14:m>
                  <m:oMath xmlns:m="http://schemas.openxmlformats.org/officeDocument/2006/math">
                    <m:r>
                      <a:rPr lang="en-US" sz="1600" i="1">
                        <a:latin typeface="Cambria Math"/>
                      </a:rPr>
                      <m:t>𝐾</m:t>
                    </m:r>
                    <m:r>
                      <a:rPr lang="ru-RU" sz="1600" i="1">
                        <a:latin typeface="Cambria Math"/>
                      </a:rPr>
                      <m:t>ук</m:t>
                    </m:r>
                  </m:oMath>
                </a14:m>
                <a:r>
                  <a:rPr lang="ru-RU" sz="1600" dirty="0"/>
                  <a:t>)</a:t>
                </a:r>
              </a:p>
            </p:txBody>
          </p:sp>
        </mc:Choice>
        <mc:Fallback xmlns="">
          <p:sp>
            <p:nvSpPr>
              <p:cNvPr id="13" name="Скругленный прямоугольник 12"/>
              <p:cNvSpPr>
                <a:spLocks noRot="1" noChangeAspect="1" noMove="1" noResize="1" noEditPoints="1" noAdjustHandles="1" noChangeArrowheads="1" noChangeShapeType="1" noTextEdit="1"/>
              </p:cNvSpPr>
              <p:nvPr/>
            </p:nvSpPr>
            <p:spPr>
              <a:xfrm>
                <a:off x="2339752" y="3112208"/>
                <a:ext cx="1749537" cy="792088"/>
              </a:xfrm>
              <a:prstGeom prst="round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Скругленный прямоугольник 13"/>
              <p:cNvSpPr/>
              <p:nvPr/>
            </p:nvSpPr>
            <p:spPr>
              <a:xfrm>
                <a:off x="1586254" y="4972892"/>
                <a:ext cx="2484276" cy="648072"/>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Остаточная стоимость основных </a:t>
                </a:r>
                <a:r>
                  <a:rPr lang="ru-RU" sz="1600" dirty="0" smtClean="0"/>
                  <a:t>средств </a:t>
                </a:r>
                <a:r>
                  <a:rPr lang="ru-RU" sz="1600" dirty="0"/>
                  <a:t>(</a:t>
                </a:r>
                <a14:m>
                  <m:oMath xmlns:m="http://schemas.openxmlformats.org/officeDocument/2006/math">
                    <m:r>
                      <a:rPr lang="en-US" sz="1600" i="1">
                        <a:latin typeface="Cambria Math"/>
                      </a:rPr>
                      <m:t>𝐾</m:t>
                    </m:r>
                    <m:r>
                      <a:rPr lang="ru-RU" sz="1600" i="1">
                        <a:latin typeface="Cambria Math"/>
                      </a:rPr>
                      <m:t>ос</m:t>
                    </m:r>
                  </m:oMath>
                </a14:m>
                <a:r>
                  <a:rPr lang="ru-RU" sz="1600" dirty="0" smtClean="0"/>
                  <a:t>)</a:t>
                </a:r>
                <a:endParaRPr lang="ru-RU" sz="1600" dirty="0"/>
              </a:p>
            </p:txBody>
          </p:sp>
        </mc:Choice>
        <mc:Fallback xmlns="">
          <p:sp>
            <p:nvSpPr>
              <p:cNvPr id="14" name="Скругленный прямоугольник 13"/>
              <p:cNvSpPr>
                <a:spLocks noRot="1" noChangeAspect="1" noMove="1" noResize="1" noEditPoints="1" noAdjustHandles="1" noChangeArrowheads="1" noChangeShapeType="1" noTextEdit="1"/>
              </p:cNvSpPr>
              <p:nvPr/>
            </p:nvSpPr>
            <p:spPr>
              <a:xfrm>
                <a:off x="1586254" y="4972892"/>
                <a:ext cx="2484276" cy="648072"/>
              </a:xfrm>
              <a:prstGeom prst="roundRect">
                <a:avLst/>
              </a:prstGeom>
              <a:blipFill rotWithShape="1">
                <a:blip r:embed="rId6"/>
                <a:stretch>
                  <a:fillRect/>
                </a:stretch>
              </a:blipFill>
            </p:spPr>
            <p:txBody>
              <a:bodyPr/>
              <a:lstStyle/>
              <a:p>
                <a:r>
                  <a:rPr lang="ru-RU">
                    <a:noFill/>
                  </a:rPr>
                  <a:t> </a:t>
                </a:r>
              </a:p>
            </p:txBody>
          </p:sp>
        </mc:Fallback>
      </mc:AlternateContent>
      <p:sp>
        <p:nvSpPr>
          <p:cNvPr id="26" name="Скругленный прямоугольник 25"/>
          <p:cNvSpPr/>
          <p:nvPr/>
        </p:nvSpPr>
        <p:spPr>
          <a:xfrm>
            <a:off x="4896221" y="1484784"/>
            <a:ext cx="2363788" cy="653430"/>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24 </a:t>
            </a:r>
            <a:r>
              <a:rPr lang="ru-RU" sz="1400" dirty="0"/>
              <a:t>млн </a:t>
            </a:r>
            <a:r>
              <a:rPr lang="ru-RU" sz="1400" dirty="0" smtClean="0"/>
              <a:t>   армянских </a:t>
            </a:r>
            <a:r>
              <a:rPr lang="ru-RU" sz="1400" dirty="0" err="1"/>
              <a:t>драмов</a:t>
            </a:r>
            <a:endParaRPr lang="ru-RU" sz="1400" dirty="0"/>
          </a:p>
        </p:txBody>
      </p:sp>
      <p:sp>
        <p:nvSpPr>
          <p:cNvPr id="27" name="Скругленный прямоугольник 26"/>
          <p:cNvSpPr/>
          <p:nvPr/>
        </p:nvSpPr>
        <p:spPr>
          <a:xfrm>
            <a:off x="4882528" y="2590522"/>
            <a:ext cx="2377481" cy="817326"/>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100 </a:t>
            </a:r>
            <a:r>
              <a:rPr lang="ru-RU" sz="1400" dirty="0" err="1"/>
              <a:t>тыс</a:t>
            </a:r>
            <a:r>
              <a:rPr lang="ru-RU" sz="1400" dirty="0"/>
              <a:t> белорусских рублей</a:t>
            </a:r>
          </a:p>
        </p:txBody>
      </p:sp>
      <p:sp>
        <p:nvSpPr>
          <p:cNvPr id="28" name="Скругленный прямоугольник 27"/>
          <p:cNvSpPr/>
          <p:nvPr/>
        </p:nvSpPr>
        <p:spPr>
          <a:xfrm>
            <a:off x="4893914" y="3668430"/>
            <a:ext cx="2366096" cy="663514"/>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a:t> </a:t>
            </a:r>
            <a:r>
              <a:rPr lang="ru-RU" sz="1400" dirty="0" smtClean="0"/>
              <a:t>     – </a:t>
            </a:r>
            <a:r>
              <a:rPr lang="ru-RU" sz="1400" dirty="0"/>
              <a:t>не менее 48 млн тенге</a:t>
            </a:r>
          </a:p>
        </p:txBody>
      </p:sp>
      <p:sp>
        <p:nvSpPr>
          <p:cNvPr id="29" name="Скругленный прямоугольник 28"/>
          <p:cNvSpPr/>
          <p:nvPr/>
        </p:nvSpPr>
        <p:spPr>
          <a:xfrm>
            <a:off x="4867646" y="4629687"/>
            <a:ext cx="2392363" cy="61640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7,5 млн сом</a:t>
            </a:r>
          </a:p>
        </p:txBody>
      </p:sp>
      <p:sp>
        <p:nvSpPr>
          <p:cNvPr id="30" name="Скругленный прямоугольник 29"/>
          <p:cNvSpPr/>
          <p:nvPr/>
        </p:nvSpPr>
        <p:spPr>
          <a:xfrm>
            <a:off x="4882529" y="5423487"/>
            <a:ext cx="2377480" cy="79208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9 млн российских рублей </a:t>
            </a:r>
          </a:p>
        </p:txBody>
      </p:sp>
      <p:sp>
        <p:nvSpPr>
          <p:cNvPr id="1094" name="Овал 1093"/>
          <p:cNvSpPr/>
          <p:nvPr/>
        </p:nvSpPr>
        <p:spPr>
          <a:xfrm>
            <a:off x="7596336" y="3136790"/>
            <a:ext cx="1271446" cy="703219"/>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t>3</a:t>
            </a:r>
            <a:r>
              <a:rPr lang="ru-RU" dirty="0" smtClean="0"/>
              <a:t>0 баллов</a:t>
            </a:r>
            <a:endParaRPr lang="ru-RU" dirty="0"/>
          </a:p>
        </p:txBody>
      </p:sp>
      <p:cxnSp>
        <p:nvCxnSpPr>
          <p:cNvPr id="1100" name="Прямая соединительная линия 1099"/>
          <p:cNvCxnSpPr>
            <a:stCxn id="26" idx="3"/>
            <a:endCxn id="1094" idx="1"/>
          </p:cNvCxnSpPr>
          <p:nvPr/>
        </p:nvCxnSpPr>
        <p:spPr>
          <a:xfrm>
            <a:off x="7260009" y="1811499"/>
            <a:ext cx="522526" cy="1428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2" name="Прямая соединительная линия 1101"/>
          <p:cNvCxnSpPr>
            <a:stCxn id="27" idx="3"/>
            <a:endCxn id="1094" idx="1"/>
          </p:cNvCxnSpPr>
          <p:nvPr/>
        </p:nvCxnSpPr>
        <p:spPr>
          <a:xfrm>
            <a:off x="7260009" y="2999185"/>
            <a:ext cx="522526" cy="2405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4" name="Прямая соединительная линия 1103"/>
          <p:cNvCxnSpPr>
            <a:stCxn id="28" idx="3"/>
            <a:endCxn id="1094" idx="3"/>
          </p:cNvCxnSpPr>
          <p:nvPr/>
        </p:nvCxnSpPr>
        <p:spPr>
          <a:xfrm flipV="1">
            <a:off x="7260010" y="3737025"/>
            <a:ext cx="522525" cy="2631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6" name="Прямая соединительная линия 1105"/>
          <p:cNvCxnSpPr>
            <a:stCxn id="29" idx="3"/>
            <a:endCxn id="1094" idx="3"/>
          </p:cNvCxnSpPr>
          <p:nvPr/>
        </p:nvCxnSpPr>
        <p:spPr>
          <a:xfrm flipV="1">
            <a:off x="7260009" y="3737025"/>
            <a:ext cx="522526" cy="12008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8" name="Прямая соединительная линия 1107"/>
          <p:cNvCxnSpPr>
            <a:stCxn id="30" idx="3"/>
            <a:endCxn id="1094" idx="3"/>
          </p:cNvCxnSpPr>
          <p:nvPr/>
        </p:nvCxnSpPr>
        <p:spPr>
          <a:xfrm flipV="1">
            <a:off x="7260009" y="3737025"/>
            <a:ext cx="522526" cy="20825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6910" y="1533768"/>
            <a:ext cx="457178" cy="45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4683" y="2686200"/>
            <a:ext cx="410766"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8060" y="3789425"/>
            <a:ext cx="444165"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8196" y="5482665"/>
            <a:ext cx="470713" cy="4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Прямая соединительная линия 7"/>
          <p:cNvCxnSpPr>
            <a:stCxn id="12" idx="3"/>
            <a:endCxn id="26" idx="1"/>
          </p:cNvCxnSpPr>
          <p:nvPr/>
        </p:nvCxnSpPr>
        <p:spPr>
          <a:xfrm>
            <a:off x="3707904" y="1612336"/>
            <a:ext cx="1188317" cy="1991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p:cNvCxnSpPr>
            <a:stCxn id="12" idx="3"/>
            <a:endCxn id="27" idx="1"/>
          </p:cNvCxnSpPr>
          <p:nvPr/>
        </p:nvCxnSpPr>
        <p:spPr>
          <a:xfrm>
            <a:off x="3707904" y="1612336"/>
            <a:ext cx="1174624" cy="138684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a:stCxn id="12" idx="3"/>
            <a:endCxn id="28" idx="1"/>
          </p:cNvCxnSpPr>
          <p:nvPr/>
        </p:nvCxnSpPr>
        <p:spPr>
          <a:xfrm>
            <a:off x="3707904" y="1612336"/>
            <a:ext cx="1186010" cy="238785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a:stCxn id="12" idx="3"/>
            <a:endCxn id="30" idx="1"/>
          </p:cNvCxnSpPr>
          <p:nvPr/>
        </p:nvCxnSpPr>
        <p:spPr>
          <a:xfrm>
            <a:off x="3707904" y="1612336"/>
            <a:ext cx="1174625" cy="42071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a:stCxn id="12" idx="3"/>
            <a:endCxn id="29" idx="1"/>
          </p:cNvCxnSpPr>
          <p:nvPr/>
        </p:nvCxnSpPr>
        <p:spPr>
          <a:xfrm>
            <a:off x="3707904" y="1612336"/>
            <a:ext cx="1159742" cy="332555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68" name="Picture 9" descr="Картинки по запросу флаг кыргызской республики"/>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8024" y="4705980"/>
            <a:ext cx="685345" cy="511641"/>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Прямая соединительная линия 69"/>
          <p:cNvCxnSpPr/>
          <p:nvPr/>
        </p:nvCxnSpPr>
        <p:spPr>
          <a:xfrm flipV="1">
            <a:off x="4094578" y="1819435"/>
            <a:ext cx="806932" cy="16967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Прямая соединительная линия 70"/>
          <p:cNvCxnSpPr/>
          <p:nvPr/>
        </p:nvCxnSpPr>
        <p:spPr>
          <a:xfrm flipV="1">
            <a:off x="4094578" y="3007121"/>
            <a:ext cx="793239" cy="5090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Прямая соединительная линия 71"/>
          <p:cNvCxnSpPr/>
          <p:nvPr/>
        </p:nvCxnSpPr>
        <p:spPr>
          <a:xfrm>
            <a:off x="4094578" y="3516188"/>
            <a:ext cx="804625" cy="49193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Прямая соединительная линия 72"/>
          <p:cNvCxnSpPr/>
          <p:nvPr/>
        </p:nvCxnSpPr>
        <p:spPr>
          <a:xfrm>
            <a:off x="4094578" y="3516188"/>
            <a:ext cx="778357" cy="142963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Прямая соединительная линия 73"/>
          <p:cNvCxnSpPr>
            <a:endCxn id="79" idx="1"/>
          </p:cNvCxnSpPr>
          <p:nvPr/>
        </p:nvCxnSpPr>
        <p:spPr>
          <a:xfrm>
            <a:off x="4094578" y="3516188"/>
            <a:ext cx="793240" cy="23033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5" name="Скругленный прямоугольник 74"/>
          <p:cNvSpPr/>
          <p:nvPr/>
        </p:nvSpPr>
        <p:spPr>
          <a:xfrm>
            <a:off x="4901510" y="1484784"/>
            <a:ext cx="2363788" cy="653430"/>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17 </a:t>
            </a:r>
            <a:r>
              <a:rPr lang="ru-RU" sz="1400" dirty="0"/>
              <a:t>млн </a:t>
            </a:r>
            <a:r>
              <a:rPr lang="ru-RU" sz="1400" dirty="0" smtClean="0"/>
              <a:t>   армянских </a:t>
            </a:r>
            <a:r>
              <a:rPr lang="ru-RU" sz="1400" dirty="0" err="1"/>
              <a:t>драмов</a:t>
            </a:r>
            <a:endParaRPr lang="ru-RU" sz="1400" dirty="0"/>
          </a:p>
        </p:txBody>
      </p:sp>
      <p:sp>
        <p:nvSpPr>
          <p:cNvPr id="76" name="Скругленный прямоугольник 75"/>
          <p:cNvSpPr/>
          <p:nvPr/>
        </p:nvSpPr>
        <p:spPr>
          <a:xfrm>
            <a:off x="4887817" y="2590522"/>
            <a:ext cx="2377481" cy="817326"/>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75 </a:t>
            </a:r>
            <a:r>
              <a:rPr lang="ru-RU" sz="1400" dirty="0" err="1" smtClean="0"/>
              <a:t>тыс</a:t>
            </a:r>
            <a:r>
              <a:rPr lang="ru-RU" sz="1400" dirty="0" smtClean="0"/>
              <a:t> </a:t>
            </a:r>
            <a:r>
              <a:rPr lang="ru-RU" sz="1400" dirty="0"/>
              <a:t>белорусских рублей</a:t>
            </a:r>
          </a:p>
        </p:txBody>
      </p:sp>
      <p:sp>
        <p:nvSpPr>
          <p:cNvPr id="77" name="Скругленный прямоугольник 76"/>
          <p:cNvSpPr/>
          <p:nvPr/>
        </p:nvSpPr>
        <p:spPr>
          <a:xfrm>
            <a:off x="4899203" y="3668430"/>
            <a:ext cx="2366096" cy="663514"/>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a:t> </a:t>
            </a:r>
            <a:r>
              <a:rPr lang="ru-RU" sz="1400" dirty="0" smtClean="0"/>
              <a:t>     – </a:t>
            </a:r>
            <a:r>
              <a:rPr lang="ru-RU" sz="1400" dirty="0"/>
              <a:t>не менее </a:t>
            </a:r>
            <a:r>
              <a:rPr lang="ru-RU" sz="1400" dirty="0" smtClean="0"/>
              <a:t>32 </a:t>
            </a:r>
            <a:r>
              <a:rPr lang="ru-RU" sz="1400" dirty="0"/>
              <a:t>млн тенге</a:t>
            </a:r>
          </a:p>
        </p:txBody>
      </p:sp>
      <p:sp>
        <p:nvSpPr>
          <p:cNvPr id="78" name="Скругленный прямоугольник 77"/>
          <p:cNvSpPr/>
          <p:nvPr/>
        </p:nvSpPr>
        <p:spPr>
          <a:xfrm>
            <a:off x="4872935" y="4629687"/>
            <a:ext cx="2392363" cy="61640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5,5 </a:t>
            </a:r>
            <a:r>
              <a:rPr lang="ru-RU" sz="1400" dirty="0"/>
              <a:t>млн сом</a:t>
            </a:r>
          </a:p>
        </p:txBody>
      </p:sp>
      <p:sp>
        <p:nvSpPr>
          <p:cNvPr id="79" name="Скругленный прямоугольник 78"/>
          <p:cNvSpPr/>
          <p:nvPr/>
        </p:nvSpPr>
        <p:spPr>
          <a:xfrm>
            <a:off x="4887818" y="5423487"/>
            <a:ext cx="2377480" cy="79208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6 </a:t>
            </a:r>
            <a:r>
              <a:rPr lang="ru-RU" sz="1400" dirty="0"/>
              <a:t>млн российских рублей </a:t>
            </a:r>
          </a:p>
        </p:txBody>
      </p:sp>
      <p:sp>
        <p:nvSpPr>
          <p:cNvPr id="80" name="Овал 79"/>
          <p:cNvSpPr/>
          <p:nvPr/>
        </p:nvSpPr>
        <p:spPr>
          <a:xfrm>
            <a:off x="7601625" y="3136790"/>
            <a:ext cx="1271446" cy="703219"/>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t>10 баллов</a:t>
            </a:r>
            <a:endParaRPr lang="ru-RU" dirty="0"/>
          </a:p>
        </p:txBody>
      </p:sp>
      <p:pic>
        <p:nvPicPr>
          <p:cNvPr id="8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2199" y="1533768"/>
            <a:ext cx="457178" cy="45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9972" y="2686200"/>
            <a:ext cx="410766"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3349" y="3789425"/>
            <a:ext cx="444165"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3485" y="5482665"/>
            <a:ext cx="470713" cy="4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9" descr="Картинки по запросу флаг кыргызской республики"/>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3313" y="4713916"/>
            <a:ext cx="685345" cy="511641"/>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Прямая соединительная линия 85"/>
          <p:cNvCxnSpPr/>
          <p:nvPr/>
        </p:nvCxnSpPr>
        <p:spPr>
          <a:xfrm flipV="1">
            <a:off x="4084878" y="1802501"/>
            <a:ext cx="825691" cy="34854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7" name="Прямая соединительная линия 86"/>
          <p:cNvCxnSpPr/>
          <p:nvPr/>
        </p:nvCxnSpPr>
        <p:spPr>
          <a:xfrm flipV="1">
            <a:off x="4084878" y="2990187"/>
            <a:ext cx="811998" cy="22977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8" name="Прямая соединительная линия 87"/>
          <p:cNvCxnSpPr/>
          <p:nvPr/>
        </p:nvCxnSpPr>
        <p:spPr>
          <a:xfrm flipV="1">
            <a:off x="4084878" y="3991189"/>
            <a:ext cx="823384" cy="12967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Прямая соединительная линия 89"/>
          <p:cNvCxnSpPr/>
          <p:nvPr/>
        </p:nvCxnSpPr>
        <p:spPr>
          <a:xfrm flipV="1">
            <a:off x="4084878" y="4928893"/>
            <a:ext cx="797116" cy="3590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Прямая соединительная линия 90"/>
          <p:cNvCxnSpPr>
            <a:endCxn id="96" idx="1"/>
          </p:cNvCxnSpPr>
          <p:nvPr/>
        </p:nvCxnSpPr>
        <p:spPr>
          <a:xfrm>
            <a:off x="4084878" y="5287930"/>
            <a:ext cx="811999" cy="5146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Скругленный прямоугольник 91"/>
          <p:cNvSpPr/>
          <p:nvPr/>
        </p:nvSpPr>
        <p:spPr>
          <a:xfrm>
            <a:off x="4910569" y="1467850"/>
            <a:ext cx="2363788" cy="653430"/>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17 </a:t>
            </a:r>
            <a:r>
              <a:rPr lang="ru-RU" sz="1400" dirty="0"/>
              <a:t>млн </a:t>
            </a:r>
            <a:r>
              <a:rPr lang="ru-RU" sz="1400" dirty="0" smtClean="0"/>
              <a:t>   армянских </a:t>
            </a:r>
            <a:r>
              <a:rPr lang="ru-RU" sz="1400" dirty="0" err="1"/>
              <a:t>драмов</a:t>
            </a:r>
            <a:endParaRPr lang="ru-RU" sz="1400" dirty="0"/>
          </a:p>
        </p:txBody>
      </p:sp>
      <p:sp>
        <p:nvSpPr>
          <p:cNvPr id="93" name="Скругленный прямоугольник 92"/>
          <p:cNvSpPr/>
          <p:nvPr/>
        </p:nvSpPr>
        <p:spPr>
          <a:xfrm>
            <a:off x="4896876" y="2573588"/>
            <a:ext cx="2377481" cy="817326"/>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75 </a:t>
            </a:r>
            <a:r>
              <a:rPr lang="ru-RU" sz="1400" dirty="0" err="1" smtClean="0"/>
              <a:t>тыс</a:t>
            </a:r>
            <a:r>
              <a:rPr lang="ru-RU" sz="1400" dirty="0" smtClean="0"/>
              <a:t> </a:t>
            </a:r>
            <a:r>
              <a:rPr lang="ru-RU" sz="1400" dirty="0"/>
              <a:t>белорусских рублей</a:t>
            </a:r>
          </a:p>
        </p:txBody>
      </p:sp>
      <p:sp>
        <p:nvSpPr>
          <p:cNvPr id="94" name="Скругленный прямоугольник 93"/>
          <p:cNvSpPr/>
          <p:nvPr/>
        </p:nvSpPr>
        <p:spPr>
          <a:xfrm>
            <a:off x="4908262" y="3651496"/>
            <a:ext cx="2366096" cy="663514"/>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a:t> </a:t>
            </a:r>
            <a:r>
              <a:rPr lang="ru-RU" sz="1400" dirty="0" smtClean="0"/>
              <a:t>     – </a:t>
            </a:r>
            <a:r>
              <a:rPr lang="ru-RU" sz="1400" dirty="0"/>
              <a:t>не менее </a:t>
            </a:r>
            <a:r>
              <a:rPr lang="ru-RU" sz="1400" dirty="0" smtClean="0"/>
              <a:t>32 </a:t>
            </a:r>
            <a:r>
              <a:rPr lang="ru-RU" sz="1400" dirty="0"/>
              <a:t>млн тенге</a:t>
            </a:r>
          </a:p>
        </p:txBody>
      </p:sp>
      <p:sp>
        <p:nvSpPr>
          <p:cNvPr id="95" name="Скругленный прямоугольник 94"/>
          <p:cNvSpPr/>
          <p:nvPr/>
        </p:nvSpPr>
        <p:spPr>
          <a:xfrm>
            <a:off x="4881994" y="4612753"/>
            <a:ext cx="2392363" cy="61640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5,5 </a:t>
            </a:r>
            <a:r>
              <a:rPr lang="ru-RU" sz="1400" dirty="0"/>
              <a:t>млн сом</a:t>
            </a:r>
          </a:p>
        </p:txBody>
      </p:sp>
      <p:sp>
        <p:nvSpPr>
          <p:cNvPr id="96" name="Скругленный прямоугольник 95"/>
          <p:cNvSpPr/>
          <p:nvPr/>
        </p:nvSpPr>
        <p:spPr>
          <a:xfrm>
            <a:off x="4896877" y="5406553"/>
            <a:ext cx="2377480" cy="79208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6 </a:t>
            </a:r>
            <a:r>
              <a:rPr lang="ru-RU" sz="1400" dirty="0"/>
              <a:t>млн российских рублей </a:t>
            </a:r>
          </a:p>
        </p:txBody>
      </p:sp>
      <p:pic>
        <p:nvPicPr>
          <p:cNvPr id="9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1258" y="1516834"/>
            <a:ext cx="457178" cy="45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9031" y="2669266"/>
            <a:ext cx="410766"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2408" y="3772491"/>
            <a:ext cx="444165"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2544" y="5465731"/>
            <a:ext cx="470713" cy="4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9" descr="Картинки по запросу флаг кыргызской республики"/>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2372" y="4696982"/>
            <a:ext cx="685345" cy="511641"/>
          </a:xfrm>
          <a:prstGeom prst="rect">
            <a:avLst/>
          </a:prstGeom>
          <a:noFill/>
          <a:extLst>
            <a:ext uri="{909E8E84-426E-40DD-AFC4-6F175D3DCCD1}">
              <a14:hiddenFill xmlns:a14="http://schemas.microsoft.com/office/drawing/2010/main">
                <a:solidFill>
                  <a:srgbClr val="FFFFFF"/>
                </a:solidFill>
              </a14:hiddenFill>
            </a:ext>
          </a:extLst>
        </p:spPr>
      </p:pic>
      <p:sp>
        <p:nvSpPr>
          <p:cNvPr id="102" name="Прямоугольник 101"/>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7</a:t>
            </a:r>
            <a:endParaRPr lang="ru-RU" b="1" dirty="0"/>
          </a:p>
        </p:txBody>
      </p:sp>
    </p:spTree>
    <p:extLst>
      <p:ext uri="{BB962C8B-B14F-4D97-AF65-F5344CB8AC3E}">
        <p14:creationId xmlns:p14="http://schemas.microsoft.com/office/powerpoint/2010/main" val="19922585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10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000"/>
                                        <p:tgtEl>
                                          <p:spTgt spid="26"/>
                                        </p:tgtEl>
                                      </p:cBhvr>
                                    </p:animEffect>
                                  </p:childTnLst>
                                </p:cTn>
                              </p:par>
                              <p:par>
                                <p:cTn id="48" presetID="22" presetClass="entr" presetSubtype="8" fill="hold" nodeType="with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wipe(left)">
                                      <p:cBhvr>
                                        <p:cTn id="50" dur="1000"/>
                                        <p:tgtEl>
                                          <p:spTgt spid="2051"/>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1000"/>
                                        <p:tgtEl>
                                          <p:spTgt spid="27"/>
                                        </p:tgtEl>
                                      </p:cBhvr>
                                    </p:animEffect>
                                  </p:childTnLst>
                                </p:cTn>
                              </p:par>
                              <p:par>
                                <p:cTn id="55" presetID="22" presetClass="entr" presetSubtype="8" fill="hold" nodeType="with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wipe(left)">
                                      <p:cBhvr>
                                        <p:cTn id="57" dur="1000"/>
                                        <p:tgtEl>
                                          <p:spTgt spid="2052"/>
                                        </p:tgtEl>
                                      </p:cBhvr>
                                    </p:animEffect>
                                  </p:childTnLst>
                                </p:cTn>
                              </p:par>
                              <p:par>
                                <p:cTn id="58" presetID="22" presetClass="entr" presetSubtype="8"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1000"/>
                                        <p:tgtEl>
                                          <p:spTgt spid="28"/>
                                        </p:tgtEl>
                                      </p:cBhvr>
                                    </p:animEffect>
                                  </p:childTnLst>
                                </p:cTn>
                              </p:par>
                              <p:par>
                                <p:cTn id="65" presetID="22" presetClass="entr" presetSubtype="8" fill="hold" nodeType="withEffect">
                                  <p:stCondLst>
                                    <p:cond delay="0"/>
                                  </p:stCondLst>
                                  <p:childTnLst>
                                    <p:set>
                                      <p:cBhvr>
                                        <p:cTn id="66" dur="1" fill="hold">
                                          <p:stCondLst>
                                            <p:cond delay="0"/>
                                          </p:stCondLst>
                                        </p:cTn>
                                        <p:tgtEl>
                                          <p:spTgt spid="2053"/>
                                        </p:tgtEl>
                                        <p:attrNameLst>
                                          <p:attrName>style.visibility</p:attrName>
                                        </p:attrNameLst>
                                      </p:cBhvr>
                                      <p:to>
                                        <p:strVal val="visible"/>
                                      </p:to>
                                    </p:set>
                                    <p:animEffect transition="in" filter="wipe(left)">
                                      <p:cBhvr>
                                        <p:cTn id="67" dur="1000"/>
                                        <p:tgtEl>
                                          <p:spTgt spid="2053"/>
                                        </p:tgtEl>
                                      </p:cBhvr>
                                    </p:animEffect>
                                  </p:childTnLst>
                                </p:cTn>
                              </p:par>
                              <p:par>
                                <p:cTn id="68" presetID="22" presetClass="entr" presetSubtype="8"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1000"/>
                                        <p:tgtEl>
                                          <p:spTgt spid="17"/>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1000"/>
                                        <p:tgtEl>
                                          <p:spTgt spid="29"/>
                                        </p:tgtEl>
                                      </p:cBhvr>
                                    </p:animEffect>
                                  </p:childTnLst>
                                </p:cTn>
                              </p:par>
                              <p:par>
                                <p:cTn id="75" presetID="22" presetClass="entr" presetSubtype="8"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1000"/>
                                        <p:tgtEl>
                                          <p:spTgt spid="68"/>
                                        </p:tgtEl>
                                      </p:cBhvr>
                                    </p:animEffect>
                                  </p:childTnLst>
                                </p:cTn>
                              </p:par>
                              <p:par>
                                <p:cTn id="78" presetID="22" presetClass="entr" presetSubtype="8"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000"/>
                                        <p:tgtEl>
                                          <p:spTgt spid="22"/>
                                        </p:tgtEl>
                                      </p:cBhvr>
                                    </p:animEffect>
                                  </p:childTnLst>
                                </p:cTn>
                              </p:par>
                            </p:childTnLst>
                          </p:cTn>
                        </p:par>
                        <p:par>
                          <p:cTn id="81" fill="hold">
                            <p:stCondLst>
                              <p:cond delay="5000"/>
                            </p:stCondLst>
                            <p:childTnLst>
                              <p:par>
                                <p:cTn id="82" presetID="22" presetClass="entr" presetSubtype="8"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1000"/>
                                        <p:tgtEl>
                                          <p:spTgt spid="30"/>
                                        </p:tgtEl>
                                      </p:cBhvr>
                                    </p:animEffect>
                                  </p:childTnLst>
                                </p:cTn>
                              </p:par>
                              <p:par>
                                <p:cTn id="85" presetID="22" presetClass="entr" presetSubtype="8" fill="hold" nodeType="withEffect">
                                  <p:stCondLst>
                                    <p:cond delay="0"/>
                                  </p:stCondLst>
                                  <p:childTnLst>
                                    <p:set>
                                      <p:cBhvr>
                                        <p:cTn id="86" dur="1" fill="hold">
                                          <p:stCondLst>
                                            <p:cond delay="0"/>
                                          </p:stCondLst>
                                        </p:cTn>
                                        <p:tgtEl>
                                          <p:spTgt spid="2058"/>
                                        </p:tgtEl>
                                        <p:attrNameLst>
                                          <p:attrName>style.visibility</p:attrName>
                                        </p:attrNameLst>
                                      </p:cBhvr>
                                      <p:to>
                                        <p:strVal val="visible"/>
                                      </p:to>
                                    </p:set>
                                    <p:animEffect transition="in" filter="wipe(left)">
                                      <p:cBhvr>
                                        <p:cTn id="87" dur="1000"/>
                                        <p:tgtEl>
                                          <p:spTgt spid="2058"/>
                                        </p:tgtEl>
                                      </p:cBhvr>
                                    </p:animEffect>
                                  </p:childTnLst>
                                </p:cTn>
                              </p:par>
                              <p:par>
                                <p:cTn id="88" presetID="22" presetClass="entr" presetSubtype="8"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1000"/>
                                        <p:tgtEl>
                                          <p:spTgt spid="20"/>
                                        </p:tgtEl>
                                      </p:cBhvr>
                                    </p:animEffect>
                                  </p:childTnLst>
                                </p:cTn>
                              </p:par>
                            </p:childTnLst>
                          </p:cTn>
                        </p:par>
                        <p:par>
                          <p:cTn id="91" fill="hold">
                            <p:stCondLst>
                              <p:cond delay="6000"/>
                            </p:stCondLst>
                            <p:childTnLst>
                              <p:par>
                                <p:cTn id="92" presetID="22" presetClass="entr" presetSubtype="8" fill="hold" grpId="0" nodeType="afterEffect">
                                  <p:stCondLst>
                                    <p:cond delay="0"/>
                                  </p:stCondLst>
                                  <p:childTnLst>
                                    <p:set>
                                      <p:cBhvr>
                                        <p:cTn id="93" dur="1" fill="hold">
                                          <p:stCondLst>
                                            <p:cond delay="0"/>
                                          </p:stCondLst>
                                        </p:cTn>
                                        <p:tgtEl>
                                          <p:spTgt spid="1094"/>
                                        </p:tgtEl>
                                        <p:attrNameLst>
                                          <p:attrName>style.visibility</p:attrName>
                                        </p:attrNameLst>
                                      </p:cBhvr>
                                      <p:to>
                                        <p:strVal val="visible"/>
                                      </p:to>
                                    </p:set>
                                    <p:animEffect transition="in" filter="wipe(left)">
                                      <p:cBhvr>
                                        <p:cTn id="94" dur="1000"/>
                                        <p:tgtEl>
                                          <p:spTgt spid="1094"/>
                                        </p:tgtEl>
                                      </p:cBhvr>
                                    </p:animEffect>
                                  </p:childTnLst>
                                </p:cTn>
                              </p:par>
                              <p:par>
                                <p:cTn id="95" presetID="22" presetClass="entr" presetSubtype="8" fill="hold" nodeType="withEffect">
                                  <p:stCondLst>
                                    <p:cond delay="0"/>
                                  </p:stCondLst>
                                  <p:childTnLst>
                                    <p:set>
                                      <p:cBhvr>
                                        <p:cTn id="96" dur="1" fill="hold">
                                          <p:stCondLst>
                                            <p:cond delay="0"/>
                                          </p:stCondLst>
                                        </p:cTn>
                                        <p:tgtEl>
                                          <p:spTgt spid="1100"/>
                                        </p:tgtEl>
                                        <p:attrNameLst>
                                          <p:attrName>style.visibility</p:attrName>
                                        </p:attrNameLst>
                                      </p:cBhvr>
                                      <p:to>
                                        <p:strVal val="visible"/>
                                      </p:to>
                                    </p:set>
                                    <p:animEffect transition="in" filter="wipe(left)">
                                      <p:cBhvr>
                                        <p:cTn id="97" dur="1000"/>
                                        <p:tgtEl>
                                          <p:spTgt spid="1100"/>
                                        </p:tgtEl>
                                      </p:cBhvr>
                                    </p:animEffect>
                                  </p:childTnLst>
                                </p:cTn>
                              </p:par>
                              <p:par>
                                <p:cTn id="98" presetID="22" presetClass="entr" presetSubtype="8" fill="hold" nodeType="withEffect">
                                  <p:stCondLst>
                                    <p:cond delay="0"/>
                                  </p:stCondLst>
                                  <p:childTnLst>
                                    <p:set>
                                      <p:cBhvr>
                                        <p:cTn id="99" dur="1" fill="hold">
                                          <p:stCondLst>
                                            <p:cond delay="0"/>
                                          </p:stCondLst>
                                        </p:cTn>
                                        <p:tgtEl>
                                          <p:spTgt spid="1102"/>
                                        </p:tgtEl>
                                        <p:attrNameLst>
                                          <p:attrName>style.visibility</p:attrName>
                                        </p:attrNameLst>
                                      </p:cBhvr>
                                      <p:to>
                                        <p:strVal val="visible"/>
                                      </p:to>
                                    </p:set>
                                    <p:animEffect transition="in" filter="wipe(left)">
                                      <p:cBhvr>
                                        <p:cTn id="100" dur="1000"/>
                                        <p:tgtEl>
                                          <p:spTgt spid="1102"/>
                                        </p:tgtEl>
                                      </p:cBhvr>
                                    </p:animEffect>
                                  </p:childTnLst>
                                </p:cTn>
                              </p:par>
                              <p:par>
                                <p:cTn id="101" presetID="22" presetClass="entr" presetSubtype="8" fill="hold" nodeType="withEffect">
                                  <p:stCondLst>
                                    <p:cond delay="0"/>
                                  </p:stCondLst>
                                  <p:childTnLst>
                                    <p:set>
                                      <p:cBhvr>
                                        <p:cTn id="102" dur="1" fill="hold">
                                          <p:stCondLst>
                                            <p:cond delay="0"/>
                                          </p:stCondLst>
                                        </p:cTn>
                                        <p:tgtEl>
                                          <p:spTgt spid="1104"/>
                                        </p:tgtEl>
                                        <p:attrNameLst>
                                          <p:attrName>style.visibility</p:attrName>
                                        </p:attrNameLst>
                                      </p:cBhvr>
                                      <p:to>
                                        <p:strVal val="visible"/>
                                      </p:to>
                                    </p:set>
                                    <p:animEffect transition="in" filter="wipe(left)">
                                      <p:cBhvr>
                                        <p:cTn id="103" dur="1000"/>
                                        <p:tgtEl>
                                          <p:spTgt spid="1104"/>
                                        </p:tgtEl>
                                      </p:cBhvr>
                                    </p:animEffect>
                                  </p:childTnLst>
                                </p:cTn>
                              </p:par>
                              <p:par>
                                <p:cTn id="104" presetID="22" presetClass="entr" presetSubtype="8" fill="hold" nodeType="withEffect">
                                  <p:stCondLst>
                                    <p:cond delay="0"/>
                                  </p:stCondLst>
                                  <p:childTnLst>
                                    <p:set>
                                      <p:cBhvr>
                                        <p:cTn id="105" dur="1" fill="hold">
                                          <p:stCondLst>
                                            <p:cond delay="0"/>
                                          </p:stCondLst>
                                        </p:cTn>
                                        <p:tgtEl>
                                          <p:spTgt spid="1106"/>
                                        </p:tgtEl>
                                        <p:attrNameLst>
                                          <p:attrName>style.visibility</p:attrName>
                                        </p:attrNameLst>
                                      </p:cBhvr>
                                      <p:to>
                                        <p:strVal val="visible"/>
                                      </p:to>
                                    </p:set>
                                    <p:animEffect transition="in" filter="wipe(left)">
                                      <p:cBhvr>
                                        <p:cTn id="106" dur="1000"/>
                                        <p:tgtEl>
                                          <p:spTgt spid="1106"/>
                                        </p:tgtEl>
                                      </p:cBhvr>
                                    </p:animEffect>
                                  </p:childTnLst>
                                </p:cTn>
                              </p:par>
                              <p:par>
                                <p:cTn id="107" presetID="22" presetClass="entr" presetSubtype="8" fill="hold" nodeType="withEffect">
                                  <p:stCondLst>
                                    <p:cond delay="0"/>
                                  </p:stCondLst>
                                  <p:childTnLst>
                                    <p:set>
                                      <p:cBhvr>
                                        <p:cTn id="108" dur="1" fill="hold">
                                          <p:stCondLst>
                                            <p:cond delay="0"/>
                                          </p:stCondLst>
                                        </p:cTn>
                                        <p:tgtEl>
                                          <p:spTgt spid="1108"/>
                                        </p:tgtEl>
                                        <p:attrNameLst>
                                          <p:attrName>style.visibility</p:attrName>
                                        </p:attrNameLst>
                                      </p:cBhvr>
                                      <p:to>
                                        <p:strVal val="visible"/>
                                      </p:to>
                                    </p:set>
                                    <p:animEffect transition="in" filter="wipe(left)">
                                      <p:cBhvr>
                                        <p:cTn id="109" dur="1000"/>
                                        <p:tgtEl>
                                          <p:spTgt spid="110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1000"/>
                                        <p:tgtEl>
                                          <p:spTgt spid="7"/>
                                        </p:tgtEl>
                                      </p:cBhvr>
                                    </p:animEffect>
                                    <p:set>
                                      <p:cBhvr>
                                        <p:cTn id="114" dur="1" fill="hold">
                                          <p:stCondLst>
                                            <p:cond delay="999"/>
                                          </p:stCondLst>
                                        </p:cTn>
                                        <p:tgtEl>
                                          <p:spTgt spid="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000"/>
                                        <p:tgtEl>
                                          <p:spTgt spid="12"/>
                                        </p:tgtEl>
                                      </p:cBhvr>
                                    </p:animEffect>
                                    <p:set>
                                      <p:cBhvr>
                                        <p:cTn id="117" dur="1" fill="hold">
                                          <p:stCondLst>
                                            <p:cond delay="999"/>
                                          </p:stCondLst>
                                        </p:cTn>
                                        <p:tgtEl>
                                          <p:spTgt spid="12"/>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2051"/>
                                        </p:tgtEl>
                                      </p:cBhvr>
                                    </p:animEffect>
                                    <p:set>
                                      <p:cBhvr>
                                        <p:cTn id="120" dur="1" fill="hold">
                                          <p:stCondLst>
                                            <p:cond delay="999"/>
                                          </p:stCondLst>
                                        </p:cTn>
                                        <p:tgtEl>
                                          <p:spTgt spid="205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1000"/>
                                        <p:tgtEl>
                                          <p:spTgt spid="26"/>
                                        </p:tgtEl>
                                      </p:cBhvr>
                                    </p:animEffect>
                                    <p:set>
                                      <p:cBhvr>
                                        <p:cTn id="123" dur="1" fill="hold">
                                          <p:stCondLst>
                                            <p:cond delay="999"/>
                                          </p:stCondLst>
                                        </p:cTn>
                                        <p:tgtEl>
                                          <p:spTgt spid="2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8"/>
                                        </p:tgtEl>
                                      </p:cBhvr>
                                    </p:animEffect>
                                    <p:set>
                                      <p:cBhvr>
                                        <p:cTn id="126" dur="1" fill="hold">
                                          <p:stCondLst>
                                            <p:cond delay="999"/>
                                          </p:stCondLst>
                                        </p:cTn>
                                        <p:tgtEl>
                                          <p:spTgt spid="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1000"/>
                                        <p:tgtEl>
                                          <p:spTgt spid="27"/>
                                        </p:tgtEl>
                                      </p:cBhvr>
                                    </p:animEffect>
                                    <p:set>
                                      <p:cBhvr>
                                        <p:cTn id="129" dur="1" fill="hold">
                                          <p:stCondLst>
                                            <p:cond delay="999"/>
                                          </p:stCondLst>
                                        </p:cTn>
                                        <p:tgtEl>
                                          <p:spTgt spid="27"/>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000"/>
                                        <p:tgtEl>
                                          <p:spTgt spid="2052"/>
                                        </p:tgtEl>
                                      </p:cBhvr>
                                    </p:animEffect>
                                    <p:set>
                                      <p:cBhvr>
                                        <p:cTn id="132" dur="1" fill="hold">
                                          <p:stCondLst>
                                            <p:cond delay="999"/>
                                          </p:stCondLst>
                                        </p:cTn>
                                        <p:tgtEl>
                                          <p:spTgt spid="2052"/>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1000"/>
                                        <p:tgtEl>
                                          <p:spTgt spid="15"/>
                                        </p:tgtEl>
                                      </p:cBhvr>
                                    </p:animEffect>
                                    <p:set>
                                      <p:cBhvr>
                                        <p:cTn id="135" dur="1" fill="hold">
                                          <p:stCondLst>
                                            <p:cond delay="999"/>
                                          </p:stCondLst>
                                        </p:cTn>
                                        <p:tgtEl>
                                          <p:spTgt spid="1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1000"/>
                                        <p:tgtEl>
                                          <p:spTgt spid="28"/>
                                        </p:tgtEl>
                                      </p:cBhvr>
                                    </p:animEffect>
                                    <p:set>
                                      <p:cBhvr>
                                        <p:cTn id="138" dur="1" fill="hold">
                                          <p:stCondLst>
                                            <p:cond delay="999"/>
                                          </p:stCondLst>
                                        </p:cTn>
                                        <p:tgtEl>
                                          <p:spTgt spid="28"/>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1000"/>
                                        <p:tgtEl>
                                          <p:spTgt spid="2053"/>
                                        </p:tgtEl>
                                      </p:cBhvr>
                                    </p:animEffect>
                                    <p:set>
                                      <p:cBhvr>
                                        <p:cTn id="141" dur="1" fill="hold">
                                          <p:stCondLst>
                                            <p:cond delay="999"/>
                                          </p:stCondLst>
                                        </p:cTn>
                                        <p:tgtEl>
                                          <p:spTgt spid="205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1000"/>
                                        <p:tgtEl>
                                          <p:spTgt spid="17"/>
                                        </p:tgtEl>
                                      </p:cBhvr>
                                    </p:animEffect>
                                    <p:set>
                                      <p:cBhvr>
                                        <p:cTn id="144" dur="1" fill="hold">
                                          <p:stCondLst>
                                            <p:cond delay="999"/>
                                          </p:stCondLst>
                                        </p:cTn>
                                        <p:tgtEl>
                                          <p:spTgt spid="1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1000"/>
                                        <p:tgtEl>
                                          <p:spTgt spid="29"/>
                                        </p:tgtEl>
                                      </p:cBhvr>
                                    </p:animEffect>
                                    <p:set>
                                      <p:cBhvr>
                                        <p:cTn id="147" dur="1" fill="hold">
                                          <p:stCondLst>
                                            <p:cond delay="999"/>
                                          </p:stCondLst>
                                        </p:cTn>
                                        <p:tgtEl>
                                          <p:spTgt spid="29"/>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1000"/>
                                        <p:tgtEl>
                                          <p:spTgt spid="68"/>
                                        </p:tgtEl>
                                      </p:cBhvr>
                                    </p:animEffect>
                                    <p:set>
                                      <p:cBhvr>
                                        <p:cTn id="150" dur="1" fill="hold">
                                          <p:stCondLst>
                                            <p:cond delay="999"/>
                                          </p:stCondLst>
                                        </p:cTn>
                                        <p:tgtEl>
                                          <p:spTgt spid="68"/>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1000"/>
                                        <p:tgtEl>
                                          <p:spTgt spid="22"/>
                                        </p:tgtEl>
                                      </p:cBhvr>
                                    </p:animEffect>
                                    <p:set>
                                      <p:cBhvr>
                                        <p:cTn id="153" dur="1" fill="hold">
                                          <p:stCondLst>
                                            <p:cond delay="999"/>
                                          </p:stCondLst>
                                        </p:cTn>
                                        <p:tgtEl>
                                          <p:spTgt spid="22"/>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1000"/>
                                        <p:tgtEl>
                                          <p:spTgt spid="2058"/>
                                        </p:tgtEl>
                                      </p:cBhvr>
                                    </p:animEffect>
                                    <p:set>
                                      <p:cBhvr>
                                        <p:cTn id="156" dur="1" fill="hold">
                                          <p:stCondLst>
                                            <p:cond delay="999"/>
                                          </p:stCondLst>
                                        </p:cTn>
                                        <p:tgtEl>
                                          <p:spTgt spid="2058"/>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1000"/>
                                        <p:tgtEl>
                                          <p:spTgt spid="30"/>
                                        </p:tgtEl>
                                      </p:cBhvr>
                                    </p:animEffect>
                                    <p:set>
                                      <p:cBhvr>
                                        <p:cTn id="159" dur="1" fill="hold">
                                          <p:stCondLst>
                                            <p:cond delay="999"/>
                                          </p:stCondLst>
                                        </p:cTn>
                                        <p:tgtEl>
                                          <p:spTgt spid="30"/>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1000"/>
                                        <p:tgtEl>
                                          <p:spTgt spid="20"/>
                                        </p:tgtEl>
                                      </p:cBhvr>
                                    </p:animEffect>
                                    <p:set>
                                      <p:cBhvr>
                                        <p:cTn id="162" dur="1" fill="hold">
                                          <p:stCondLst>
                                            <p:cond delay="999"/>
                                          </p:stCondLst>
                                        </p:cTn>
                                        <p:tgtEl>
                                          <p:spTgt spid="2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1000"/>
                                        <p:tgtEl>
                                          <p:spTgt spid="1094"/>
                                        </p:tgtEl>
                                      </p:cBhvr>
                                    </p:animEffect>
                                    <p:set>
                                      <p:cBhvr>
                                        <p:cTn id="165" dur="1" fill="hold">
                                          <p:stCondLst>
                                            <p:cond delay="999"/>
                                          </p:stCondLst>
                                        </p:cTn>
                                        <p:tgtEl>
                                          <p:spTgt spid="1094"/>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1000"/>
                                        <p:tgtEl>
                                          <p:spTgt spid="1106"/>
                                        </p:tgtEl>
                                      </p:cBhvr>
                                    </p:animEffect>
                                    <p:set>
                                      <p:cBhvr>
                                        <p:cTn id="168" dur="1" fill="hold">
                                          <p:stCondLst>
                                            <p:cond delay="999"/>
                                          </p:stCondLst>
                                        </p:cTn>
                                        <p:tgtEl>
                                          <p:spTgt spid="1106"/>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1000"/>
                                        <p:tgtEl>
                                          <p:spTgt spid="1102"/>
                                        </p:tgtEl>
                                      </p:cBhvr>
                                    </p:animEffect>
                                    <p:set>
                                      <p:cBhvr>
                                        <p:cTn id="171" dur="1" fill="hold">
                                          <p:stCondLst>
                                            <p:cond delay="999"/>
                                          </p:stCondLst>
                                        </p:cTn>
                                        <p:tgtEl>
                                          <p:spTgt spid="1102"/>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1000"/>
                                        <p:tgtEl>
                                          <p:spTgt spid="1104"/>
                                        </p:tgtEl>
                                      </p:cBhvr>
                                    </p:animEffect>
                                    <p:set>
                                      <p:cBhvr>
                                        <p:cTn id="174" dur="1" fill="hold">
                                          <p:stCondLst>
                                            <p:cond delay="999"/>
                                          </p:stCondLst>
                                        </p:cTn>
                                        <p:tgtEl>
                                          <p:spTgt spid="1104"/>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1000"/>
                                        <p:tgtEl>
                                          <p:spTgt spid="1108"/>
                                        </p:tgtEl>
                                      </p:cBhvr>
                                    </p:animEffect>
                                    <p:set>
                                      <p:cBhvr>
                                        <p:cTn id="177" dur="1" fill="hold">
                                          <p:stCondLst>
                                            <p:cond delay="999"/>
                                          </p:stCondLst>
                                        </p:cTn>
                                        <p:tgtEl>
                                          <p:spTgt spid="1108"/>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1000"/>
                                        <p:tgtEl>
                                          <p:spTgt spid="1100"/>
                                        </p:tgtEl>
                                      </p:cBhvr>
                                    </p:animEffect>
                                    <p:set>
                                      <p:cBhvr>
                                        <p:cTn id="180" dur="1" fill="hold">
                                          <p:stCondLst>
                                            <p:cond delay="999"/>
                                          </p:stCondLst>
                                        </p:cTn>
                                        <p:tgtEl>
                                          <p:spTgt spid="1100"/>
                                        </p:tgtEl>
                                        <p:attrNameLst>
                                          <p:attrName>style.visibility</p:attrName>
                                        </p:attrNameLst>
                                      </p:cBhvr>
                                      <p:to>
                                        <p:strVal val="hidden"/>
                                      </p:to>
                                    </p:set>
                                  </p:childTnLst>
                                </p:cTn>
                              </p:par>
                            </p:childTnLst>
                          </p:cTn>
                        </p:par>
                        <p:par>
                          <p:cTn id="181" fill="hold">
                            <p:stCondLst>
                              <p:cond delay="1000"/>
                            </p:stCondLst>
                            <p:childTnLst>
                              <p:par>
                                <p:cTn id="182" presetID="22" presetClass="entr" presetSubtype="8" fill="hold" nodeType="afterEffect">
                                  <p:stCondLst>
                                    <p:cond delay="0"/>
                                  </p:stCondLst>
                                  <p:childTnLst>
                                    <p:set>
                                      <p:cBhvr>
                                        <p:cTn id="183" dur="1" fill="hold">
                                          <p:stCondLst>
                                            <p:cond delay="0"/>
                                          </p:stCondLst>
                                        </p:cTn>
                                        <p:tgtEl>
                                          <p:spTgt spid="9"/>
                                        </p:tgtEl>
                                        <p:attrNameLst>
                                          <p:attrName>style.visibility</p:attrName>
                                        </p:attrNameLst>
                                      </p:cBhvr>
                                      <p:to>
                                        <p:strVal val="visible"/>
                                      </p:to>
                                    </p:set>
                                    <p:animEffect transition="in" filter="wipe(left)">
                                      <p:cBhvr>
                                        <p:cTn id="184" dur="1000"/>
                                        <p:tgtEl>
                                          <p:spTgt spid="9"/>
                                        </p:tgtEl>
                                      </p:cBhvr>
                                    </p:animEffect>
                                  </p:childTnLst>
                                </p:cTn>
                              </p:par>
                              <p:par>
                                <p:cTn id="185" presetID="22" presetClass="entr" presetSubtype="8" fill="hold" grpId="2" nodeType="withEffect">
                                  <p:stCondLst>
                                    <p:cond delay="0"/>
                                  </p:stCondLst>
                                  <p:childTnLst>
                                    <p:set>
                                      <p:cBhvr>
                                        <p:cTn id="186" dur="1" fill="hold">
                                          <p:stCondLst>
                                            <p:cond delay="0"/>
                                          </p:stCondLst>
                                        </p:cTn>
                                        <p:tgtEl>
                                          <p:spTgt spid="13"/>
                                        </p:tgtEl>
                                        <p:attrNameLst>
                                          <p:attrName>style.visibility</p:attrName>
                                        </p:attrNameLst>
                                      </p:cBhvr>
                                      <p:to>
                                        <p:strVal val="visible"/>
                                      </p:to>
                                    </p:set>
                                    <p:animEffect transition="in" filter="wipe(left)">
                                      <p:cBhvr>
                                        <p:cTn id="187" dur="1000"/>
                                        <p:tgtEl>
                                          <p:spTgt spid="13"/>
                                        </p:tgtEl>
                                      </p:cBhvr>
                                    </p:animEffect>
                                  </p:childTnLst>
                                </p:cTn>
                              </p:par>
                            </p:childTnLst>
                          </p:cTn>
                        </p:par>
                        <p:par>
                          <p:cTn id="188" fill="hold">
                            <p:stCondLst>
                              <p:cond delay="2000"/>
                            </p:stCondLst>
                            <p:childTnLst>
                              <p:par>
                                <p:cTn id="189" presetID="22" presetClass="entr" presetSubtype="8" fill="hold" nodeType="after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wipe(left)">
                                      <p:cBhvr>
                                        <p:cTn id="191" dur="1000"/>
                                        <p:tgtEl>
                                          <p:spTgt spid="70"/>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wipe(left)">
                                      <p:cBhvr>
                                        <p:cTn id="194" dur="1000"/>
                                        <p:tgtEl>
                                          <p:spTgt spid="75"/>
                                        </p:tgtEl>
                                      </p:cBhvr>
                                    </p:animEffect>
                                  </p:childTnLst>
                                </p:cTn>
                              </p:par>
                              <p:par>
                                <p:cTn id="195" presetID="22" presetClass="entr" presetSubtype="8" fill="hold" nodeType="withEffect">
                                  <p:stCondLst>
                                    <p:cond delay="0"/>
                                  </p:stCondLst>
                                  <p:childTnLst>
                                    <p:set>
                                      <p:cBhvr>
                                        <p:cTn id="196" dur="1" fill="hold">
                                          <p:stCondLst>
                                            <p:cond delay="0"/>
                                          </p:stCondLst>
                                        </p:cTn>
                                        <p:tgtEl>
                                          <p:spTgt spid="81"/>
                                        </p:tgtEl>
                                        <p:attrNameLst>
                                          <p:attrName>style.visibility</p:attrName>
                                        </p:attrNameLst>
                                      </p:cBhvr>
                                      <p:to>
                                        <p:strVal val="visible"/>
                                      </p:to>
                                    </p:set>
                                    <p:animEffect transition="in" filter="wipe(left)">
                                      <p:cBhvr>
                                        <p:cTn id="197" dur="1000"/>
                                        <p:tgtEl>
                                          <p:spTgt spid="81"/>
                                        </p:tgtEl>
                                      </p:cBhvr>
                                    </p:animEffect>
                                  </p:childTnLst>
                                </p:cTn>
                              </p:par>
                            </p:childTnLst>
                          </p:cTn>
                        </p:par>
                        <p:par>
                          <p:cTn id="198" fill="hold">
                            <p:stCondLst>
                              <p:cond delay="3000"/>
                            </p:stCondLst>
                            <p:childTnLst>
                              <p:par>
                                <p:cTn id="199" presetID="22" presetClass="entr" presetSubtype="8" fill="hold" nodeType="afterEffect">
                                  <p:stCondLst>
                                    <p:cond delay="0"/>
                                  </p:stCondLst>
                                  <p:childTnLst>
                                    <p:set>
                                      <p:cBhvr>
                                        <p:cTn id="200" dur="1" fill="hold">
                                          <p:stCondLst>
                                            <p:cond delay="0"/>
                                          </p:stCondLst>
                                        </p:cTn>
                                        <p:tgtEl>
                                          <p:spTgt spid="71"/>
                                        </p:tgtEl>
                                        <p:attrNameLst>
                                          <p:attrName>style.visibility</p:attrName>
                                        </p:attrNameLst>
                                      </p:cBhvr>
                                      <p:to>
                                        <p:strVal val="visible"/>
                                      </p:to>
                                    </p:set>
                                    <p:animEffect transition="in" filter="wipe(left)">
                                      <p:cBhvr>
                                        <p:cTn id="201" dur="1000"/>
                                        <p:tgtEl>
                                          <p:spTgt spid="71"/>
                                        </p:tgtEl>
                                      </p:cBhvr>
                                    </p:animEffect>
                                  </p:childTnLst>
                                </p:cTn>
                              </p:par>
                              <p:par>
                                <p:cTn id="202" presetID="22" presetClass="entr" presetSubtype="8" fill="hold" nodeType="withEffect">
                                  <p:stCondLst>
                                    <p:cond delay="0"/>
                                  </p:stCondLst>
                                  <p:childTnLst>
                                    <p:set>
                                      <p:cBhvr>
                                        <p:cTn id="203" dur="1" fill="hold">
                                          <p:stCondLst>
                                            <p:cond delay="0"/>
                                          </p:stCondLst>
                                        </p:cTn>
                                        <p:tgtEl>
                                          <p:spTgt spid="82"/>
                                        </p:tgtEl>
                                        <p:attrNameLst>
                                          <p:attrName>style.visibility</p:attrName>
                                        </p:attrNameLst>
                                      </p:cBhvr>
                                      <p:to>
                                        <p:strVal val="visible"/>
                                      </p:to>
                                    </p:set>
                                    <p:animEffect transition="in" filter="wipe(left)">
                                      <p:cBhvr>
                                        <p:cTn id="204" dur="1000"/>
                                        <p:tgtEl>
                                          <p:spTgt spid="82"/>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76"/>
                                        </p:tgtEl>
                                        <p:attrNameLst>
                                          <p:attrName>style.visibility</p:attrName>
                                        </p:attrNameLst>
                                      </p:cBhvr>
                                      <p:to>
                                        <p:strVal val="visible"/>
                                      </p:to>
                                    </p:set>
                                    <p:animEffect transition="in" filter="wipe(left)">
                                      <p:cBhvr>
                                        <p:cTn id="207" dur="1000"/>
                                        <p:tgtEl>
                                          <p:spTgt spid="76"/>
                                        </p:tgtEl>
                                      </p:cBhvr>
                                    </p:animEffect>
                                  </p:childTnLst>
                                </p:cTn>
                              </p:par>
                            </p:childTnLst>
                          </p:cTn>
                        </p:par>
                        <p:par>
                          <p:cTn id="208" fill="hold">
                            <p:stCondLst>
                              <p:cond delay="4000"/>
                            </p:stCondLst>
                            <p:childTnLst>
                              <p:par>
                                <p:cTn id="209" presetID="22" presetClass="entr" presetSubtype="8" fill="hold" nodeType="afterEffect">
                                  <p:stCondLst>
                                    <p:cond delay="0"/>
                                  </p:stCondLst>
                                  <p:childTnLst>
                                    <p:set>
                                      <p:cBhvr>
                                        <p:cTn id="210" dur="1" fill="hold">
                                          <p:stCondLst>
                                            <p:cond delay="0"/>
                                          </p:stCondLst>
                                        </p:cTn>
                                        <p:tgtEl>
                                          <p:spTgt spid="83"/>
                                        </p:tgtEl>
                                        <p:attrNameLst>
                                          <p:attrName>style.visibility</p:attrName>
                                        </p:attrNameLst>
                                      </p:cBhvr>
                                      <p:to>
                                        <p:strVal val="visible"/>
                                      </p:to>
                                    </p:set>
                                    <p:animEffect transition="in" filter="wipe(left)">
                                      <p:cBhvr>
                                        <p:cTn id="211" dur="1000"/>
                                        <p:tgtEl>
                                          <p:spTgt spid="83"/>
                                        </p:tgtEl>
                                      </p:cBhvr>
                                    </p:animEffect>
                                  </p:childTnLst>
                                </p:cTn>
                              </p:par>
                              <p:par>
                                <p:cTn id="212" presetID="22" presetClass="entr" presetSubtype="8" fill="hold" grpId="0" nodeType="withEffect">
                                  <p:stCondLst>
                                    <p:cond delay="0"/>
                                  </p:stCondLst>
                                  <p:childTnLst>
                                    <p:set>
                                      <p:cBhvr>
                                        <p:cTn id="213" dur="1" fill="hold">
                                          <p:stCondLst>
                                            <p:cond delay="0"/>
                                          </p:stCondLst>
                                        </p:cTn>
                                        <p:tgtEl>
                                          <p:spTgt spid="77"/>
                                        </p:tgtEl>
                                        <p:attrNameLst>
                                          <p:attrName>style.visibility</p:attrName>
                                        </p:attrNameLst>
                                      </p:cBhvr>
                                      <p:to>
                                        <p:strVal val="visible"/>
                                      </p:to>
                                    </p:set>
                                    <p:animEffect transition="in" filter="wipe(left)">
                                      <p:cBhvr>
                                        <p:cTn id="214" dur="1000"/>
                                        <p:tgtEl>
                                          <p:spTgt spid="77"/>
                                        </p:tgtEl>
                                      </p:cBhvr>
                                    </p:animEffect>
                                  </p:childTnLst>
                                </p:cTn>
                              </p:par>
                              <p:par>
                                <p:cTn id="215" presetID="22" presetClass="entr" presetSubtype="8" fill="hold" nodeType="withEffect">
                                  <p:stCondLst>
                                    <p:cond delay="0"/>
                                  </p:stCondLst>
                                  <p:childTnLst>
                                    <p:set>
                                      <p:cBhvr>
                                        <p:cTn id="216" dur="1" fill="hold">
                                          <p:stCondLst>
                                            <p:cond delay="0"/>
                                          </p:stCondLst>
                                        </p:cTn>
                                        <p:tgtEl>
                                          <p:spTgt spid="72"/>
                                        </p:tgtEl>
                                        <p:attrNameLst>
                                          <p:attrName>style.visibility</p:attrName>
                                        </p:attrNameLst>
                                      </p:cBhvr>
                                      <p:to>
                                        <p:strVal val="visible"/>
                                      </p:to>
                                    </p:set>
                                    <p:animEffect transition="in" filter="wipe(left)">
                                      <p:cBhvr>
                                        <p:cTn id="217" dur="1000"/>
                                        <p:tgtEl>
                                          <p:spTgt spid="72"/>
                                        </p:tgtEl>
                                      </p:cBhvr>
                                    </p:animEffect>
                                  </p:childTnLst>
                                </p:cTn>
                              </p:par>
                            </p:childTnLst>
                          </p:cTn>
                        </p:par>
                        <p:par>
                          <p:cTn id="218" fill="hold">
                            <p:stCondLst>
                              <p:cond delay="5000"/>
                            </p:stCondLst>
                            <p:childTnLst>
                              <p:par>
                                <p:cTn id="219" presetID="22" presetClass="entr" presetSubtype="8"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Effect transition="in" filter="wipe(left)">
                                      <p:cBhvr>
                                        <p:cTn id="221" dur="1000"/>
                                        <p:tgtEl>
                                          <p:spTgt spid="85"/>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78"/>
                                        </p:tgtEl>
                                        <p:attrNameLst>
                                          <p:attrName>style.visibility</p:attrName>
                                        </p:attrNameLst>
                                      </p:cBhvr>
                                      <p:to>
                                        <p:strVal val="visible"/>
                                      </p:to>
                                    </p:set>
                                    <p:animEffect transition="in" filter="wipe(left)">
                                      <p:cBhvr>
                                        <p:cTn id="224" dur="1000"/>
                                        <p:tgtEl>
                                          <p:spTgt spid="78"/>
                                        </p:tgtEl>
                                      </p:cBhvr>
                                    </p:animEffect>
                                  </p:childTnLst>
                                </p:cTn>
                              </p:par>
                              <p:par>
                                <p:cTn id="225" presetID="22" presetClass="entr" presetSubtype="8" fill="hold"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left)">
                                      <p:cBhvr>
                                        <p:cTn id="227" dur="1000"/>
                                        <p:tgtEl>
                                          <p:spTgt spid="73"/>
                                        </p:tgtEl>
                                      </p:cBhvr>
                                    </p:animEffect>
                                  </p:childTnLst>
                                </p:cTn>
                              </p:par>
                            </p:childTnLst>
                          </p:cTn>
                        </p:par>
                        <p:par>
                          <p:cTn id="228" fill="hold">
                            <p:stCondLst>
                              <p:cond delay="6000"/>
                            </p:stCondLst>
                            <p:childTnLst>
                              <p:par>
                                <p:cTn id="229" presetID="22" presetClass="entr" presetSubtype="8" fill="hold" nodeType="afterEffect">
                                  <p:stCondLst>
                                    <p:cond delay="0"/>
                                  </p:stCondLst>
                                  <p:childTnLst>
                                    <p:set>
                                      <p:cBhvr>
                                        <p:cTn id="230" dur="1" fill="hold">
                                          <p:stCondLst>
                                            <p:cond delay="0"/>
                                          </p:stCondLst>
                                        </p:cTn>
                                        <p:tgtEl>
                                          <p:spTgt spid="84"/>
                                        </p:tgtEl>
                                        <p:attrNameLst>
                                          <p:attrName>style.visibility</p:attrName>
                                        </p:attrNameLst>
                                      </p:cBhvr>
                                      <p:to>
                                        <p:strVal val="visible"/>
                                      </p:to>
                                    </p:set>
                                    <p:animEffect transition="in" filter="wipe(left)">
                                      <p:cBhvr>
                                        <p:cTn id="231" dur="1000"/>
                                        <p:tgtEl>
                                          <p:spTgt spid="84"/>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9"/>
                                        </p:tgtEl>
                                        <p:attrNameLst>
                                          <p:attrName>style.visibility</p:attrName>
                                        </p:attrNameLst>
                                      </p:cBhvr>
                                      <p:to>
                                        <p:strVal val="visible"/>
                                      </p:to>
                                    </p:set>
                                    <p:animEffect transition="in" filter="wipe(left)">
                                      <p:cBhvr>
                                        <p:cTn id="234" dur="1000"/>
                                        <p:tgtEl>
                                          <p:spTgt spid="79"/>
                                        </p:tgtEl>
                                      </p:cBhvr>
                                    </p:animEffect>
                                  </p:childTnLst>
                                </p:cTn>
                              </p:par>
                              <p:par>
                                <p:cTn id="235" presetID="22" presetClass="entr" presetSubtype="8" fill="hold" nodeType="withEffect">
                                  <p:stCondLst>
                                    <p:cond delay="0"/>
                                  </p:stCondLst>
                                  <p:childTnLst>
                                    <p:set>
                                      <p:cBhvr>
                                        <p:cTn id="236" dur="1" fill="hold">
                                          <p:stCondLst>
                                            <p:cond delay="0"/>
                                          </p:stCondLst>
                                        </p:cTn>
                                        <p:tgtEl>
                                          <p:spTgt spid="74"/>
                                        </p:tgtEl>
                                        <p:attrNameLst>
                                          <p:attrName>style.visibility</p:attrName>
                                        </p:attrNameLst>
                                      </p:cBhvr>
                                      <p:to>
                                        <p:strVal val="visible"/>
                                      </p:to>
                                    </p:set>
                                    <p:animEffect transition="in" filter="wipe(left)">
                                      <p:cBhvr>
                                        <p:cTn id="237" dur="1000"/>
                                        <p:tgtEl>
                                          <p:spTgt spid="74"/>
                                        </p:tgtEl>
                                      </p:cBhvr>
                                    </p:animEffect>
                                  </p:childTnLst>
                                </p:cTn>
                              </p:par>
                            </p:childTnLst>
                          </p:cTn>
                        </p:par>
                        <p:par>
                          <p:cTn id="238" fill="hold">
                            <p:stCondLst>
                              <p:cond delay="7000"/>
                            </p:stCondLst>
                            <p:childTnLst>
                              <p:par>
                                <p:cTn id="239" presetID="22" presetClass="entr" presetSubtype="8" fill="hold" grpId="2" nodeType="afterEffect">
                                  <p:stCondLst>
                                    <p:cond delay="0"/>
                                  </p:stCondLst>
                                  <p:childTnLst>
                                    <p:set>
                                      <p:cBhvr>
                                        <p:cTn id="240" dur="1" fill="hold">
                                          <p:stCondLst>
                                            <p:cond delay="0"/>
                                          </p:stCondLst>
                                        </p:cTn>
                                        <p:tgtEl>
                                          <p:spTgt spid="80"/>
                                        </p:tgtEl>
                                        <p:attrNameLst>
                                          <p:attrName>style.visibility</p:attrName>
                                        </p:attrNameLst>
                                      </p:cBhvr>
                                      <p:to>
                                        <p:strVal val="visible"/>
                                      </p:to>
                                    </p:set>
                                    <p:animEffect transition="in" filter="wipe(left)">
                                      <p:cBhvr>
                                        <p:cTn id="241" dur="1000"/>
                                        <p:tgtEl>
                                          <p:spTgt spid="80"/>
                                        </p:tgtEl>
                                      </p:cBhvr>
                                    </p:animEffect>
                                  </p:childTnLst>
                                </p:cTn>
                              </p:par>
                              <p:par>
                                <p:cTn id="242" presetID="22" presetClass="entr" presetSubtype="8" fill="hold" nodeType="withEffect">
                                  <p:stCondLst>
                                    <p:cond delay="0"/>
                                  </p:stCondLst>
                                  <p:childTnLst>
                                    <p:set>
                                      <p:cBhvr>
                                        <p:cTn id="243" dur="1" fill="hold">
                                          <p:stCondLst>
                                            <p:cond delay="0"/>
                                          </p:stCondLst>
                                        </p:cTn>
                                        <p:tgtEl>
                                          <p:spTgt spid="1100"/>
                                        </p:tgtEl>
                                        <p:attrNameLst>
                                          <p:attrName>style.visibility</p:attrName>
                                        </p:attrNameLst>
                                      </p:cBhvr>
                                      <p:to>
                                        <p:strVal val="visible"/>
                                      </p:to>
                                    </p:set>
                                    <p:animEffect transition="in" filter="wipe(left)">
                                      <p:cBhvr>
                                        <p:cTn id="244" dur="1000"/>
                                        <p:tgtEl>
                                          <p:spTgt spid="1100"/>
                                        </p:tgtEl>
                                      </p:cBhvr>
                                    </p:animEffect>
                                  </p:childTnLst>
                                </p:cTn>
                              </p:par>
                              <p:par>
                                <p:cTn id="245" presetID="22" presetClass="entr" presetSubtype="8" fill="hold" nodeType="withEffect">
                                  <p:stCondLst>
                                    <p:cond delay="0"/>
                                  </p:stCondLst>
                                  <p:childTnLst>
                                    <p:set>
                                      <p:cBhvr>
                                        <p:cTn id="246" dur="1" fill="hold">
                                          <p:stCondLst>
                                            <p:cond delay="0"/>
                                          </p:stCondLst>
                                        </p:cTn>
                                        <p:tgtEl>
                                          <p:spTgt spid="1102"/>
                                        </p:tgtEl>
                                        <p:attrNameLst>
                                          <p:attrName>style.visibility</p:attrName>
                                        </p:attrNameLst>
                                      </p:cBhvr>
                                      <p:to>
                                        <p:strVal val="visible"/>
                                      </p:to>
                                    </p:set>
                                    <p:animEffect transition="in" filter="wipe(left)">
                                      <p:cBhvr>
                                        <p:cTn id="247" dur="1000"/>
                                        <p:tgtEl>
                                          <p:spTgt spid="1102"/>
                                        </p:tgtEl>
                                      </p:cBhvr>
                                    </p:animEffect>
                                  </p:childTnLst>
                                </p:cTn>
                              </p:par>
                              <p:par>
                                <p:cTn id="248" presetID="22" presetClass="entr" presetSubtype="8" fill="hold" nodeType="withEffect">
                                  <p:stCondLst>
                                    <p:cond delay="0"/>
                                  </p:stCondLst>
                                  <p:childTnLst>
                                    <p:set>
                                      <p:cBhvr>
                                        <p:cTn id="249" dur="1" fill="hold">
                                          <p:stCondLst>
                                            <p:cond delay="0"/>
                                          </p:stCondLst>
                                        </p:cTn>
                                        <p:tgtEl>
                                          <p:spTgt spid="1104"/>
                                        </p:tgtEl>
                                        <p:attrNameLst>
                                          <p:attrName>style.visibility</p:attrName>
                                        </p:attrNameLst>
                                      </p:cBhvr>
                                      <p:to>
                                        <p:strVal val="visible"/>
                                      </p:to>
                                    </p:set>
                                    <p:animEffect transition="in" filter="wipe(left)">
                                      <p:cBhvr>
                                        <p:cTn id="250" dur="1000"/>
                                        <p:tgtEl>
                                          <p:spTgt spid="1104"/>
                                        </p:tgtEl>
                                      </p:cBhvr>
                                    </p:animEffect>
                                  </p:childTnLst>
                                </p:cTn>
                              </p:par>
                              <p:par>
                                <p:cTn id="251" presetID="22" presetClass="entr" presetSubtype="8" fill="hold" nodeType="withEffect">
                                  <p:stCondLst>
                                    <p:cond delay="0"/>
                                  </p:stCondLst>
                                  <p:childTnLst>
                                    <p:set>
                                      <p:cBhvr>
                                        <p:cTn id="252" dur="1" fill="hold">
                                          <p:stCondLst>
                                            <p:cond delay="0"/>
                                          </p:stCondLst>
                                        </p:cTn>
                                        <p:tgtEl>
                                          <p:spTgt spid="1106"/>
                                        </p:tgtEl>
                                        <p:attrNameLst>
                                          <p:attrName>style.visibility</p:attrName>
                                        </p:attrNameLst>
                                      </p:cBhvr>
                                      <p:to>
                                        <p:strVal val="visible"/>
                                      </p:to>
                                    </p:set>
                                    <p:animEffect transition="in" filter="wipe(left)">
                                      <p:cBhvr>
                                        <p:cTn id="253" dur="1000"/>
                                        <p:tgtEl>
                                          <p:spTgt spid="1106"/>
                                        </p:tgtEl>
                                      </p:cBhvr>
                                    </p:animEffect>
                                  </p:childTnLst>
                                </p:cTn>
                              </p:par>
                              <p:par>
                                <p:cTn id="254" presetID="22" presetClass="entr" presetSubtype="8" fill="hold" nodeType="withEffect">
                                  <p:stCondLst>
                                    <p:cond delay="0"/>
                                  </p:stCondLst>
                                  <p:childTnLst>
                                    <p:set>
                                      <p:cBhvr>
                                        <p:cTn id="255" dur="1" fill="hold">
                                          <p:stCondLst>
                                            <p:cond delay="0"/>
                                          </p:stCondLst>
                                        </p:cTn>
                                        <p:tgtEl>
                                          <p:spTgt spid="1108"/>
                                        </p:tgtEl>
                                        <p:attrNameLst>
                                          <p:attrName>style.visibility</p:attrName>
                                        </p:attrNameLst>
                                      </p:cBhvr>
                                      <p:to>
                                        <p:strVal val="visible"/>
                                      </p:to>
                                    </p:set>
                                    <p:animEffect transition="in" filter="wipe(left)">
                                      <p:cBhvr>
                                        <p:cTn id="256" dur="1000"/>
                                        <p:tgtEl>
                                          <p:spTgt spid="1108"/>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1000"/>
                                        <p:tgtEl>
                                          <p:spTgt spid="9"/>
                                        </p:tgtEl>
                                      </p:cBhvr>
                                    </p:animEffect>
                                    <p:set>
                                      <p:cBhvr>
                                        <p:cTn id="261" dur="1" fill="hold">
                                          <p:stCondLst>
                                            <p:cond delay="999"/>
                                          </p:stCondLst>
                                        </p:cTn>
                                        <p:tgtEl>
                                          <p:spTgt spid="9"/>
                                        </p:tgtEl>
                                        <p:attrNameLst>
                                          <p:attrName>style.visibility</p:attrName>
                                        </p:attrNameLst>
                                      </p:cBhvr>
                                      <p:to>
                                        <p:strVal val="hidden"/>
                                      </p:to>
                                    </p:set>
                                  </p:childTnLst>
                                </p:cTn>
                              </p:par>
                              <p:par>
                                <p:cTn id="262" presetID="10" presetClass="exit" presetSubtype="0" fill="hold" grpId="3" nodeType="withEffect">
                                  <p:stCondLst>
                                    <p:cond delay="0"/>
                                  </p:stCondLst>
                                  <p:childTnLst>
                                    <p:animEffect transition="out" filter="fade">
                                      <p:cBhvr>
                                        <p:cTn id="263" dur="1000"/>
                                        <p:tgtEl>
                                          <p:spTgt spid="13"/>
                                        </p:tgtEl>
                                      </p:cBhvr>
                                    </p:animEffect>
                                    <p:set>
                                      <p:cBhvr>
                                        <p:cTn id="264" dur="1" fill="hold">
                                          <p:stCondLst>
                                            <p:cond delay="999"/>
                                          </p:stCondLst>
                                        </p:cTn>
                                        <p:tgtEl>
                                          <p:spTgt spid="13"/>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1000"/>
                                        <p:tgtEl>
                                          <p:spTgt spid="1100"/>
                                        </p:tgtEl>
                                      </p:cBhvr>
                                    </p:animEffect>
                                    <p:set>
                                      <p:cBhvr>
                                        <p:cTn id="267" dur="1" fill="hold">
                                          <p:stCondLst>
                                            <p:cond delay="999"/>
                                          </p:stCondLst>
                                        </p:cTn>
                                        <p:tgtEl>
                                          <p:spTgt spid="1100"/>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1000"/>
                                        <p:tgtEl>
                                          <p:spTgt spid="1102"/>
                                        </p:tgtEl>
                                      </p:cBhvr>
                                    </p:animEffect>
                                    <p:set>
                                      <p:cBhvr>
                                        <p:cTn id="270" dur="1" fill="hold">
                                          <p:stCondLst>
                                            <p:cond delay="999"/>
                                          </p:stCondLst>
                                        </p:cTn>
                                        <p:tgtEl>
                                          <p:spTgt spid="1102"/>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1000"/>
                                        <p:tgtEl>
                                          <p:spTgt spid="1104"/>
                                        </p:tgtEl>
                                      </p:cBhvr>
                                    </p:animEffect>
                                    <p:set>
                                      <p:cBhvr>
                                        <p:cTn id="273" dur="1" fill="hold">
                                          <p:stCondLst>
                                            <p:cond delay="999"/>
                                          </p:stCondLst>
                                        </p:cTn>
                                        <p:tgtEl>
                                          <p:spTgt spid="1104"/>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1000"/>
                                        <p:tgtEl>
                                          <p:spTgt spid="1106"/>
                                        </p:tgtEl>
                                      </p:cBhvr>
                                    </p:animEffect>
                                    <p:set>
                                      <p:cBhvr>
                                        <p:cTn id="276" dur="1" fill="hold">
                                          <p:stCondLst>
                                            <p:cond delay="999"/>
                                          </p:stCondLst>
                                        </p:cTn>
                                        <p:tgtEl>
                                          <p:spTgt spid="1106"/>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1000"/>
                                        <p:tgtEl>
                                          <p:spTgt spid="1108"/>
                                        </p:tgtEl>
                                      </p:cBhvr>
                                    </p:animEffect>
                                    <p:set>
                                      <p:cBhvr>
                                        <p:cTn id="279" dur="1" fill="hold">
                                          <p:stCondLst>
                                            <p:cond delay="999"/>
                                          </p:stCondLst>
                                        </p:cTn>
                                        <p:tgtEl>
                                          <p:spTgt spid="1108"/>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1000"/>
                                        <p:tgtEl>
                                          <p:spTgt spid="70"/>
                                        </p:tgtEl>
                                      </p:cBhvr>
                                    </p:animEffect>
                                    <p:set>
                                      <p:cBhvr>
                                        <p:cTn id="282" dur="1" fill="hold">
                                          <p:stCondLst>
                                            <p:cond delay="999"/>
                                          </p:stCondLst>
                                        </p:cTn>
                                        <p:tgtEl>
                                          <p:spTgt spid="70"/>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1000"/>
                                        <p:tgtEl>
                                          <p:spTgt spid="75"/>
                                        </p:tgtEl>
                                      </p:cBhvr>
                                    </p:animEffect>
                                    <p:set>
                                      <p:cBhvr>
                                        <p:cTn id="285" dur="1" fill="hold">
                                          <p:stCondLst>
                                            <p:cond delay="999"/>
                                          </p:stCondLst>
                                        </p:cTn>
                                        <p:tgtEl>
                                          <p:spTgt spid="75"/>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1000"/>
                                        <p:tgtEl>
                                          <p:spTgt spid="81"/>
                                        </p:tgtEl>
                                      </p:cBhvr>
                                    </p:animEffect>
                                    <p:set>
                                      <p:cBhvr>
                                        <p:cTn id="288" dur="1" fill="hold">
                                          <p:stCondLst>
                                            <p:cond delay="999"/>
                                          </p:stCondLst>
                                        </p:cTn>
                                        <p:tgtEl>
                                          <p:spTgt spid="81"/>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1000"/>
                                        <p:tgtEl>
                                          <p:spTgt spid="71"/>
                                        </p:tgtEl>
                                      </p:cBhvr>
                                    </p:animEffect>
                                    <p:set>
                                      <p:cBhvr>
                                        <p:cTn id="291" dur="1" fill="hold">
                                          <p:stCondLst>
                                            <p:cond delay="999"/>
                                          </p:stCondLst>
                                        </p:cTn>
                                        <p:tgtEl>
                                          <p:spTgt spid="71"/>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1000"/>
                                        <p:tgtEl>
                                          <p:spTgt spid="82"/>
                                        </p:tgtEl>
                                      </p:cBhvr>
                                    </p:animEffect>
                                    <p:set>
                                      <p:cBhvr>
                                        <p:cTn id="294" dur="1" fill="hold">
                                          <p:stCondLst>
                                            <p:cond delay="999"/>
                                          </p:stCondLst>
                                        </p:cTn>
                                        <p:tgtEl>
                                          <p:spTgt spid="82"/>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1000"/>
                                        <p:tgtEl>
                                          <p:spTgt spid="76"/>
                                        </p:tgtEl>
                                      </p:cBhvr>
                                    </p:animEffect>
                                    <p:set>
                                      <p:cBhvr>
                                        <p:cTn id="297" dur="1" fill="hold">
                                          <p:stCondLst>
                                            <p:cond delay="999"/>
                                          </p:stCondLst>
                                        </p:cTn>
                                        <p:tgtEl>
                                          <p:spTgt spid="76"/>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1000"/>
                                        <p:tgtEl>
                                          <p:spTgt spid="83"/>
                                        </p:tgtEl>
                                      </p:cBhvr>
                                    </p:animEffect>
                                    <p:set>
                                      <p:cBhvr>
                                        <p:cTn id="300" dur="1" fill="hold">
                                          <p:stCondLst>
                                            <p:cond delay="999"/>
                                          </p:stCondLst>
                                        </p:cTn>
                                        <p:tgtEl>
                                          <p:spTgt spid="83"/>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1000"/>
                                        <p:tgtEl>
                                          <p:spTgt spid="77"/>
                                        </p:tgtEl>
                                      </p:cBhvr>
                                    </p:animEffect>
                                    <p:set>
                                      <p:cBhvr>
                                        <p:cTn id="303" dur="1" fill="hold">
                                          <p:stCondLst>
                                            <p:cond delay="999"/>
                                          </p:stCondLst>
                                        </p:cTn>
                                        <p:tgtEl>
                                          <p:spTgt spid="77"/>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1000"/>
                                        <p:tgtEl>
                                          <p:spTgt spid="72"/>
                                        </p:tgtEl>
                                      </p:cBhvr>
                                    </p:animEffect>
                                    <p:set>
                                      <p:cBhvr>
                                        <p:cTn id="306" dur="1" fill="hold">
                                          <p:stCondLst>
                                            <p:cond delay="999"/>
                                          </p:stCondLst>
                                        </p:cTn>
                                        <p:tgtEl>
                                          <p:spTgt spid="72"/>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1000"/>
                                        <p:tgtEl>
                                          <p:spTgt spid="85"/>
                                        </p:tgtEl>
                                      </p:cBhvr>
                                    </p:animEffect>
                                    <p:set>
                                      <p:cBhvr>
                                        <p:cTn id="309" dur="1" fill="hold">
                                          <p:stCondLst>
                                            <p:cond delay="999"/>
                                          </p:stCondLst>
                                        </p:cTn>
                                        <p:tgtEl>
                                          <p:spTgt spid="8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1000"/>
                                        <p:tgtEl>
                                          <p:spTgt spid="78"/>
                                        </p:tgtEl>
                                      </p:cBhvr>
                                    </p:animEffect>
                                    <p:set>
                                      <p:cBhvr>
                                        <p:cTn id="312" dur="1" fill="hold">
                                          <p:stCondLst>
                                            <p:cond delay="999"/>
                                          </p:stCondLst>
                                        </p:cTn>
                                        <p:tgtEl>
                                          <p:spTgt spid="78"/>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1000"/>
                                        <p:tgtEl>
                                          <p:spTgt spid="73"/>
                                        </p:tgtEl>
                                      </p:cBhvr>
                                    </p:animEffect>
                                    <p:set>
                                      <p:cBhvr>
                                        <p:cTn id="315" dur="1" fill="hold">
                                          <p:stCondLst>
                                            <p:cond delay="999"/>
                                          </p:stCondLst>
                                        </p:cTn>
                                        <p:tgtEl>
                                          <p:spTgt spid="73"/>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1000"/>
                                        <p:tgtEl>
                                          <p:spTgt spid="84"/>
                                        </p:tgtEl>
                                      </p:cBhvr>
                                    </p:animEffect>
                                    <p:set>
                                      <p:cBhvr>
                                        <p:cTn id="318" dur="1" fill="hold">
                                          <p:stCondLst>
                                            <p:cond delay="999"/>
                                          </p:stCondLst>
                                        </p:cTn>
                                        <p:tgtEl>
                                          <p:spTgt spid="84"/>
                                        </p:tgtEl>
                                        <p:attrNameLst>
                                          <p:attrName>style.visibility</p:attrName>
                                        </p:attrNameLst>
                                      </p:cBhvr>
                                      <p:to>
                                        <p:strVal val="hidden"/>
                                      </p:to>
                                    </p:set>
                                  </p:childTnLst>
                                </p:cTn>
                              </p:par>
                              <p:par>
                                <p:cTn id="319" presetID="10" presetClass="exit" presetSubtype="0" fill="hold" grpId="1" nodeType="withEffect">
                                  <p:stCondLst>
                                    <p:cond delay="0"/>
                                  </p:stCondLst>
                                  <p:childTnLst>
                                    <p:animEffect transition="out" filter="fade">
                                      <p:cBhvr>
                                        <p:cTn id="320" dur="1000"/>
                                        <p:tgtEl>
                                          <p:spTgt spid="79"/>
                                        </p:tgtEl>
                                      </p:cBhvr>
                                    </p:animEffect>
                                    <p:set>
                                      <p:cBhvr>
                                        <p:cTn id="321" dur="1" fill="hold">
                                          <p:stCondLst>
                                            <p:cond delay="999"/>
                                          </p:stCondLst>
                                        </p:cTn>
                                        <p:tgtEl>
                                          <p:spTgt spid="79"/>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1000"/>
                                        <p:tgtEl>
                                          <p:spTgt spid="74"/>
                                        </p:tgtEl>
                                      </p:cBhvr>
                                    </p:animEffect>
                                    <p:set>
                                      <p:cBhvr>
                                        <p:cTn id="324" dur="1" fill="hold">
                                          <p:stCondLst>
                                            <p:cond delay="999"/>
                                          </p:stCondLst>
                                        </p:cTn>
                                        <p:tgtEl>
                                          <p:spTgt spid="74"/>
                                        </p:tgtEl>
                                        <p:attrNameLst>
                                          <p:attrName>style.visibility</p:attrName>
                                        </p:attrNameLst>
                                      </p:cBhvr>
                                      <p:to>
                                        <p:strVal val="hidden"/>
                                      </p:to>
                                    </p:set>
                                  </p:childTnLst>
                                </p:cTn>
                              </p:par>
                              <p:par>
                                <p:cTn id="325" presetID="10" presetClass="exit" presetSubtype="0" fill="hold" grpId="1" nodeType="withEffect">
                                  <p:stCondLst>
                                    <p:cond delay="0"/>
                                  </p:stCondLst>
                                  <p:childTnLst>
                                    <p:animEffect transition="out" filter="fade">
                                      <p:cBhvr>
                                        <p:cTn id="326" dur="1000"/>
                                        <p:tgtEl>
                                          <p:spTgt spid="80"/>
                                        </p:tgtEl>
                                      </p:cBhvr>
                                    </p:animEffect>
                                    <p:set>
                                      <p:cBhvr>
                                        <p:cTn id="327" dur="1" fill="hold">
                                          <p:stCondLst>
                                            <p:cond delay="999"/>
                                          </p:stCondLst>
                                        </p:cTn>
                                        <p:tgtEl>
                                          <p:spTgt spid="80"/>
                                        </p:tgtEl>
                                        <p:attrNameLst>
                                          <p:attrName>style.visibility</p:attrName>
                                        </p:attrNameLst>
                                      </p:cBhvr>
                                      <p:to>
                                        <p:strVal val="hidden"/>
                                      </p:to>
                                    </p:set>
                                  </p:childTnLst>
                                </p:cTn>
                              </p:par>
                            </p:childTnLst>
                          </p:cTn>
                        </p:par>
                        <p:par>
                          <p:cTn id="328" fill="hold">
                            <p:stCondLst>
                              <p:cond delay="1000"/>
                            </p:stCondLst>
                            <p:childTnLst>
                              <p:par>
                                <p:cTn id="329" presetID="22" presetClass="entr" presetSubtype="8" fill="hold" nodeType="afterEffect">
                                  <p:stCondLst>
                                    <p:cond delay="0"/>
                                  </p:stCondLst>
                                  <p:childTnLst>
                                    <p:set>
                                      <p:cBhvr>
                                        <p:cTn id="330" dur="1" fill="hold">
                                          <p:stCondLst>
                                            <p:cond delay="0"/>
                                          </p:stCondLst>
                                        </p:cTn>
                                        <p:tgtEl>
                                          <p:spTgt spid="11"/>
                                        </p:tgtEl>
                                        <p:attrNameLst>
                                          <p:attrName>style.visibility</p:attrName>
                                        </p:attrNameLst>
                                      </p:cBhvr>
                                      <p:to>
                                        <p:strVal val="visible"/>
                                      </p:to>
                                    </p:set>
                                    <p:animEffect transition="in" filter="wipe(left)">
                                      <p:cBhvr>
                                        <p:cTn id="331" dur="1000"/>
                                        <p:tgtEl>
                                          <p:spTgt spid="11"/>
                                        </p:tgtEl>
                                      </p:cBhvr>
                                    </p:animEffect>
                                  </p:childTnLst>
                                </p:cTn>
                              </p:par>
                              <p:par>
                                <p:cTn id="332" presetID="22" presetClass="entr" presetSubtype="8" fill="hold" grpId="2" nodeType="withEffect">
                                  <p:stCondLst>
                                    <p:cond delay="0"/>
                                  </p:stCondLst>
                                  <p:childTnLst>
                                    <p:set>
                                      <p:cBhvr>
                                        <p:cTn id="333" dur="1" fill="hold">
                                          <p:stCondLst>
                                            <p:cond delay="0"/>
                                          </p:stCondLst>
                                        </p:cTn>
                                        <p:tgtEl>
                                          <p:spTgt spid="14"/>
                                        </p:tgtEl>
                                        <p:attrNameLst>
                                          <p:attrName>style.visibility</p:attrName>
                                        </p:attrNameLst>
                                      </p:cBhvr>
                                      <p:to>
                                        <p:strVal val="visible"/>
                                      </p:to>
                                    </p:set>
                                    <p:animEffect transition="in" filter="wipe(left)">
                                      <p:cBhvr>
                                        <p:cTn id="334" dur="1000"/>
                                        <p:tgtEl>
                                          <p:spTgt spid="14"/>
                                        </p:tgtEl>
                                      </p:cBhvr>
                                    </p:animEffect>
                                  </p:childTnLst>
                                </p:cTn>
                              </p:par>
                            </p:childTnLst>
                          </p:cTn>
                        </p:par>
                        <p:par>
                          <p:cTn id="335" fill="hold">
                            <p:stCondLst>
                              <p:cond delay="2000"/>
                            </p:stCondLst>
                            <p:childTnLst>
                              <p:par>
                                <p:cTn id="336" presetID="22" presetClass="entr" presetSubtype="8" fill="hold" nodeType="afterEffect">
                                  <p:stCondLst>
                                    <p:cond delay="0"/>
                                  </p:stCondLst>
                                  <p:childTnLst>
                                    <p:set>
                                      <p:cBhvr>
                                        <p:cTn id="337" dur="1" fill="hold">
                                          <p:stCondLst>
                                            <p:cond delay="0"/>
                                          </p:stCondLst>
                                        </p:cTn>
                                        <p:tgtEl>
                                          <p:spTgt spid="86"/>
                                        </p:tgtEl>
                                        <p:attrNameLst>
                                          <p:attrName>style.visibility</p:attrName>
                                        </p:attrNameLst>
                                      </p:cBhvr>
                                      <p:to>
                                        <p:strVal val="visible"/>
                                      </p:to>
                                    </p:set>
                                    <p:animEffect transition="in" filter="wipe(left)">
                                      <p:cBhvr>
                                        <p:cTn id="338" dur="1000"/>
                                        <p:tgtEl>
                                          <p:spTgt spid="86"/>
                                        </p:tgtEl>
                                      </p:cBhvr>
                                    </p:animEffect>
                                  </p:childTnLst>
                                </p:cTn>
                              </p:par>
                              <p:par>
                                <p:cTn id="339" presetID="22" presetClass="entr" presetSubtype="8" fill="hold" nodeType="withEffect">
                                  <p:stCondLst>
                                    <p:cond delay="0"/>
                                  </p:stCondLst>
                                  <p:childTnLst>
                                    <p:set>
                                      <p:cBhvr>
                                        <p:cTn id="340" dur="1" fill="hold">
                                          <p:stCondLst>
                                            <p:cond delay="0"/>
                                          </p:stCondLst>
                                        </p:cTn>
                                        <p:tgtEl>
                                          <p:spTgt spid="97"/>
                                        </p:tgtEl>
                                        <p:attrNameLst>
                                          <p:attrName>style.visibility</p:attrName>
                                        </p:attrNameLst>
                                      </p:cBhvr>
                                      <p:to>
                                        <p:strVal val="visible"/>
                                      </p:to>
                                    </p:set>
                                    <p:animEffect transition="in" filter="wipe(left)">
                                      <p:cBhvr>
                                        <p:cTn id="341" dur="1000"/>
                                        <p:tgtEl>
                                          <p:spTgt spid="97"/>
                                        </p:tgtEl>
                                      </p:cBhvr>
                                    </p:animEffect>
                                  </p:childTnLst>
                                </p:cTn>
                              </p:par>
                              <p:par>
                                <p:cTn id="342" presetID="22" presetClass="entr" presetSubtype="8" fill="hold" grpId="0" nodeType="withEffect">
                                  <p:stCondLst>
                                    <p:cond delay="0"/>
                                  </p:stCondLst>
                                  <p:childTnLst>
                                    <p:set>
                                      <p:cBhvr>
                                        <p:cTn id="343" dur="1" fill="hold">
                                          <p:stCondLst>
                                            <p:cond delay="0"/>
                                          </p:stCondLst>
                                        </p:cTn>
                                        <p:tgtEl>
                                          <p:spTgt spid="92"/>
                                        </p:tgtEl>
                                        <p:attrNameLst>
                                          <p:attrName>style.visibility</p:attrName>
                                        </p:attrNameLst>
                                      </p:cBhvr>
                                      <p:to>
                                        <p:strVal val="visible"/>
                                      </p:to>
                                    </p:set>
                                    <p:animEffect transition="in" filter="wipe(left)">
                                      <p:cBhvr>
                                        <p:cTn id="344" dur="1000"/>
                                        <p:tgtEl>
                                          <p:spTgt spid="92"/>
                                        </p:tgtEl>
                                      </p:cBhvr>
                                    </p:animEffect>
                                  </p:childTnLst>
                                </p:cTn>
                              </p:par>
                            </p:childTnLst>
                          </p:cTn>
                        </p:par>
                        <p:par>
                          <p:cTn id="345" fill="hold">
                            <p:stCondLst>
                              <p:cond delay="3000"/>
                            </p:stCondLst>
                            <p:childTnLst>
                              <p:par>
                                <p:cTn id="346" presetID="22" presetClass="entr" presetSubtype="8" fill="hold" nodeType="afterEffect">
                                  <p:stCondLst>
                                    <p:cond delay="0"/>
                                  </p:stCondLst>
                                  <p:childTnLst>
                                    <p:set>
                                      <p:cBhvr>
                                        <p:cTn id="347" dur="1" fill="hold">
                                          <p:stCondLst>
                                            <p:cond delay="0"/>
                                          </p:stCondLst>
                                        </p:cTn>
                                        <p:tgtEl>
                                          <p:spTgt spid="87"/>
                                        </p:tgtEl>
                                        <p:attrNameLst>
                                          <p:attrName>style.visibility</p:attrName>
                                        </p:attrNameLst>
                                      </p:cBhvr>
                                      <p:to>
                                        <p:strVal val="visible"/>
                                      </p:to>
                                    </p:set>
                                    <p:animEffect transition="in" filter="wipe(left)">
                                      <p:cBhvr>
                                        <p:cTn id="348" dur="1000"/>
                                        <p:tgtEl>
                                          <p:spTgt spid="87"/>
                                        </p:tgtEl>
                                      </p:cBhvr>
                                    </p:animEffect>
                                  </p:childTnLst>
                                </p:cTn>
                              </p:par>
                              <p:par>
                                <p:cTn id="349" presetID="22" presetClass="entr" presetSubtype="8" fill="hold" nodeType="withEffect">
                                  <p:stCondLst>
                                    <p:cond delay="0"/>
                                  </p:stCondLst>
                                  <p:childTnLst>
                                    <p:set>
                                      <p:cBhvr>
                                        <p:cTn id="350" dur="1" fill="hold">
                                          <p:stCondLst>
                                            <p:cond delay="0"/>
                                          </p:stCondLst>
                                        </p:cTn>
                                        <p:tgtEl>
                                          <p:spTgt spid="98"/>
                                        </p:tgtEl>
                                        <p:attrNameLst>
                                          <p:attrName>style.visibility</p:attrName>
                                        </p:attrNameLst>
                                      </p:cBhvr>
                                      <p:to>
                                        <p:strVal val="visible"/>
                                      </p:to>
                                    </p:set>
                                    <p:animEffect transition="in" filter="wipe(left)">
                                      <p:cBhvr>
                                        <p:cTn id="351" dur="1000"/>
                                        <p:tgtEl>
                                          <p:spTgt spid="98"/>
                                        </p:tgtEl>
                                      </p:cBhvr>
                                    </p:animEffect>
                                  </p:childTnLst>
                                </p:cTn>
                              </p:par>
                              <p:par>
                                <p:cTn id="352" presetID="22" presetClass="entr" presetSubtype="8" fill="hold" grpId="0" nodeType="withEffect">
                                  <p:stCondLst>
                                    <p:cond delay="0"/>
                                  </p:stCondLst>
                                  <p:childTnLst>
                                    <p:set>
                                      <p:cBhvr>
                                        <p:cTn id="353" dur="1" fill="hold">
                                          <p:stCondLst>
                                            <p:cond delay="0"/>
                                          </p:stCondLst>
                                        </p:cTn>
                                        <p:tgtEl>
                                          <p:spTgt spid="93"/>
                                        </p:tgtEl>
                                        <p:attrNameLst>
                                          <p:attrName>style.visibility</p:attrName>
                                        </p:attrNameLst>
                                      </p:cBhvr>
                                      <p:to>
                                        <p:strVal val="visible"/>
                                      </p:to>
                                    </p:set>
                                    <p:animEffect transition="in" filter="wipe(left)">
                                      <p:cBhvr>
                                        <p:cTn id="354" dur="1000"/>
                                        <p:tgtEl>
                                          <p:spTgt spid="93"/>
                                        </p:tgtEl>
                                      </p:cBhvr>
                                    </p:animEffect>
                                  </p:childTnLst>
                                </p:cTn>
                              </p:par>
                            </p:childTnLst>
                          </p:cTn>
                        </p:par>
                        <p:par>
                          <p:cTn id="355" fill="hold">
                            <p:stCondLst>
                              <p:cond delay="4000"/>
                            </p:stCondLst>
                            <p:childTnLst>
                              <p:par>
                                <p:cTn id="356" presetID="22" presetClass="entr" presetSubtype="8" fill="hold" nodeType="afterEffect">
                                  <p:stCondLst>
                                    <p:cond delay="0"/>
                                  </p:stCondLst>
                                  <p:childTnLst>
                                    <p:set>
                                      <p:cBhvr>
                                        <p:cTn id="357" dur="1" fill="hold">
                                          <p:stCondLst>
                                            <p:cond delay="0"/>
                                          </p:stCondLst>
                                        </p:cTn>
                                        <p:tgtEl>
                                          <p:spTgt spid="88"/>
                                        </p:tgtEl>
                                        <p:attrNameLst>
                                          <p:attrName>style.visibility</p:attrName>
                                        </p:attrNameLst>
                                      </p:cBhvr>
                                      <p:to>
                                        <p:strVal val="visible"/>
                                      </p:to>
                                    </p:set>
                                    <p:animEffect transition="in" filter="wipe(left)">
                                      <p:cBhvr>
                                        <p:cTn id="358" dur="1000"/>
                                        <p:tgtEl>
                                          <p:spTgt spid="88"/>
                                        </p:tgtEl>
                                      </p:cBhvr>
                                    </p:animEffect>
                                  </p:childTnLst>
                                </p:cTn>
                              </p:par>
                              <p:par>
                                <p:cTn id="359" presetID="22" presetClass="entr" presetSubtype="8" fill="hold" nodeType="withEffect">
                                  <p:stCondLst>
                                    <p:cond delay="0"/>
                                  </p:stCondLst>
                                  <p:childTnLst>
                                    <p:set>
                                      <p:cBhvr>
                                        <p:cTn id="360" dur="1" fill="hold">
                                          <p:stCondLst>
                                            <p:cond delay="0"/>
                                          </p:stCondLst>
                                        </p:cTn>
                                        <p:tgtEl>
                                          <p:spTgt spid="99"/>
                                        </p:tgtEl>
                                        <p:attrNameLst>
                                          <p:attrName>style.visibility</p:attrName>
                                        </p:attrNameLst>
                                      </p:cBhvr>
                                      <p:to>
                                        <p:strVal val="visible"/>
                                      </p:to>
                                    </p:set>
                                    <p:animEffect transition="in" filter="wipe(left)">
                                      <p:cBhvr>
                                        <p:cTn id="361" dur="1000"/>
                                        <p:tgtEl>
                                          <p:spTgt spid="99"/>
                                        </p:tgtEl>
                                      </p:cBhvr>
                                    </p:animEffect>
                                  </p:childTnLst>
                                </p:cTn>
                              </p:par>
                              <p:par>
                                <p:cTn id="362" presetID="22" presetClass="entr" presetSubtype="8" fill="hold" grpId="0" nodeType="withEffect">
                                  <p:stCondLst>
                                    <p:cond delay="0"/>
                                  </p:stCondLst>
                                  <p:childTnLst>
                                    <p:set>
                                      <p:cBhvr>
                                        <p:cTn id="363" dur="1" fill="hold">
                                          <p:stCondLst>
                                            <p:cond delay="0"/>
                                          </p:stCondLst>
                                        </p:cTn>
                                        <p:tgtEl>
                                          <p:spTgt spid="94"/>
                                        </p:tgtEl>
                                        <p:attrNameLst>
                                          <p:attrName>style.visibility</p:attrName>
                                        </p:attrNameLst>
                                      </p:cBhvr>
                                      <p:to>
                                        <p:strVal val="visible"/>
                                      </p:to>
                                    </p:set>
                                    <p:animEffect transition="in" filter="wipe(left)">
                                      <p:cBhvr>
                                        <p:cTn id="364" dur="1000"/>
                                        <p:tgtEl>
                                          <p:spTgt spid="94"/>
                                        </p:tgtEl>
                                      </p:cBhvr>
                                    </p:animEffect>
                                  </p:childTnLst>
                                </p:cTn>
                              </p:par>
                            </p:childTnLst>
                          </p:cTn>
                        </p:par>
                        <p:par>
                          <p:cTn id="365" fill="hold">
                            <p:stCondLst>
                              <p:cond delay="5000"/>
                            </p:stCondLst>
                            <p:childTnLst>
                              <p:par>
                                <p:cTn id="366" presetID="22" presetClass="entr" presetSubtype="8" fill="hold" nodeType="afterEffect">
                                  <p:stCondLst>
                                    <p:cond delay="0"/>
                                  </p:stCondLst>
                                  <p:childTnLst>
                                    <p:set>
                                      <p:cBhvr>
                                        <p:cTn id="367" dur="1" fill="hold">
                                          <p:stCondLst>
                                            <p:cond delay="0"/>
                                          </p:stCondLst>
                                        </p:cTn>
                                        <p:tgtEl>
                                          <p:spTgt spid="90"/>
                                        </p:tgtEl>
                                        <p:attrNameLst>
                                          <p:attrName>style.visibility</p:attrName>
                                        </p:attrNameLst>
                                      </p:cBhvr>
                                      <p:to>
                                        <p:strVal val="visible"/>
                                      </p:to>
                                    </p:set>
                                    <p:animEffect transition="in" filter="wipe(left)">
                                      <p:cBhvr>
                                        <p:cTn id="368" dur="1000"/>
                                        <p:tgtEl>
                                          <p:spTgt spid="90"/>
                                        </p:tgtEl>
                                      </p:cBhvr>
                                    </p:animEffect>
                                  </p:childTnLst>
                                </p:cTn>
                              </p:par>
                              <p:par>
                                <p:cTn id="369" presetID="22" presetClass="entr" presetSubtype="8" fill="hold" nodeType="withEffect">
                                  <p:stCondLst>
                                    <p:cond delay="0"/>
                                  </p:stCondLst>
                                  <p:childTnLst>
                                    <p:set>
                                      <p:cBhvr>
                                        <p:cTn id="370" dur="1" fill="hold">
                                          <p:stCondLst>
                                            <p:cond delay="0"/>
                                          </p:stCondLst>
                                        </p:cTn>
                                        <p:tgtEl>
                                          <p:spTgt spid="101"/>
                                        </p:tgtEl>
                                        <p:attrNameLst>
                                          <p:attrName>style.visibility</p:attrName>
                                        </p:attrNameLst>
                                      </p:cBhvr>
                                      <p:to>
                                        <p:strVal val="visible"/>
                                      </p:to>
                                    </p:set>
                                    <p:animEffect transition="in" filter="wipe(left)">
                                      <p:cBhvr>
                                        <p:cTn id="371" dur="1000"/>
                                        <p:tgtEl>
                                          <p:spTgt spid="101"/>
                                        </p:tgtEl>
                                      </p:cBhvr>
                                    </p:animEffect>
                                  </p:childTnLst>
                                </p:cTn>
                              </p:par>
                              <p:par>
                                <p:cTn id="372" presetID="22" presetClass="entr" presetSubtype="8" fill="hold" grpId="0" nodeType="withEffect">
                                  <p:stCondLst>
                                    <p:cond delay="0"/>
                                  </p:stCondLst>
                                  <p:childTnLst>
                                    <p:set>
                                      <p:cBhvr>
                                        <p:cTn id="373" dur="1" fill="hold">
                                          <p:stCondLst>
                                            <p:cond delay="0"/>
                                          </p:stCondLst>
                                        </p:cTn>
                                        <p:tgtEl>
                                          <p:spTgt spid="95"/>
                                        </p:tgtEl>
                                        <p:attrNameLst>
                                          <p:attrName>style.visibility</p:attrName>
                                        </p:attrNameLst>
                                      </p:cBhvr>
                                      <p:to>
                                        <p:strVal val="visible"/>
                                      </p:to>
                                    </p:set>
                                    <p:animEffect transition="in" filter="wipe(left)">
                                      <p:cBhvr>
                                        <p:cTn id="374" dur="1000"/>
                                        <p:tgtEl>
                                          <p:spTgt spid="95"/>
                                        </p:tgtEl>
                                      </p:cBhvr>
                                    </p:animEffect>
                                  </p:childTnLst>
                                </p:cTn>
                              </p:par>
                            </p:childTnLst>
                          </p:cTn>
                        </p:par>
                        <p:par>
                          <p:cTn id="375" fill="hold">
                            <p:stCondLst>
                              <p:cond delay="6000"/>
                            </p:stCondLst>
                            <p:childTnLst>
                              <p:par>
                                <p:cTn id="376" presetID="22" presetClass="entr" presetSubtype="8" fill="hold" nodeType="afterEffect">
                                  <p:stCondLst>
                                    <p:cond delay="0"/>
                                  </p:stCondLst>
                                  <p:childTnLst>
                                    <p:set>
                                      <p:cBhvr>
                                        <p:cTn id="377" dur="1" fill="hold">
                                          <p:stCondLst>
                                            <p:cond delay="0"/>
                                          </p:stCondLst>
                                        </p:cTn>
                                        <p:tgtEl>
                                          <p:spTgt spid="91"/>
                                        </p:tgtEl>
                                        <p:attrNameLst>
                                          <p:attrName>style.visibility</p:attrName>
                                        </p:attrNameLst>
                                      </p:cBhvr>
                                      <p:to>
                                        <p:strVal val="visible"/>
                                      </p:to>
                                    </p:set>
                                    <p:animEffect transition="in" filter="wipe(left)">
                                      <p:cBhvr>
                                        <p:cTn id="378" dur="1000"/>
                                        <p:tgtEl>
                                          <p:spTgt spid="91"/>
                                        </p:tgtEl>
                                      </p:cBhvr>
                                    </p:animEffect>
                                  </p:childTnLst>
                                </p:cTn>
                              </p:par>
                              <p:par>
                                <p:cTn id="379" presetID="22" presetClass="entr" presetSubtype="8" fill="hold" nodeType="withEffect">
                                  <p:stCondLst>
                                    <p:cond delay="0"/>
                                  </p:stCondLst>
                                  <p:childTnLst>
                                    <p:set>
                                      <p:cBhvr>
                                        <p:cTn id="380" dur="1" fill="hold">
                                          <p:stCondLst>
                                            <p:cond delay="0"/>
                                          </p:stCondLst>
                                        </p:cTn>
                                        <p:tgtEl>
                                          <p:spTgt spid="100"/>
                                        </p:tgtEl>
                                        <p:attrNameLst>
                                          <p:attrName>style.visibility</p:attrName>
                                        </p:attrNameLst>
                                      </p:cBhvr>
                                      <p:to>
                                        <p:strVal val="visible"/>
                                      </p:to>
                                    </p:set>
                                    <p:animEffect transition="in" filter="wipe(left)">
                                      <p:cBhvr>
                                        <p:cTn id="381" dur="1000"/>
                                        <p:tgtEl>
                                          <p:spTgt spid="100"/>
                                        </p:tgtEl>
                                      </p:cBhvr>
                                    </p:animEffect>
                                  </p:childTnLst>
                                </p:cTn>
                              </p:par>
                              <p:par>
                                <p:cTn id="382" presetID="22" presetClass="entr" presetSubtype="8" fill="hold" grpId="0" nodeType="withEffect">
                                  <p:stCondLst>
                                    <p:cond delay="0"/>
                                  </p:stCondLst>
                                  <p:childTnLst>
                                    <p:set>
                                      <p:cBhvr>
                                        <p:cTn id="383" dur="1" fill="hold">
                                          <p:stCondLst>
                                            <p:cond delay="0"/>
                                          </p:stCondLst>
                                        </p:cTn>
                                        <p:tgtEl>
                                          <p:spTgt spid="96"/>
                                        </p:tgtEl>
                                        <p:attrNameLst>
                                          <p:attrName>style.visibility</p:attrName>
                                        </p:attrNameLst>
                                      </p:cBhvr>
                                      <p:to>
                                        <p:strVal val="visible"/>
                                      </p:to>
                                    </p:set>
                                    <p:animEffect transition="in" filter="wipe(left)">
                                      <p:cBhvr>
                                        <p:cTn id="384" dur="1000"/>
                                        <p:tgtEl>
                                          <p:spTgt spid="96"/>
                                        </p:tgtEl>
                                      </p:cBhvr>
                                    </p:animEffect>
                                  </p:childTnLst>
                                </p:cTn>
                              </p:par>
                            </p:childTnLst>
                          </p:cTn>
                        </p:par>
                        <p:par>
                          <p:cTn id="385" fill="hold">
                            <p:stCondLst>
                              <p:cond delay="7000"/>
                            </p:stCondLst>
                            <p:childTnLst>
                              <p:par>
                                <p:cTn id="386" presetID="22" presetClass="entr" presetSubtype="4" fill="hold" nodeType="afterEffect">
                                  <p:stCondLst>
                                    <p:cond delay="0"/>
                                  </p:stCondLst>
                                  <p:childTnLst>
                                    <p:set>
                                      <p:cBhvr>
                                        <p:cTn id="387" dur="1" fill="hold">
                                          <p:stCondLst>
                                            <p:cond delay="0"/>
                                          </p:stCondLst>
                                        </p:cTn>
                                        <p:tgtEl>
                                          <p:spTgt spid="1100"/>
                                        </p:tgtEl>
                                        <p:attrNameLst>
                                          <p:attrName>style.visibility</p:attrName>
                                        </p:attrNameLst>
                                      </p:cBhvr>
                                      <p:to>
                                        <p:strVal val="visible"/>
                                      </p:to>
                                    </p:set>
                                    <p:animEffect transition="in" filter="wipe(down)">
                                      <p:cBhvr>
                                        <p:cTn id="388" dur="1000"/>
                                        <p:tgtEl>
                                          <p:spTgt spid="1100"/>
                                        </p:tgtEl>
                                      </p:cBhvr>
                                    </p:animEffect>
                                  </p:childTnLst>
                                </p:cTn>
                              </p:par>
                              <p:par>
                                <p:cTn id="389" presetID="22" presetClass="entr" presetSubtype="4" fill="hold" nodeType="withEffect">
                                  <p:stCondLst>
                                    <p:cond delay="0"/>
                                  </p:stCondLst>
                                  <p:childTnLst>
                                    <p:set>
                                      <p:cBhvr>
                                        <p:cTn id="390" dur="1" fill="hold">
                                          <p:stCondLst>
                                            <p:cond delay="0"/>
                                          </p:stCondLst>
                                        </p:cTn>
                                        <p:tgtEl>
                                          <p:spTgt spid="1102"/>
                                        </p:tgtEl>
                                        <p:attrNameLst>
                                          <p:attrName>style.visibility</p:attrName>
                                        </p:attrNameLst>
                                      </p:cBhvr>
                                      <p:to>
                                        <p:strVal val="visible"/>
                                      </p:to>
                                    </p:set>
                                    <p:animEffect transition="in" filter="wipe(down)">
                                      <p:cBhvr>
                                        <p:cTn id="391" dur="1000"/>
                                        <p:tgtEl>
                                          <p:spTgt spid="1102"/>
                                        </p:tgtEl>
                                      </p:cBhvr>
                                    </p:animEffect>
                                  </p:childTnLst>
                                </p:cTn>
                              </p:par>
                              <p:par>
                                <p:cTn id="392" presetID="22" presetClass="entr" presetSubtype="4" fill="hold" nodeType="withEffect">
                                  <p:stCondLst>
                                    <p:cond delay="0"/>
                                  </p:stCondLst>
                                  <p:childTnLst>
                                    <p:set>
                                      <p:cBhvr>
                                        <p:cTn id="393" dur="1" fill="hold">
                                          <p:stCondLst>
                                            <p:cond delay="0"/>
                                          </p:stCondLst>
                                        </p:cTn>
                                        <p:tgtEl>
                                          <p:spTgt spid="1104"/>
                                        </p:tgtEl>
                                        <p:attrNameLst>
                                          <p:attrName>style.visibility</p:attrName>
                                        </p:attrNameLst>
                                      </p:cBhvr>
                                      <p:to>
                                        <p:strVal val="visible"/>
                                      </p:to>
                                    </p:set>
                                    <p:animEffect transition="in" filter="wipe(down)">
                                      <p:cBhvr>
                                        <p:cTn id="394" dur="1000"/>
                                        <p:tgtEl>
                                          <p:spTgt spid="1104"/>
                                        </p:tgtEl>
                                      </p:cBhvr>
                                    </p:animEffect>
                                  </p:childTnLst>
                                </p:cTn>
                              </p:par>
                              <p:par>
                                <p:cTn id="395" presetID="22" presetClass="entr" presetSubtype="4" fill="hold" nodeType="withEffect">
                                  <p:stCondLst>
                                    <p:cond delay="0"/>
                                  </p:stCondLst>
                                  <p:childTnLst>
                                    <p:set>
                                      <p:cBhvr>
                                        <p:cTn id="396" dur="1" fill="hold">
                                          <p:stCondLst>
                                            <p:cond delay="0"/>
                                          </p:stCondLst>
                                        </p:cTn>
                                        <p:tgtEl>
                                          <p:spTgt spid="1106"/>
                                        </p:tgtEl>
                                        <p:attrNameLst>
                                          <p:attrName>style.visibility</p:attrName>
                                        </p:attrNameLst>
                                      </p:cBhvr>
                                      <p:to>
                                        <p:strVal val="visible"/>
                                      </p:to>
                                    </p:set>
                                    <p:animEffect transition="in" filter="wipe(down)">
                                      <p:cBhvr>
                                        <p:cTn id="397" dur="1000"/>
                                        <p:tgtEl>
                                          <p:spTgt spid="1106"/>
                                        </p:tgtEl>
                                      </p:cBhvr>
                                    </p:animEffect>
                                  </p:childTnLst>
                                </p:cTn>
                              </p:par>
                              <p:par>
                                <p:cTn id="398" presetID="22" presetClass="entr" presetSubtype="4" fill="hold" nodeType="withEffect">
                                  <p:stCondLst>
                                    <p:cond delay="0"/>
                                  </p:stCondLst>
                                  <p:childTnLst>
                                    <p:set>
                                      <p:cBhvr>
                                        <p:cTn id="399" dur="1" fill="hold">
                                          <p:stCondLst>
                                            <p:cond delay="0"/>
                                          </p:stCondLst>
                                        </p:cTn>
                                        <p:tgtEl>
                                          <p:spTgt spid="1108"/>
                                        </p:tgtEl>
                                        <p:attrNameLst>
                                          <p:attrName>style.visibility</p:attrName>
                                        </p:attrNameLst>
                                      </p:cBhvr>
                                      <p:to>
                                        <p:strVal val="visible"/>
                                      </p:to>
                                    </p:set>
                                    <p:animEffect transition="in" filter="wipe(down)">
                                      <p:cBhvr>
                                        <p:cTn id="400" dur="1000"/>
                                        <p:tgtEl>
                                          <p:spTgt spid="1108"/>
                                        </p:tgtEl>
                                      </p:cBhvr>
                                    </p:animEffect>
                                  </p:childTnLst>
                                </p:cTn>
                              </p:par>
                              <p:par>
                                <p:cTn id="401" presetID="22" presetClass="entr" presetSubtype="4" fill="hold" grpId="3" nodeType="withEffect">
                                  <p:stCondLst>
                                    <p:cond delay="0"/>
                                  </p:stCondLst>
                                  <p:childTnLst>
                                    <p:set>
                                      <p:cBhvr>
                                        <p:cTn id="402" dur="1" fill="hold">
                                          <p:stCondLst>
                                            <p:cond delay="0"/>
                                          </p:stCondLst>
                                        </p:cTn>
                                        <p:tgtEl>
                                          <p:spTgt spid="80"/>
                                        </p:tgtEl>
                                        <p:attrNameLst>
                                          <p:attrName>style.visibility</p:attrName>
                                        </p:attrNameLst>
                                      </p:cBhvr>
                                      <p:to>
                                        <p:strVal val="visible"/>
                                      </p:to>
                                    </p:set>
                                    <p:animEffect transition="in" filter="wipe(down)">
                                      <p:cBhvr>
                                        <p:cTn id="403"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2" grpId="1" animBg="1"/>
      <p:bldP spid="13" grpId="0" animBg="1"/>
      <p:bldP spid="13" grpId="1" animBg="1"/>
      <p:bldP spid="13" grpId="2" animBg="1"/>
      <p:bldP spid="13" grpId="3" animBg="1"/>
      <p:bldP spid="14" grpId="0" animBg="1"/>
      <p:bldP spid="14" grpId="1" animBg="1"/>
      <p:bldP spid="14" grpId="2"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1094" grpId="0" animBg="1"/>
      <p:bldP spid="109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1" animBg="1"/>
      <p:bldP spid="80" grpId="2" animBg="1"/>
      <p:bldP spid="80" grpId="3" animBg="1"/>
      <p:bldP spid="92" grpId="0" animBg="1"/>
      <p:bldP spid="93" grpId="0" animBg="1"/>
      <p:bldP spid="94" grpId="0" animBg="1"/>
      <p:bldP spid="95" grpId="0" animBg="1"/>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52"/>
            <a:ext cx="9126537" cy="685800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pic>
      <p:sp>
        <p:nvSpPr>
          <p:cNvPr id="2" name="TextBox 1"/>
          <p:cNvSpPr txBox="1"/>
          <p:nvPr/>
        </p:nvSpPr>
        <p:spPr>
          <a:xfrm>
            <a:off x="4067944" y="260648"/>
            <a:ext cx="3384376"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ОТНОСИТЕЛЬНЫЕ ПОКАЗАТЕЛИ ФИНАНСОВОЙ УСТОЙЧИВОСТИ</a:t>
            </a:r>
            <a:endParaRPr lang="ru-RU" sz="1600" b="1" dirty="0">
              <a:effectLst>
                <a:outerShdw blurRad="38100" dist="38100" dir="2700000" algn="tl">
                  <a:srgbClr val="000000">
                    <a:alpha val="43137"/>
                  </a:srgbClr>
                </a:outerShdw>
              </a:effectLst>
            </a:endParaRPr>
          </a:p>
        </p:txBody>
      </p:sp>
      <p:sp>
        <p:nvSpPr>
          <p:cNvPr id="5" name="Овал 4"/>
          <p:cNvSpPr/>
          <p:nvPr/>
        </p:nvSpPr>
        <p:spPr>
          <a:xfrm>
            <a:off x="107504" y="2820652"/>
            <a:ext cx="2448272" cy="8926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Относительные показатели</a:t>
            </a:r>
            <a:endParaRPr lang="ru-RU" dirty="0">
              <a:solidFill>
                <a:schemeClr val="tx1"/>
              </a:solidFill>
            </a:endParaRPr>
          </a:p>
        </p:txBody>
      </p:sp>
      <mc:AlternateContent xmlns:mc="http://schemas.openxmlformats.org/markup-compatibility/2006" xmlns:a14="http://schemas.microsoft.com/office/drawing/2010/main">
        <mc:Choice Requires="a14">
          <p:sp>
            <p:nvSpPr>
              <p:cNvPr id="6" name="Скругленный прямоугольник 5"/>
              <p:cNvSpPr/>
              <p:nvPr/>
            </p:nvSpPr>
            <p:spPr>
              <a:xfrm>
                <a:off x="439888" y="1177709"/>
                <a:ext cx="1944216" cy="595107"/>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ea typeface="Times New Roman"/>
                  </a:rPr>
                  <a:t>К</a:t>
                </a:r>
                <a:r>
                  <a:rPr lang="ru-RU" sz="1600" dirty="0">
                    <a:ea typeface="Calibri"/>
                  </a:rPr>
                  <a:t>оэффициент </a:t>
                </a:r>
                <a:r>
                  <a:rPr lang="ru-RU" sz="1600" dirty="0" smtClean="0">
                    <a:ea typeface="Calibri"/>
                  </a:rPr>
                  <a:t>автономии </a:t>
                </a:r>
                <a:r>
                  <a:rPr lang="ru-RU" sz="1600" dirty="0"/>
                  <a:t>(</a:t>
                </a:r>
                <a14:m>
                  <m:oMath xmlns:m="http://schemas.openxmlformats.org/officeDocument/2006/math">
                    <m:r>
                      <a:rPr lang="en-US" sz="1600" i="1">
                        <a:latin typeface="Cambria Math"/>
                      </a:rPr>
                      <m:t>𝐾</m:t>
                    </m:r>
                    <m:r>
                      <a:rPr lang="ru-RU" sz="1600" i="1">
                        <a:latin typeface="Cambria Math"/>
                      </a:rPr>
                      <m:t>а</m:t>
                    </m:r>
                  </m:oMath>
                </a14:m>
                <a:r>
                  <a:rPr lang="ru-RU" sz="1600" dirty="0"/>
                  <a:t>)</a:t>
                </a:r>
                <a:r>
                  <a:rPr lang="ru-RU" sz="1600" dirty="0" smtClean="0">
                    <a:ea typeface="Calibri"/>
                  </a:rPr>
                  <a:t> </a:t>
                </a:r>
                <a:endParaRPr lang="ru-RU" sz="1600" dirty="0"/>
              </a:p>
            </p:txBody>
          </p:sp>
        </mc:Choice>
        <mc:Fallback xmlns="">
          <p:sp>
            <p:nvSpPr>
              <p:cNvPr id="6" name="Скругленный прямоугольник 5"/>
              <p:cNvSpPr>
                <a:spLocks noRot="1" noChangeAspect="1" noMove="1" noResize="1" noEditPoints="1" noAdjustHandles="1" noChangeArrowheads="1" noChangeShapeType="1" noTextEdit="1"/>
              </p:cNvSpPr>
              <p:nvPr/>
            </p:nvSpPr>
            <p:spPr>
              <a:xfrm>
                <a:off x="439888" y="1177709"/>
                <a:ext cx="1944216" cy="595107"/>
              </a:xfrm>
              <a:prstGeom prst="roundRect">
                <a:avLst/>
              </a:prstGeom>
              <a:blipFill rotWithShape="1">
                <a:blip r:embed="rId4"/>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Скругленный прямоугольник 6"/>
              <p:cNvSpPr/>
              <p:nvPr/>
            </p:nvSpPr>
            <p:spPr>
              <a:xfrm>
                <a:off x="2384104" y="1772816"/>
                <a:ext cx="2376264" cy="792088"/>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общей (текущей) ликвидности </a:t>
                </a:r>
                <a14:m>
                  <m:oMath xmlns:m="http://schemas.openxmlformats.org/officeDocument/2006/math">
                    <m:r>
                      <a:rPr lang="ru-RU" sz="1600" b="0" i="0" smtClean="0">
                        <a:latin typeface="Cambria Math"/>
                      </a:rPr>
                      <m:t>(</m:t>
                    </m:r>
                    <m:r>
                      <a:rPr lang="en-US" sz="1600" i="1">
                        <a:latin typeface="Cambria Math"/>
                      </a:rPr>
                      <m:t>𝐾</m:t>
                    </m:r>
                    <m:r>
                      <a:rPr lang="ru-RU" sz="1600" i="1">
                        <a:latin typeface="Cambria Math"/>
                      </a:rPr>
                      <m:t>ол</m:t>
                    </m:r>
                  </m:oMath>
                </a14:m>
                <a:r>
                  <a:rPr lang="ru-RU" sz="1600" dirty="0"/>
                  <a:t>)</a:t>
                </a:r>
                <a:r>
                  <a:rPr lang="ru-RU" sz="1600" dirty="0" smtClean="0"/>
                  <a:t> </a:t>
                </a:r>
                <a:endParaRPr lang="ru-RU" sz="1600" dirty="0"/>
              </a:p>
            </p:txBody>
          </p:sp>
        </mc:Choice>
        <mc:Fallback xmlns="">
          <p:sp>
            <p:nvSpPr>
              <p:cNvPr id="7" name="Скругленный прямоугольник 6"/>
              <p:cNvSpPr>
                <a:spLocks noRot="1" noChangeAspect="1" noMove="1" noResize="1" noEditPoints="1" noAdjustHandles="1" noChangeArrowheads="1" noChangeShapeType="1" noTextEdit="1"/>
              </p:cNvSpPr>
              <p:nvPr/>
            </p:nvSpPr>
            <p:spPr>
              <a:xfrm>
                <a:off x="2384104" y="1772816"/>
                <a:ext cx="2376264" cy="792088"/>
              </a:xfrm>
              <a:prstGeom prst="roundRect">
                <a:avLst/>
              </a:prstGeom>
              <a:blipFill rotWithShape="1">
                <a:blip r:embed="rId5"/>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Скругленный прямоугольник 7"/>
              <p:cNvSpPr/>
              <p:nvPr/>
            </p:nvSpPr>
            <p:spPr>
              <a:xfrm>
                <a:off x="2843808" y="2780928"/>
                <a:ext cx="2664296" cy="720080"/>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Рентабельность собственного капитала </a:t>
                </a:r>
                <a:r>
                  <a:rPr lang="ru-RU" sz="1600" dirty="0"/>
                  <a:t>(</a:t>
                </a:r>
                <a14:m>
                  <m:oMath xmlns:m="http://schemas.openxmlformats.org/officeDocument/2006/math">
                    <m:r>
                      <a:rPr lang="en-US" sz="1600" i="1">
                        <a:latin typeface="Cambria Math"/>
                      </a:rPr>
                      <m:t>𝐾</m:t>
                    </m:r>
                    <m:r>
                      <a:rPr lang="ru-RU" sz="1600" i="1">
                        <a:latin typeface="Cambria Math"/>
                      </a:rPr>
                      <m:t>рск</m:t>
                    </m:r>
                  </m:oMath>
                </a14:m>
                <a:r>
                  <a:rPr lang="ru-RU" sz="1600" dirty="0"/>
                  <a:t>)</a:t>
                </a:r>
                <a:r>
                  <a:rPr lang="ru-RU" sz="1600" dirty="0" smtClean="0"/>
                  <a:t> </a:t>
                </a:r>
                <a:endParaRPr lang="ru-RU" sz="1600" dirty="0"/>
              </a:p>
            </p:txBody>
          </p:sp>
        </mc:Choice>
        <mc:Fallback xmlns="">
          <p:sp>
            <p:nvSpPr>
              <p:cNvPr id="8" name="Скругленный прямоугольник 7"/>
              <p:cNvSpPr>
                <a:spLocks noRot="1" noChangeAspect="1" noMove="1" noResize="1" noEditPoints="1" noAdjustHandles="1" noChangeArrowheads="1" noChangeShapeType="1" noTextEdit="1"/>
              </p:cNvSpPr>
              <p:nvPr/>
            </p:nvSpPr>
            <p:spPr>
              <a:xfrm>
                <a:off x="2843808" y="2780928"/>
                <a:ext cx="2664296" cy="720080"/>
              </a:xfrm>
              <a:prstGeom prst="roundRect">
                <a:avLst/>
              </a:prstGeom>
              <a:blipFill rotWithShape="1">
                <a:blip r:embed="rId6"/>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Скругленный прямоугольник 8"/>
              <p:cNvSpPr/>
              <p:nvPr/>
            </p:nvSpPr>
            <p:spPr>
              <a:xfrm>
                <a:off x="2699792" y="3789040"/>
                <a:ext cx="2952328" cy="576064"/>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финансовой устойчивости </a:t>
                </a:r>
                <a:r>
                  <a:rPr lang="ru-RU" sz="1600" dirty="0"/>
                  <a:t>(</a:t>
                </a:r>
                <a14:m>
                  <m:oMath xmlns:m="http://schemas.openxmlformats.org/officeDocument/2006/math">
                    <m:r>
                      <a:rPr lang="en-US" sz="1600" i="1">
                        <a:latin typeface="Cambria Math"/>
                      </a:rPr>
                      <m:t>𝐾</m:t>
                    </m:r>
                    <m:r>
                      <a:rPr lang="ru-RU" sz="1600" i="1">
                        <a:latin typeface="Cambria Math"/>
                      </a:rPr>
                      <m:t>фу</m:t>
                    </m:r>
                  </m:oMath>
                </a14:m>
                <a:r>
                  <a:rPr lang="ru-RU" sz="1600" dirty="0"/>
                  <a:t>)</a:t>
                </a:r>
                <a:r>
                  <a:rPr lang="ru-RU" sz="1600" dirty="0" smtClean="0"/>
                  <a:t> </a:t>
                </a:r>
                <a:endParaRPr lang="ru-RU" sz="1600" dirty="0"/>
              </a:p>
            </p:txBody>
          </p:sp>
        </mc:Choice>
        <mc:Fallback xmlns="">
          <p:sp>
            <p:nvSpPr>
              <p:cNvPr id="9" name="Скругленный прямоугольник 8"/>
              <p:cNvSpPr>
                <a:spLocks noRot="1" noChangeAspect="1" noMove="1" noResize="1" noEditPoints="1" noAdjustHandles="1" noChangeArrowheads="1" noChangeShapeType="1" noTextEdit="1"/>
              </p:cNvSpPr>
              <p:nvPr/>
            </p:nvSpPr>
            <p:spPr>
              <a:xfrm>
                <a:off x="2699792" y="3789040"/>
                <a:ext cx="2952328" cy="576064"/>
              </a:xfrm>
              <a:prstGeom prst="roundRect">
                <a:avLst/>
              </a:prstGeom>
              <a:blipFill rotWithShape="1">
                <a:blip r:embed="rId7"/>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Скругленный прямоугольник 9"/>
              <p:cNvSpPr/>
              <p:nvPr/>
            </p:nvSpPr>
            <p:spPr>
              <a:xfrm>
                <a:off x="2082752" y="4581128"/>
                <a:ext cx="3556048" cy="936104"/>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обеспеченности текущей деятельности собственными оборотными активами (</a:t>
                </a:r>
                <a14:m>
                  <m:oMath xmlns:m="http://schemas.openxmlformats.org/officeDocument/2006/math">
                    <m:r>
                      <a:rPr lang="en-US" sz="1600" i="1">
                        <a:latin typeface="Cambria Math"/>
                      </a:rPr>
                      <m:t>𝐾</m:t>
                    </m:r>
                    <m:r>
                      <a:rPr lang="ru-RU" sz="1600" i="1">
                        <a:latin typeface="Cambria Math"/>
                      </a:rPr>
                      <m:t>отд</m:t>
                    </m:r>
                  </m:oMath>
                </a14:m>
                <a:r>
                  <a:rPr lang="ru-RU" sz="1600" dirty="0"/>
                  <a:t>)</a:t>
                </a:r>
              </a:p>
            </p:txBody>
          </p:sp>
        </mc:Choice>
        <mc:Fallback xmlns="">
          <p:sp>
            <p:nvSpPr>
              <p:cNvPr id="10" name="Скругленный прямоугольник 9"/>
              <p:cNvSpPr>
                <a:spLocks noRot="1" noChangeAspect="1" noMove="1" noResize="1" noEditPoints="1" noAdjustHandles="1" noChangeArrowheads="1" noChangeShapeType="1" noTextEdit="1"/>
              </p:cNvSpPr>
              <p:nvPr/>
            </p:nvSpPr>
            <p:spPr>
              <a:xfrm>
                <a:off x="2082752" y="4581128"/>
                <a:ext cx="3556048" cy="936104"/>
              </a:xfrm>
              <a:prstGeom prst="roundRect">
                <a:avLst/>
              </a:prstGeom>
              <a:blipFill rotWithShape="1">
                <a:blip r:embed="rId8"/>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Скругленный прямоугольник 10"/>
              <p:cNvSpPr/>
              <p:nvPr/>
            </p:nvSpPr>
            <p:spPr>
              <a:xfrm>
                <a:off x="249746" y="5616407"/>
                <a:ext cx="2555776" cy="1025785"/>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маневренности собственного капитала </a:t>
                </a:r>
                <a:r>
                  <a:rPr lang="ru-RU" sz="1600" dirty="0"/>
                  <a:t>(</a:t>
                </a:r>
                <a14:m>
                  <m:oMath xmlns:m="http://schemas.openxmlformats.org/officeDocument/2006/math">
                    <m:r>
                      <a:rPr lang="en-US" sz="1600" i="1">
                        <a:latin typeface="Cambria Math"/>
                      </a:rPr>
                      <m:t>𝐾</m:t>
                    </m:r>
                    <m:r>
                      <a:rPr lang="ru-RU" sz="1600" i="1">
                        <a:latin typeface="Cambria Math"/>
                      </a:rPr>
                      <m:t>мск</m:t>
                    </m:r>
                  </m:oMath>
                </a14:m>
                <a:r>
                  <a:rPr lang="ru-RU" sz="1600" dirty="0"/>
                  <a:t>)</a:t>
                </a:r>
                <a:r>
                  <a:rPr lang="ru-RU" sz="1600" dirty="0" smtClean="0"/>
                  <a:t> </a:t>
                </a:r>
                <a:endParaRPr lang="ru-RU" sz="1600" dirty="0"/>
              </a:p>
            </p:txBody>
          </p:sp>
        </mc:Choice>
        <mc:Fallback xmlns="">
          <p:sp>
            <p:nvSpPr>
              <p:cNvPr id="11" name="Скругленный прямоугольник 10"/>
              <p:cNvSpPr>
                <a:spLocks noRot="1" noChangeAspect="1" noMove="1" noResize="1" noEditPoints="1" noAdjustHandles="1" noChangeArrowheads="1" noChangeShapeType="1" noTextEdit="1"/>
              </p:cNvSpPr>
              <p:nvPr/>
            </p:nvSpPr>
            <p:spPr>
              <a:xfrm>
                <a:off x="249746" y="5616407"/>
                <a:ext cx="2555776" cy="1025785"/>
              </a:xfrm>
              <a:prstGeom prst="roundRect">
                <a:avLst/>
              </a:prstGeom>
              <a:blipFill rotWithShape="1">
                <a:blip r:embed="rId9"/>
                <a:stretch>
                  <a:fillRect/>
                </a:stretch>
              </a:blipFill>
              <a:ln>
                <a:solidFill>
                  <a:schemeClr val="bg1"/>
                </a:solidFill>
              </a:ln>
            </p:spPr>
            <p:txBody>
              <a:bodyPr/>
              <a:lstStyle/>
              <a:p>
                <a:r>
                  <a:rPr lang="ru-RU">
                    <a:noFill/>
                  </a:rPr>
                  <a:t> </a:t>
                </a:r>
              </a:p>
            </p:txBody>
          </p:sp>
        </mc:Fallback>
      </mc:AlternateContent>
      <p:cxnSp>
        <p:nvCxnSpPr>
          <p:cNvPr id="13" name="Прямая соединительная линия 12"/>
          <p:cNvCxnSpPr>
            <a:stCxn id="5" idx="0"/>
            <a:endCxn id="6" idx="2"/>
          </p:cNvCxnSpPr>
          <p:nvPr/>
        </p:nvCxnSpPr>
        <p:spPr>
          <a:xfrm flipV="1">
            <a:off x="1331640" y="1772816"/>
            <a:ext cx="80356" cy="104783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p:cNvCxnSpPr>
            <a:stCxn id="5" idx="7"/>
            <a:endCxn id="7" idx="1"/>
          </p:cNvCxnSpPr>
          <p:nvPr/>
        </p:nvCxnSpPr>
        <p:spPr>
          <a:xfrm flipV="1">
            <a:off x="2197235" y="2168860"/>
            <a:ext cx="186869" cy="7825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a:stCxn id="5" idx="6"/>
            <a:endCxn id="8" idx="1"/>
          </p:cNvCxnSpPr>
          <p:nvPr/>
        </p:nvCxnSpPr>
        <p:spPr>
          <a:xfrm flipV="1">
            <a:off x="2555776" y="3140968"/>
            <a:ext cx="288032" cy="126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a:stCxn id="5" idx="5"/>
            <a:endCxn id="9" idx="1"/>
          </p:cNvCxnSpPr>
          <p:nvPr/>
        </p:nvCxnSpPr>
        <p:spPr>
          <a:xfrm>
            <a:off x="2197235" y="3582586"/>
            <a:ext cx="502557" cy="49448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a:stCxn id="5" idx="4"/>
            <a:endCxn id="10" idx="1"/>
          </p:cNvCxnSpPr>
          <p:nvPr/>
        </p:nvCxnSpPr>
        <p:spPr>
          <a:xfrm>
            <a:off x="1331640" y="3713313"/>
            <a:ext cx="751112" cy="13358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a:stCxn id="5" idx="4"/>
            <a:endCxn id="11" idx="0"/>
          </p:cNvCxnSpPr>
          <p:nvPr/>
        </p:nvCxnSpPr>
        <p:spPr>
          <a:xfrm>
            <a:off x="1331640" y="3713313"/>
            <a:ext cx="195994" cy="190309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p:cNvCxnSpPr>
            <a:stCxn id="6" idx="3"/>
          </p:cNvCxnSpPr>
          <p:nvPr/>
        </p:nvCxnSpPr>
        <p:spPr>
          <a:xfrm>
            <a:off x="2384104" y="1475263"/>
            <a:ext cx="45970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Овал 28"/>
          <p:cNvSpPr/>
          <p:nvPr/>
        </p:nvSpPr>
        <p:spPr>
          <a:xfrm>
            <a:off x="2843808" y="1177709"/>
            <a:ext cx="1016968" cy="50405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0,30</a:t>
            </a:r>
            <a:endParaRPr lang="ru-RU" dirty="0">
              <a:solidFill>
                <a:schemeClr val="tx1"/>
              </a:solidFill>
            </a:endParaRPr>
          </a:p>
        </p:txBody>
      </p:sp>
      <p:cxnSp>
        <p:nvCxnSpPr>
          <p:cNvPr id="1024" name="Прямая соединительная линия 1023"/>
          <p:cNvCxnSpPr>
            <a:stCxn id="29" idx="6"/>
          </p:cNvCxnSpPr>
          <p:nvPr/>
        </p:nvCxnSpPr>
        <p:spPr>
          <a:xfrm>
            <a:off x="3860776" y="1429737"/>
            <a:ext cx="3151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0" name="Овал 1029"/>
          <p:cNvSpPr/>
          <p:nvPr/>
        </p:nvSpPr>
        <p:spPr>
          <a:xfrm>
            <a:off x="4175956" y="1105701"/>
            <a:ext cx="1332148" cy="576064"/>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10 баллов</a:t>
            </a:r>
            <a:endParaRPr lang="ru-RU" dirty="0">
              <a:solidFill>
                <a:schemeClr val="tx1"/>
              </a:solidFill>
            </a:endParaRPr>
          </a:p>
        </p:txBody>
      </p:sp>
      <p:cxnSp>
        <p:nvCxnSpPr>
          <p:cNvPr id="1032" name="Прямая соединительная линия 1031"/>
          <p:cNvCxnSpPr>
            <a:stCxn id="7" idx="3"/>
          </p:cNvCxnSpPr>
          <p:nvPr/>
        </p:nvCxnSpPr>
        <p:spPr>
          <a:xfrm>
            <a:off x="4760368" y="2168860"/>
            <a:ext cx="45970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3" name="Овал 1032"/>
          <p:cNvSpPr/>
          <p:nvPr/>
        </p:nvSpPr>
        <p:spPr>
          <a:xfrm>
            <a:off x="5220816" y="1909144"/>
            <a:ext cx="1296144" cy="55543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1,00</a:t>
            </a:r>
            <a:endParaRPr lang="ru-RU" dirty="0">
              <a:solidFill>
                <a:schemeClr val="tx1"/>
              </a:solidFill>
            </a:endParaRPr>
          </a:p>
        </p:txBody>
      </p:sp>
      <p:cxnSp>
        <p:nvCxnSpPr>
          <p:cNvPr id="1038" name="Прямая соединительная линия 1037"/>
          <p:cNvCxnSpPr>
            <a:stCxn id="1033" idx="6"/>
          </p:cNvCxnSpPr>
          <p:nvPr/>
        </p:nvCxnSpPr>
        <p:spPr>
          <a:xfrm flipV="1">
            <a:off x="6516960" y="2186861"/>
            <a:ext cx="287288"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9" name="Овал 1038"/>
          <p:cNvSpPr/>
          <p:nvPr/>
        </p:nvSpPr>
        <p:spPr>
          <a:xfrm>
            <a:off x="6804248" y="1904462"/>
            <a:ext cx="1368152" cy="576064"/>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10 баллов</a:t>
            </a:r>
            <a:endParaRPr lang="ru-RU" dirty="0">
              <a:solidFill>
                <a:schemeClr val="tx1"/>
              </a:solidFill>
            </a:endParaRPr>
          </a:p>
        </p:txBody>
      </p:sp>
      <p:cxnSp>
        <p:nvCxnSpPr>
          <p:cNvPr id="1041" name="Прямая соединительная линия 1040"/>
          <p:cNvCxnSpPr>
            <a:stCxn id="8" idx="3"/>
          </p:cNvCxnSpPr>
          <p:nvPr/>
        </p:nvCxnSpPr>
        <p:spPr>
          <a:xfrm>
            <a:off x="5508104" y="3140968"/>
            <a:ext cx="3607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42" name="Овал 1041"/>
          <p:cNvSpPr/>
          <p:nvPr/>
        </p:nvSpPr>
        <p:spPr>
          <a:xfrm>
            <a:off x="5868888" y="2846914"/>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5%</a:t>
            </a:r>
            <a:endParaRPr lang="ru-RU" dirty="0">
              <a:solidFill>
                <a:schemeClr val="tx1"/>
              </a:solidFill>
            </a:endParaRPr>
          </a:p>
        </p:txBody>
      </p:sp>
      <p:cxnSp>
        <p:nvCxnSpPr>
          <p:cNvPr id="1045" name="Прямая соединительная линия 1044"/>
          <p:cNvCxnSpPr>
            <a:stCxn id="1042" idx="6"/>
          </p:cNvCxnSpPr>
          <p:nvPr/>
        </p:nvCxnSpPr>
        <p:spPr>
          <a:xfrm>
            <a:off x="7092280" y="3137957"/>
            <a:ext cx="396044" cy="301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47" name="Овал 1046"/>
          <p:cNvSpPr/>
          <p:nvPr/>
        </p:nvSpPr>
        <p:spPr>
          <a:xfrm>
            <a:off x="7488323" y="2780928"/>
            <a:ext cx="1307449" cy="6450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5 баллов</a:t>
            </a:r>
            <a:endParaRPr lang="ru-RU" dirty="0">
              <a:solidFill>
                <a:schemeClr val="tx1"/>
              </a:solidFill>
            </a:endParaRPr>
          </a:p>
        </p:txBody>
      </p:sp>
      <p:sp>
        <p:nvSpPr>
          <p:cNvPr id="57" name="Овал 56"/>
          <p:cNvSpPr/>
          <p:nvPr/>
        </p:nvSpPr>
        <p:spPr>
          <a:xfrm>
            <a:off x="6062972" y="3783018"/>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0,60</a:t>
            </a:r>
            <a:endParaRPr lang="ru-RU" dirty="0">
              <a:solidFill>
                <a:schemeClr val="tx1"/>
              </a:solidFill>
            </a:endParaRPr>
          </a:p>
        </p:txBody>
      </p:sp>
      <p:cxnSp>
        <p:nvCxnSpPr>
          <p:cNvPr id="1049" name="Прямая соединительная линия 1048"/>
          <p:cNvCxnSpPr>
            <a:stCxn id="9" idx="3"/>
            <a:endCxn id="57" idx="2"/>
          </p:cNvCxnSpPr>
          <p:nvPr/>
        </p:nvCxnSpPr>
        <p:spPr>
          <a:xfrm flipV="1">
            <a:off x="5652120" y="4074061"/>
            <a:ext cx="410852" cy="301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51" name="Прямая соединительная линия 1050"/>
          <p:cNvCxnSpPr>
            <a:stCxn id="57" idx="6"/>
            <a:endCxn id="64" idx="2"/>
          </p:cNvCxnSpPr>
          <p:nvPr/>
        </p:nvCxnSpPr>
        <p:spPr>
          <a:xfrm flipV="1">
            <a:off x="7286364" y="4072247"/>
            <a:ext cx="237964" cy="1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4" name="Овал 63"/>
          <p:cNvSpPr/>
          <p:nvPr/>
        </p:nvSpPr>
        <p:spPr>
          <a:xfrm>
            <a:off x="7524328" y="3749716"/>
            <a:ext cx="1307449" cy="6450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15 баллов</a:t>
            </a:r>
            <a:endParaRPr lang="ru-RU" dirty="0">
              <a:solidFill>
                <a:schemeClr val="tx1"/>
              </a:solidFill>
            </a:endParaRPr>
          </a:p>
        </p:txBody>
      </p:sp>
      <p:sp>
        <p:nvSpPr>
          <p:cNvPr id="65" name="Овал 64"/>
          <p:cNvSpPr/>
          <p:nvPr/>
        </p:nvSpPr>
        <p:spPr>
          <a:xfrm>
            <a:off x="6012160" y="4761251"/>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0,10</a:t>
            </a:r>
            <a:endParaRPr lang="ru-RU" dirty="0">
              <a:solidFill>
                <a:schemeClr val="tx1"/>
              </a:solidFill>
            </a:endParaRPr>
          </a:p>
        </p:txBody>
      </p:sp>
      <p:sp>
        <p:nvSpPr>
          <p:cNvPr id="67" name="Овал 66"/>
          <p:cNvSpPr/>
          <p:nvPr/>
        </p:nvSpPr>
        <p:spPr>
          <a:xfrm>
            <a:off x="7452320" y="4726648"/>
            <a:ext cx="1307449" cy="6450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5 баллов</a:t>
            </a:r>
            <a:endParaRPr lang="ru-RU" dirty="0">
              <a:solidFill>
                <a:schemeClr val="tx1"/>
              </a:solidFill>
            </a:endParaRPr>
          </a:p>
        </p:txBody>
      </p:sp>
      <p:cxnSp>
        <p:nvCxnSpPr>
          <p:cNvPr id="1054" name="Прямая соединительная линия 1053"/>
          <p:cNvCxnSpPr>
            <a:stCxn id="10" idx="3"/>
            <a:endCxn id="65" idx="2"/>
          </p:cNvCxnSpPr>
          <p:nvPr/>
        </p:nvCxnSpPr>
        <p:spPr>
          <a:xfrm>
            <a:off x="5638800" y="5049180"/>
            <a:ext cx="373360" cy="31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Прямая соединительная линия 31"/>
          <p:cNvCxnSpPr>
            <a:stCxn id="65" idx="6"/>
            <a:endCxn id="67" idx="2"/>
          </p:cNvCxnSpPr>
          <p:nvPr/>
        </p:nvCxnSpPr>
        <p:spPr>
          <a:xfrm flipV="1">
            <a:off x="7235552" y="5049179"/>
            <a:ext cx="216768" cy="31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6" name="Овал 75"/>
          <p:cNvSpPr/>
          <p:nvPr/>
        </p:nvSpPr>
        <p:spPr>
          <a:xfrm>
            <a:off x="3611742" y="5838257"/>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0,20</a:t>
            </a:r>
            <a:endParaRPr lang="ru-RU" dirty="0">
              <a:solidFill>
                <a:schemeClr val="tx1"/>
              </a:solidFill>
            </a:endParaRPr>
          </a:p>
        </p:txBody>
      </p:sp>
      <p:sp>
        <p:nvSpPr>
          <p:cNvPr id="78" name="Овал 77"/>
          <p:cNvSpPr/>
          <p:nvPr/>
        </p:nvSpPr>
        <p:spPr>
          <a:xfrm>
            <a:off x="5261951" y="5838257"/>
            <a:ext cx="1307449"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5 баллов</a:t>
            </a:r>
            <a:endParaRPr lang="ru-RU" dirty="0">
              <a:solidFill>
                <a:schemeClr val="tx1"/>
              </a:solidFill>
            </a:endParaRPr>
          </a:p>
        </p:txBody>
      </p:sp>
      <p:cxnSp>
        <p:nvCxnSpPr>
          <p:cNvPr id="39" name="Прямая соединительная линия 38"/>
          <p:cNvCxnSpPr>
            <a:stCxn id="11" idx="3"/>
            <a:endCxn id="76" idx="2"/>
          </p:cNvCxnSpPr>
          <p:nvPr/>
        </p:nvCxnSpPr>
        <p:spPr>
          <a:xfrm>
            <a:off x="2805522" y="6129300"/>
            <a:ext cx="8062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a:stCxn id="76" idx="6"/>
            <a:endCxn id="78" idx="2"/>
          </p:cNvCxnSpPr>
          <p:nvPr/>
        </p:nvCxnSpPr>
        <p:spPr>
          <a:xfrm>
            <a:off x="4835134" y="6129300"/>
            <a:ext cx="42681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5469093" y="2002195"/>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55" name="TextBox 54"/>
              <p:cNvSpPr txBox="1">
                <a:spLocks noRot="1" noChangeAspect="1" noMove="1" noResize="1" noEditPoints="1" noAdjustHandles="1" noChangeArrowheads="1" noChangeShapeType="1" noTextEdit="1"/>
              </p:cNvSpPr>
              <p:nvPr/>
            </p:nvSpPr>
            <p:spPr>
              <a:xfrm>
                <a:off x="5469093" y="2002195"/>
                <a:ext cx="339414" cy="369332"/>
              </a:xfrm>
              <a:prstGeom prst="rect">
                <a:avLst/>
              </a:prstGeom>
              <a:blipFill rotWithShape="1">
                <a:blip r:embed="rId11"/>
                <a:stretch>
                  <a:fillRect r="-1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130485" y="2953291"/>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56" name="TextBox 55"/>
              <p:cNvSpPr txBox="1">
                <a:spLocks noRot="1" noChangeAspect="1" noMove="1" noResize="1" noEditPoints="1" noAdjustHandles="1" noChangeArrowheads="1" noChangeShapeType="1" noTextEdit="1"/>
              </p:cNvSpPr>
              <p:nvPr/>
            </p:nvSpPr>
            <p:spPr>
              <a:xfrm>
                <a:off x="6130485" y="2953291"/>
                <a:ext cx="339414" cy="369332"/>
              </a:xfrm>
              <a:prstGeom prst="rect">
                <a:avLst/>
              </a:prstGeom>
              <a:blipFill rotWithShape="1">
                <a:blip r:embed="rId12"/>
                <a:stretch>
                  <a:fillRect r="-181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290992" y="3889395"/>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59" name="TextBox 58"/>
              <p:cNvSpPr txBox="1">
                <a:spLocks noRot="1" noChangeAspect="1" noMove="1" noResize="1" noEditPoints="1" noAdjustHandles="1" noChangeArrowheads="1" noChangeShapeType="1" noTextEdit="1"/>
              </p:cNvSpPr>
              <p:nvPr/>
            </p:nvSpPr>
            <p:spPr>
              <a:xfrm>
                <a:off x="6290992" y="3889395"/>
                <a:ext cx="339414" cy="369332"/>
              </a:xfrm>
              <a:prstGeom prst="rect">
                <a:avLst/>
              </a:prstGeom>
              <a:blipFill rotWithShape="1">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248810" y="4867628"/>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60" name="TextBox 59"/>
              <p:cNvSpPr txBox="1">
                <a:spLocks noRot="1" noChangeAspect="1" noMove="1" noResize="1" noEditPoints="1" noAdjustHandles="1" noChangeArrowheads="1" noChangeShapeType="1" noTextEdit="1"/>
              </p:cNvSpPr>
              <p:nvPr/>
            </p:nvSpPr>
            <p:spPr>
              <a:xfrm>
                <a:off x="6248810" y="4867628"/>
                <a:ext cx="339414" cy="369332"/>
              </a:xfrm>
              <a:prstGeom prst="rect">
                <a:avLst/>
              </a:prstGeom>
              <a:blipFill rotWithShape="1">
                <a:blip r:embed="rId14"/>
                <a:stretch>
                  <a:fillRect r="-1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24958" y="5944634"/>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61" name="TextBox 60"/>
              <p:cNvSpPr txBox="1">
                <a:spLocks noRot="1" noChangeAspect="1" noMove="1" noResize="1" noEditPoints="1" noAdjustHandles="1" noChangeArrowheads="1" noChangeShapeType="1" noTextEdit="1"/>
              </p:cNvSpPr>
              <p:nvPr/>
            </p:nvSpPr>
            <p:spPr>
              <a:xfrm>
                <a:off x="3824958" y="5944634"/>
                <a:ext cx="339414" cy="369332"/>
              </a:xfrm>
              <a:prstGeom prst="rect">
                <a:avLst/>
              </a:prstGeom>
              <a:blipFill rotWithShape="1">
                <a:blip r:embed="rId15"/>
                <a:stretch>
                  <a:fillRect r="-1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856436" y="1245071"/>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62" name="TextBox 61"/>
              <p:cNvSpPr txBox="1">
                <a:spLocks noRot="1" noChangeAspect="1" noMove="1" noResize="1" noEditPoints="1" noAdjustHandles="1" noChangeArrowheads="1" noChangeShapeType="1" noTextEdit="1"/>
              </p:cNvSpPr>
              <p:nvPr/>
            </p:nvSpPr>
            <p:spPr>
              <a:xfrm>
                <a:off x="2856436" y="1245071"/>
                <a:ext cx="339414" cy="369332"/>
              </a:xfrm>
              <a:prstGeom prst="rect">
                <a:avLst/>
              </a:prstGeom>
              <a:blipFill rotWithShape="1">
                <a:blip r:embed="rId16"/>
                <a:stretch>
                  <a:fillRect r="-1818"/>
                </a:stretch>
              </a:blipFill>
            </p:spPr>
            <p:txBody>
              <a:bodyPr/>
              <a:lstStyle/>
              <a:p>
                <a:r>
                  <a:rPr lang="ru-RU">
                    <a:noFill/>
                  </a:rPr>
                  <a:t> </a:t>
                </a:r>
              </a:p>
            </p:txBody>
          </p:sp>
        </mc:Fallback>
      </mc:AlternateContent>
      <p:sp>
        <p:nvSpPr>
          <p:cNvPr id="82" name="Прямоугольник 81"/>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8</a:t>
            </a:r>
            <a:endParaRPr lang="ru-RU" b="1" dirty="0"/>
          </a:p>
        </p:txBody>
      </p:sp>
    </p:spTree>
    <p:extLst>
      <p:ext uri="{BB962C8B-B14F-4D97-AF65-F5344CB8AC3E}">
        <p14:creationId xmlns:p14="http://schemas.microsoft.com/office/powerpoint/2010/main" val="15950487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1000"/>
                                        <p:tgtEl>
                                          <p:spTgt spid="17"/>
                                        </p:tgtEl>
                                      </p:cBhvr>
                                    </p:animEffect>
                                  </p:childTnLst>
                                </p:cTn>
                              </p:par>
                              <p:par>
                                <p:cTn id="37" presetID="2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000"/>
                                        <p:tgtEl>
                                          <p:spTgt spid="21"/>
                                        </p:tgtEl>
                                      </p:cBhvr>
                                    </p:animEffect>
                                  </p:childTnLst>
                                </p:cTn>
                              </p:par>
                              <p:par>
                                <p:cTn id="43" presetID="22" presetClass="entr" presetSubtype="8"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000"/>
                                        <p:tgtEl>
                                          <p:spTgt spid="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1000"/>
                                        <p:tgtEl>
                                          <p:spTgt spid="6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33"/>
                                        </p:tgtEl>
                                        <p:attrNameLst>
                                          <p:attrName>style.visibility</p:attrName>
                                        </p:attrNameLst>
                                      </p:cBhvr>
                                      <p:to>
                                        <p:strVal val="visible"/>
                                      </p:to>
                                    </p:set>
                                    <p:animEffect transition="in" filter="wipe(left)">
                                      <p:cBhvr>
                                        <p:cTn id="56" dur="1000"/>
                                        <p:tgtEl>
                                          <p:spTgt spid="10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1000"/>
                                        <p:tgtEl>
                                          <p:spTgt spid="5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42"/>
                                        </p:tgtEl>
                                        <p:attrNameLst>
                                          <p:attrName>style.visibility</p:attrName>
                                        </p:attrNameLst>
                                      </p:cBhvr>
                                      <p:to>
                                        <p:strVal val="visible"/>
                                      </p:to>
                                    </p:set>
                                    <p:animEffect transition="in" filter="wipe(left)">
                                      <p:cBhvr>
                                        <p:cTn id="62" dur="1000"/>
                                        <p:tgtEl>
                                          <p:spTgt spid="104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1000"/>
                                        <p:tgtEl>
                                          <p:spTgt spid="5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000"/>
                                        <p:tgtEl>
                                          <p:spTgt spid="5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1000"/>
                                        <p:tgtEl>
                                          <p:spTgt spid="5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left)">
                                      <p:cBhvr>
                                        <p:cTn id="74" dur="1000"/>
                                        <p:tgtEl>
                                          <p:spTgt spid="6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left)">
                                      <p:cBhvr>
                                        <p:cTn id="77" dur="1000"/>
                                        <p:tgtEl>
                                          <p:spTgt spid="6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left)">
                                      <p:cBhvr>
                                        <p:cTn id="80" dur="1000"/>
                                        <p:tgtEl>
                                          <p:spTgt spid="7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1000"/>
                                        <p:tgtEl>
                                          <p:spTgt spid="61"/>
                                        </p:tgtEl>
                                      </p:cBhvr>
                                    </p:animEffect>
                                  </p:childTnLst>
                                </p:cTn>
                              </p:par>
                              <p:par>
                                <p:cTn id="84" presetID="22" presetClass="entr" presetSubtype="8"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1000"/>
                                        <p:tgtEl>
                                          <p:spTgt spid="28"/>
                                        </p:tgtEl>
                                      </p:cBhvr>
                                    </p:animEffect>
                                  </p:childTnLst>
                                </p:cTn>
                              </p:par>
                              <p:par>
                                <p:cTn id="87" presetID="22" presetClass="entr" presetSubtype="8"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wipe(left)">
                                      <p:cBhvr>
                                        <p:cTn id="89" dur="1000"/>
                                        <p:tgtEl>
                                          <p:spTgt spid="1032"/>
                                        </p:tgtEl>
                                      </p:cBhvr>
                                    </p:animEffect>
                                  </p:childTnLst>
                                </p:cTn>
                              </p:par>
                              <p:par>
                                <p:cTn id="90" presetID="22" presetClass="entr" presetSubtype="8" fill="hold" nodeType="withEffect">
                                  <p:stCondLst>
                                    <p:cond delay="0"/>
                                  </p:stCondLst>
                                  <p:childTnLst>
                                    <p:set>
                                      <p:cBhvr>
                                        <p:cTn id="91" dur="1" fill="hold">
                                          <p:stCondLst>
                                            <p:cond delay="0"/>
                                          </p:stCondLst>
                                        </p:cTn>
                                        <p:tgtEl>
                                          <p:spTgt spid="1041"/>
                                        </p:tgtEl>
                                        <p:attrNameLst>
                                          <p:attrName>style.visibility</p:attrName>
                                        </p:attrNameLst>
                                      </p:cBhvr>
                                      <p:to>
                                        <p:strVal val="visible"/>
                                      </p:to>
                                    </p:set>
                                    <p:animEffect transition="in" filter="wipe(left)">
                                      <p:cBhvr>
                                        <p:cTn id="92" dur="1000"/>
                                        <p:tgtEl>
                                          <p:spTgt spid="1041"/>
                                        </p:tgtEl>
                                      </p:cBhvr>
                                    </p:animEffect>
                                  </p:childTnLst>
                                </p:cTn>
                              </p:par>
                              <p:par>
                                <p:cTn id="93" presetID="22" presetClass="entr" presetSubtype="8" fill="hold" nodeType="withEffect">
                                  <p:stCondLst>
                                    <p:cond delay="0"/>
                                  </p:stCondLst>
                                  <p:childTnLst>
                                    <p:set>
                                      <p:cBhvr>
                                        <p:cTn id="94" dur="1" fill="hold">
                                          <p:stCondLst>
                                            <p:cond delay="0"/>
                                          </p:stCondLst>
                                        </p:cTn>
                                        <p:tgtEl>
                                          <p:spTgt spid="1049"/>
                                        </p:tgtEl>
                                        <p:attrNameLst>
                                          <p:attrName>style.visibility</p:attrName>
                                        </p:attrNameLst>
                                      </p:cBhvr>
                                      <p:to>
                                        <p:strVal val="visible"/>
                                      </p:to>
                                    </p:set>
                                    <p:animEffect transition="in" filter="wipe(left)">
                                      <p:cBhvr>
                                        <p:cTn id="95" dur="1000"/>
                                        <p:tgtEl>
                                          <p:spTgt spid="1049"/>
                                        </p:tgtEl>
                                      </p:cBhvr>
                                    </p:animEffect>
                                  </p:childTnLst>
                                </p:cTn>
                              </p:par>
                              <p:par>
                                <p:cTn id="96" presetID="22" presetClass="entr" presetSubtype="8" fill="hold" nodeType="withEffect">
                                  <p:stCondLst>
                                    <p:cond delay="0"/>
                                  </p:stCondLst>
                                  <p:childTnLst>
                                    <p:set>
                                      <p:cBhvr>
                                        <p:cTn id="97" dur="1" fill="hold">
                                          <p:stCondLst>
                                            <p:cond delay="0"/>
                                          </p:stCondLst>
                                        </p:cTn>
                                        <p:tgtEl>
                                          <p:spTgt spid="1054"/>
                                        </p:tgtEl>
                                        <p:attrNameLst>
                                          <p:attrName>style.visibility</p:attrName>
                                        </p:attrNameLst>
                                      </p:cBhvr>
                                      <p:to>
                                        <p:strVal val="visible"/>
                                      </p:to>
                                    </p:set>
                                    <p:animEffect transition="in" filter="wipe(left)">
                                      <p:cBhvr>
                                        <p:cTn id="98" dur="1000"/>
                                        <p:tgtEl>
                                          <p:spTgt spid="1054"/>
                                        </p:tgtEl>
                                      </p:cBhvr>
                                    </p:animEffect>
                                  </p:childTnLst>
                                </p:cTn>
                              </p:par>
                              <p:par>
                                <p:cTn id="99" presetID="22" presetClass="entr" presetSubtype="8"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10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030"/>
                                        </p:tgtEl>
                                        <p:attrNameLst>
                                          <p:attrName>style.visibility</p:attrName>
                                        </p:attrNameLst>
                                      </p:cBhvr>
                                      <p:to>
                                        <p:strVal val="visible"/>
                                      </p:to>
                                    </p:set>
                                    <p:animEffect transition="in" filter="wipe(left)">
                                      <p:cBhvr>
                                        <p:cTn id="106" dur="1000"/>
                                        <p:tgtEl>
                                          <p:spTgt spid="103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039"/>
                                        </p:tgtEl>
                                        <p:attrNameLst>
                                          <p:attrName>style.visibility</p:attrName>
                                        </p:attrNameLst>
                                      </p:cBhvr>
                                      <p:to>
                                        <p:strVal val="visible"/>
                                      </p:to>
                                    </p:set>
                                    <p:animEffect transition="in" filter="wipe(left)">
                                      <p:cBhvr>
                                        <p:cTn id="109" dur="1000"/>
                                        <p:tgtEl>
                                          <p:spTgt spid="103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047"/>
                                        </p:tgtEl>
                                        <p:attrNameLst>
                                          <p:attrName>style.visibility</p:attrName>
                                        </p:attrNameLst>
                                      </p:cBhvr>
                                      <p:to>
                                        <p:strVal val="visible"/>
                                      </p:to>
                                    </p:set>
                                    <p:animEffect transition="in" filter="wipe(left)">
                                      <p:cBhvr>
                                        <p:cTn id="112" dur="1000"/>
                                        <p:tgtEl>
                                          <p:spTgt spid="1047"/>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1000"/>
                                        <p:tgtEl>
                                          <p:spTgt spid="6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left)">
                                      <p:cBhvr>
                                        <p:cTn id="118" dur="1000"/>
                                        <p:tgtEl>
                                          <p:spTgt spid="6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wipe(left)">
                                      <p:cBhvr>
                                        <p:cTn id="121" dur="1000"/>
                                        <p:tgtEl>
                                          <p:spTgt spid="78"/>
                                        </p:tgtEl>
                                      </p:cBhvr>
                                    </p:animEffect>
                                  </p:childTnLst>
                                </p:cTn>
                              </p:par>
                              <p:par>
                                <p:cTn id="122" presetID="22" presetClass="entr" presetSubtype="8" fill="hold" nodeType="withEffect">
                                  <p:stCondLst>
                                    <p:cond delay="0"/>
                                  </p:stCondLst>
                                  <p:childTnLst>
                                    <p:set>
                                      <p:cBhvr>
                                        <p:cTn id="123" dur="1" fill="hold">
                                          <p:stCondLst>
                                            <p:cond delay="0"/>
                                          </p:stCondLst>
                                        </p:cTn>
                                        <p:tgtEl>
                                          <p:spTgt spid="1024"/>
                                        </p:tgtEl>
                                        <p:attrNameLst>
                                          <p:attrName>style.visibility</p:attrName>
                                        </p:attrNameLst>
                                      </p:cBhvr>
                                      <p:to>
                                        <p:strVal val="visible"/>
                                      </p:to>
                                    </p:set>
                                    <p:animEffect transition="in" filter="wipe(left)">
                                      <p:cBhvr>
                                        <p:cTn id="124" dur="1000"/>
                                        <p:tgtEl>
                                          <p:spTgt spid="1024"/>
                                        </p:tgtEl>
                                      </p:cBhvr>
                                    </p:animEffect>
                                  </p:childTnLst>
                                </p:cTn>
                              </p:par>
                              <p:par>
                                <p:cTn id="125" presetID="22" presetClass="entr" presetSubtype="8" fill="hold" nodeType="withEffect">
                                  <p:stCondLst>
                                    <p:cond delay="0"/>
                                  </p:stCondLst>
                                  <p:childTnLst>
                                    <p:set>
                                      <p:cBhvr>
                                        <p:cTn id="126" dur="1" fill="hold">
                                          <p:stCondLst>
                                            <p:cond delay="0"/>
                                          </p:stCondLst>
                                        </p:cTn>
                                        <p:tgtEl>
                                          <p:spTgt spid="1038"/>
                                        </p:tgtEl>
                                        <p:attrNameLst>
                                          <p:attrName>style.visibility</p:attrName>
                                        </p:attrNameLst>
                                      </p:cBhvr>
                                      <p:to>
                                        <p:strVal val="visible"/>
                                      </p:to>
                                    </p:set>
                                    <p:animEffect transition="in" filter="wipe(left)">
                                      <p:cBhvr>
                                        <p:cTn id="127" dur="1000"/>
                                        <p:tgtEl>
                                          <p:spTgt spid="1038"/>
                                        </p:tgtEl>
                                      </p:cBhvr>
                                    </p:animEffect>
                                  </p:childTnLst>
                                </p:cTn>
                              </p:par>
                              <p:par>
                                <p:cTn id="128" presetID="22" presetClass="entr" presetSubtype="8" fill="hold" nodeType="withEffect">
                                  <p:stCondLst>
                                    <p:cond delay="0"/>
                                  </p:stCondLst>
                                  <p:childTnLst>
                                    <p:set>
                                      <p:cBhvr>
                                        <p:cTn id="129" dur="1" fill="hold">
                                          <p:stCondLst>
                                            <p:cond delay="0"/>
                                          </p:stCondLst>
                                        </p:cTn>
                                        <p:tgtEl>
                                          <p:spTgt spid="1045"/>
                                        </p:tgtEl>
                                        <p:attrNameLst>
                                          <p:attrName>style.visibility</p:attrName>
                                        </p:attrNameLst>
                                      </p:cBhvr>
                                      <p:to>
                                        <p:strVal val="visible"/>
                                      </p:to>
                                    </p:set>
                                    <p:animEffect transition="in" filter="wipe(left)">
                                      <p:cBhvr>
                                        <p:cTn id="130" dur="1000"/>
                                        <p:tgtEl>
                                          <p:spTgt spid="1045"/>
                                        </p:tgtEl>
                                      </p:cBhvr>
                                    </p:animEffect>
                                  </p:childTnLst>
                                </p:cTn>
                              </p:par>
                              <p:par>
                                <p:cTn id="131" presetID="22" presetClass="entr" presetSubtype="8" fill="hold" nodeType="withEffect">
                                  <p:stCondLst>
                                    <p:cond delay="0"/>
                                  </p:stCondLst>
                                  <p:childTnLst>
                                    <p:set>
                                      <p:cBhvr>
                                        <p:cTn id="132" dur="1" fill="hold">
                                          <p:stCondLst>
                                            <p:cond delay="0"/>
                                          </p:stCondLst>
                                        </p:cTn>
                                        <p:tgtEl>
                                          <p:spTgt spid="1051"/>
                                        </p:tgtEl>
                                        <p:attrNameLst>
                                          <p:attrName>style.visibility</p:attrName>
                                        </p:attrNameLst>
                                      </p:cBhvr>
                                      <p:to>
                                        <p:strVal val="visible"/>
                                      </p:to>
                                    </p:set>
                                    <p:animEffect transition="in" filter="wipe(left)">
                                      <p:cBhvr>
                                        <p:cTn id="133" dur="1000"/>
                                        <p:tgtEl>
                                          <p:spTgt spid="1051"/>
                                        </p:tgtEl>
                                      </p:cBhvr>
                                    </p:animEffect>
                                  </p:childTnLst>
                                </p:cTn>
                              </p:par>
                              <p:par>
                                <p:cTn id="134" presetID="22" presetClass="entr" presetSubtype="8" fill="hold"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wipe(left)">
                                      <p:cBhvr>
                                        <p:cTn id="136" dur="1000"/>
                                        <p:tgtEl>
                                          <p:spTgt spid="32"/>
                                        </p:tgtEl>
                                      </p:cBhvr>
                                    </p:animEffect>
                                  </p:childTnLst>
                                </p:cTn>
                              </p:par>
                              <p:par>
                                <p:cTn id="137" presetID="22" presetClass="entr" presetSubtype="8"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wipe(left)">
                                      <p:cBhvr>
                                        <p:cTn id="13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9" grpId="0" animBg="1"/>
      <p:bldP spid="1030" grpId="0" animBg="1"/>
      <p:bldP spid="1033" grpId="0" animBg="1"/>
      <p:bldP spid="1039" grpId="0" animBg="1"/>
      <p:bldP spid="1042" grpId="0" animBg="1"/>
      <p:bldP spid="1047" grpId="0" animBg="1"/>
      <p:bldP spid="57" grpId="0" animBg="1"/>
      <p:bldP spid="64" grpId="0" animBg="1"/>
      <p:bldP spid="65" grpId="0" animBg="1"/>
      <p:bldP spid="67" grpId="0" animBg="1"/>
      <p:bldP spid="76" grpId="0" animBg="1"/>
      <p:bldP spid="78" grpId="0" animBg="1"/>
      <p:bldP spid="55" grpId="0"/>
      <p:bldP spid="56"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6763"/>
            <a:ext cx="9126537" cy="685800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pic>
      <p:sp>
        <p:nvSpPr>
          <p:cNvPr id="2" name="TextBox 1"/>
          <p:cNvSpPr txBox="1"/>
          <p:nvPr/>
        </p:nvSpPr>
        <p:spPr>
          <a:xfrm>
            <a:off x="4139952" y="404664"/>
            <a:ext cx="3384376" cy="338554"/>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СОВОКУПНЫЙ </a:t>
            </a:r>
            <a:r>
              <a:rPr lang="ru-RU" sz="1600" b="1" dirty="0">
                <a:effectLst>
                  <a:outerShdw blurRad="38100" dist="38100" dir="2700000" algn="tl">
                    <a:srgbClr val="000000">
                      <a:alpha val="43137"/>
                    </a:srgbClr>
                  </a:outerShdw>
                </a:effectLst>
              </a:rPr>
              <a:t>П</a:t>
            </a:r>
            <a:r>
              <a:rPr lang="ru-RU" sz="1600" b="1" dirty="0" smtClean="0">
                <a:effectLst>
                  <a:outerShdw blurRad="38100" dist="38100" dir="2700000" algn="tl">
                    <a:srgbClr val="000000">
                      <a:alpha val="43137"/>
                    </a:srgbClr>
                  </a:outerShdw>
                </a:effectLst>
              </a:rPr>
              <a:t>ОКАЗАТЕЛЬ </a:t>
            </a:r>
            <a:endParaRPr lang="ru-RU" sz="1600" b="1" dirty="0">
              <a:effectLst>
                <a:outerShdw blurRad="38100" dist="38100" dir="2700000" algn="tl">
                  <a:srgbClr val="000000">
                    <a:alpha val="43137"/>
                  </a:srgbClr>
                </a:outerShdw>
              </a:effectLst>
            </a:endParaRPr>
          </a:p>
        </p:txBody>
      </p:sp>
      <p:graphicFrame>
        <p:nvGraphicFramePr>
          <p:cNvPr id="4" name="Схема 3"/>
          <p:cNvGraphicFramePr/>
          <p:nvPr>
            <p:extLst>
              <p:ext uri="{D42A27DB-BD31-4B8C-83A1-F6EECF244321}">
                <p14:modId xmlns:p14="http://schemas.microsoft.com/office/powerpoint/2010/main" val="2854614766"/>
              </p:ext>
            </p:extLst>
          </p:nvPr>
        </p:nvGraphicFramePr>
        <p:xfrm>
          <a:off x="144968" y="4487762"/>
          <a:ext cx="4608512" cy="12241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Скругленный прямоугольник 4"/>
          <p:cNvSpPr/>
          <p:nvPr/>
        </p:nvSpPr>
        <p:spPr>
          <a:xfrm>
            <a:off x="395536" y="1707411"/>
            <a:ext cx="3024336" cy="115212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Совокупный показатель УЭО </a:t>
            </a:r>
            <a:r>
              <a:rPr lang="ru-RU" sz="2400" b="1" dirty="0">
                <a:solidFill>
                  <a:schemeClr val="bg1"/>
                </a:solidFill>
              </a:rPr>
              <a:t>(СП</a:t>
            </a:r>
            <a:r>
              <a:rPr lang="ru-RU" sz="2400" b="1" baseline="-25000" dirty="0">
                <a:solidFill>
                  <a:schemeClr val="bg1"/>
                </a:solidFill>
              </a:rPr>
              <a:t>УЭО</a:t>
            </a:r>
            <a:r>
              <a:rPr lang="ru-RU" sz="2400" b="1" dirty="0">
                <a:solidFill>
                  <a:schemeClr val="bg1"/>
                </a:solidFill>
              </a:rPr>
              <a:t>)</a:t>
            </a:r>
            <a:r>
              <a:rPr lang="ru-RU" sz="2400" b="1" dirty="0" smtClean="0">
                <a:solidFill>
                  <a:schemeClr val="bg1"/>
                </a:solidFill>
              </a:rPr>
              <a:t> </a:t>
            </a:r>
            <a:endParaRPr lang="ru-RU" sz="2400" b="1" dirty="0">
              <a:solidFill>
                <a:schemeClr val="bg1"/>
              </a:solidFill>
            </a:endParaRPr>
          </a:p>
        </p:txBody>
      </p:sp>
      <p:sp>
        <p:nvSpPr>
          <p:cNvPr id="7" name="TextBox 6"/>
          <p:cNvSpPr txBox="1"/>
          <p:nvPr/>
        </p:nvSpPr>
        <p:spPr>
          <a:xfrm>
            <a:off x="5220072" y="1881490"/>
            <a:ext cx="3456384" cy="918270"/>
          </a:xfrm>
          <a:prstGeom prst="snip2Diag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ru-RU" sz="4400" b="1" dirty="0" smtClean="0">
                <a:solidFill>
                  <a:schemeClr val="bg1"/>
                </a:solidFill>
              </a:rPr>
              <a:t>     50 баллов</a:t>
            </a:r>
            <a:endParaRPr lang="ru-RU" sz="4400" b="1" dirty="0">
              <a:solidFill>
                <a:schemeClr val="bg1"/>
              </a:solidFill>
            </a:endParaRPr>
          </a:p>
        </p:txBody>
      </p:sp>
      <p:sp>
        <p:nvSpPr>
          <p:cNvPr id="9" name="Стрелка вправо с вырезом 8"/>
          <p:cNvSpPr/>
          <p:nvPr/>
        </p:nvSpPr>
        <p:spPr>
          <a:xfrm>
            <a:off x="3564421" y="1816243"/>
            <a:ext cx="1189059" cy="936104"/>
          </a:xfrm>
          <a:prstGeom prst="notched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1" name="Стрелка вправо с вырезом 10"/>
          <p:cNvSpPr/>
          <p:nvPr/>
        </p:nvSpPr>
        <p:spPr>
          <a:xfrm rot="5400000">
            <a:off x="6714237" y="3237581"/>
            <a:ext cx="1398216" cy="930162"/>
          </a:xfrm>
          <a:prstGeom prst="notched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2" name="TextBox 11"/>
          <p:cNvSpPr txBox="1"/>
          <p:nvPr/>
        </p:nvSpPr>
        <p:spPr>
          <a:xfrm>
            <a:off x="5796136" y="4532927"/>
            <a:ext cx="3024755"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ru-RU" sz="2400" b="1" i="1" dirty="0" smtClean="0"/>
              <a:t>Юридическое лицо – финансово устойчиво</a:t>
            </a:r>
            <a:endParaRPr lang="ru-RU" sz="2400" b="1" i="1" dirty="0"/>
          </a:p>
        </p:txBody>
      </p:sp>
      <p:sp>
        <p:nvSpPr>
          <p:cNvPr id="3" name="Равно 2"/>
          <p:cNvSpPr/>
          <p:nvPr/>
        </p:nvSpPr>
        <p:spPr>
          <a:xfrm>
            <a:off x="4716016" y="4695422"/>
            <a:ext cx="957416" cy="875338"/>
          </a:xfrm>
          <a:prstGeom prst="mathEqual">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solidFill>
                <a:schemeClr val="tx1"/>
              </a:solidFill>
            </a:endParaRPr>
          </a:p>
        </p:txBody>
      </p:sp>
      <mc:AlternateContent xmlns:mc="http://schemas.openxmlformats.org/markup-compatibility/2006" xmlns:a14="http://schemas.microsoft.com/office/drawing/2010/main">
        <mc:Choice Requires="a14">
          <p:sp>
            <p:nvSpPr>
              <p:cNvPr id="6" name="Прямоугольник 5"/>
              <p:cNvSpPr/>
              <p:nvPr/>
            </p:nvSpPr>
            <p:spPr>
              <a:xfrm>
                <a:off x="395536" y="2984653"/>
                <a:ext cx="5004207" cy="697037"/>
              </a:xfrm>
              <a:prstGeom prst="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СП</m:t>
                      </m:r>
                      <m:r>
                        <a:rPr lang="ru-RU" i="1">
                          <a:solidFill>
                            <a:schemeClr val="tx1"/>
                          </a:solidFill>
                          <a:latin typeface="Cambria Math"/>
                        </a:rPr>
                        <m:t>уэо= Кча+Кук+Кос+Ка+Кол</m:t>
                      </m:r>
                      <m:r>
                        <a:rPr lang="ru-RU" i="1" smtClean="0">
                          <a:solidFill>
                            <a:schemeClr val="tx1"/>
                          </a:solidFill>
                          <a:latin typeface="Cambria Math"/>
                        </a:rPr>
                        <m:t>+</m:t>
                      </m:r>
                      <m:r>
                        <a:rPr lang="ru-RU" i="1">
                          <a:solidFill>
                            <a:schemeClr val="tx1"/>
                          </a:solidFill>
                          <a:latin typeface="Cambria Math"/>
                        </a:rPr>
                        <m:t>Крск+Кфу+Котд+Кмск (в баллах)</m:t>
                      </m:r>
                    </m:oMath>
                  </m:oMathPara>
                </a14:m>
                <a:endParaRPr lang="ru-RU" dirty="0">
                  <a:solidFill>
                    <a:schemeClr val="tx1"/>
                  </a:solidFill>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95536" y="2984653"/>
                <a:ext cx="5004207" cy="697037"/>
              </a:xfrm>
              <a:prstGeom prst="rect">
                <a:avLst/>
              </a:prstGeom>
              <a:blipFill rotWithShape="1">
                <a:blip r:embed="rId9"/>
                <a:stretch>
                  <a:fillRect/>
                </a:stretch>
              </a:blipFill>
              <a:ln>
                <a:solidFill>
                  <a:schemeClr val="tx2"/>
                </a:solidFill>
              </a:ln>
            </p:spPr>
            <p:txBody>
              <a:bodyPr/>
              <a:lstStyle/>
              <a:p>
                <a:r>
                  <a:rPr lang="ru-RU">
                    <a:noFill/>
                  </a:rPr>
                  <a:t> </a:t>
                </a:r>
              </a:p>
            </p:txBody>
          </p:sp>
        </mc:Fallback>
      </mc:AlternateContent>
      <p:sp>
        <p:nvSpPr>
          <p:cNvPr id="8" name="Прямоугольник 7"/>
          <p:cNvSpPr/>
          <p:nvPr/>
        </p:nvSpPr>
        <p:spPr>
          <a:xfrm>
            <a:off x="5602289" y="2004300"/>
            <a:ext cx="439544" cy="643533"/>
          </a:xfrm>
          <a:prstGeom prst="rect">
            <a:avLst/>
          </a:prstGeom>
        </p:spPr>
        <p:txBody>
          <a:bodyPr wrap="none">
            <a:spAutoFit/>
          </a:bodyPr>
          <a:lstStyle/>
          <a:p>
            <a:r>
              <a:rPr lang="ru-RU" sz="4000" b="1" dirty="0">
                <a:solidFill>
                  <a:schemeClr val="bg1"/>
                </a:solidFill>
              </a:rPr>
              <a:t>≥</a:t>
            </a:r>
            <a:endParaRPr lang="ru-RU" sz="4000" dirty="0"/>
          </a:p>
        </p:txBody>
      </p:sp>
      <p:sp>
        <p:nvSpPr>
          <p:cNvPr id="13" name="Прямоугольник 12"/>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9</a:t>
            </a:r>
            <a:endParaRPr lang="ru-RU" b="1" dirty="0"/>
          </a:p>
        </p:txBody>
      </p:sp>
    </p:spTree>
    <p:extLst>
      <p:ext uri="{BB962C8B-B14F-4D97-AF65-F5344CB8AC3E}">
        <p14:creationId xmlns:p14="http://schemas.microsoft.com/office/powerpoint/2010/main" val="17269963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3000"/>
                            </p:stCondLst>
                            <p:childTnLst>
                              <p:par>
                                <p:cTn id="15" presetID="22" presetClass="entr" presetSubtype="8"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250"/>
                                        <p:tgtEl>
                                          <p:spTgt spid="9"/>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25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250"/>
                                        <p:tgtEl>
                                          <p:spTgt spid="7"/>
                                        </p:tgtEl>
                                      </p:cBhvr>
                                    </p:animEffect>
                                  </p:childTnLst>
                                </p:cTn>
                              </p:par>
                            </p:childTnLst>
                          </p:cTn>
                        </p:par>
                        <p:par>
                          <p:cTn id="24" fill="hold">
                            <p:stCondLst>
                              <p:cond delay="4750"/>
                            </p:stCondLst>
                            <p:childTnLst>
                              <p:par>
                                <p:cTn id="25" presetID="22" presetClass="entr" presetSubtype="1"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250"/>
                                        <p:tgtEl>
                                          <p:spTgt spid="11"/>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1250"/>
                                        <p:tgtEl>
                                          <p:spTgt spid="12"/>
                                        </p:tgtEl>
                                      </p:cBhvr>
                                    </p:animEffect>
                                  </p:childTnLst>
                                </p:cTn>
                              </p:par>
                            </p:childTnLst>
                          </p:cTn>
                        </p:par>
                        <p:par>
                          <p:cTn id="31" fill="hold">
                            <p:stCondLst>
                              <p:cond delay="6500"/>
                            </p:stCondLst>
                            <p:childTnLst>
                              <p:par>
                                <p:cTn id="32" presetID="22" presetClass="entr" presetSubtype="2" fill="hold" grpId="0" nodeType="afterEffect">
                                  <p:stCondLst>
                                    <p:cond delay="50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1250"/>
                                        <p:tgtEl>
                                          <p:spTgt spid="3"/>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7" grpId="0" animBg="1"/>
      <p:bldP spid="9" grpId="0" animBg="1"/>
      <p:bldP spid="11" grpId="0" animBg="1"/>
      <p:bldP spid="12" grpId="0" animBg="1"/>
      <p:bldP spid="3" grpId="0" animBg="1"/>
      <p:bldP spid="6" grpId="0" animBg="1"/>
      <p:bldP spid="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18425</TotalTime>
  <Words>3097</Words>
  <Application>Microsoft Office PowerPoint</Application>
  <PresentationFormat>Экран (4:3)</PresentationFormat>
  <Paragraphs>300</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Шашаев Петр Алексеевич</dc:creator>
  <cp:lastModifiedBy>Шашаев Петр Алексеевич</cp:lastModifiedBy>
  <cp:revision>561</cp:revision>
  <cp:lastPrinted>2015-04-20T10:35:48Z</cp:lastPrinted>
  <dcterms:created xsi:type="dcterms:W3CDTF">2015-02-03T07:12:39Z</dcterms:created>
  <dcterms:modified xsi:type="dcterms:W3CDTF">2017-10-31T11:05:08Z</dcterms:modified>
</cp:coreProperties>
</file>