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6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07" r:id="rId11"/>
    <p:sldId id="316" r:id="rId12"/>
    <p:sldId id="318" r:id="rId13"/>
    <p:sldId id="317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86384" autoAdjust="0"/>
  </p:normalViewPr>
  <p:slideViewPr>
    <p:cSldViewPr>
      <p:cViewPr varScale="1">
        <p:scale>
          <a:sx n="42" d="100"/>
          <a:sy n="42" d="100"/>
        </p:scale>
        <p:origin x="1099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1954" y="1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C92F0-6022-496E-9E54-2A5F7E92FF15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626CF-ABBE-45A1-B3BA-D152A4DF465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46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4626CF-ABBE-45A1-B3BA-D152A4DF465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03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64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3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9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Страница </a:t>
            </a:r>
            <a:fld id="{70AC5B23-7E6B-4564-9900-B9D19725D80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ятиугольник 6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46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66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15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06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92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86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5038-8DAA-47A1-8AC4-8858B7A152CB}" type="datetimeFigureOut">
              <a:rPr lang="ru-RU" smtClean="0"/>
              <a:t>30.04.2020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20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5B23-7E6B-4564-9900-B9D19725D801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18752"/>
            <a:ext cx="1498104" cy="52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ятиугольник 9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Дискуссия по вопросам деятельности уполномоченных экономических операторов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7904" y="5476582"/>
            <a:ext cx="1728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24 апреля 2020 года</a:t>
            </a:r>
          </a:p>
        </p:txBody>
      </p:sp>
    </p:spTree>
    <p:extLst>
      <p:ext uri="{BB962C8B-B14F-4D97-AF65-F5344CB8AC3E}">
        <p14:creationId xmlns:p14="http://schemas.microsoft.com/office/powerpoint/2010/main" val="417685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205AC-8D2C-4D6E-8515-66D696CEE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Низкий риск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35754B0-A773-4C2C-A708-BE39069689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386472"/>
              </p:ext>
            </p:extLst>
          </p:nvPr>
        </p:nvGraphicFramePr>
        <p:xfrm>
          <a:off x="323528" y="1603772"/>
          <a:ext cx="8054249" cy="1825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3" imgW="5940490" imgH="1345831" progId="Word.Document.12">
                  <p:embed/>
                </p:oleObj>
              </mc:Choice>
              <mc:Fallback>
                <p:oleObj name="Document" r:id="rId3" imgW="5940490" imgH="13458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1603772"/>
                        <a:ext cx="8054249" cy="18252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6A91AF-7507-41AF-AA67-C9FE0265AC2F}"/>
              </a:ext>
            </a:extLst>
          </p:cNvPr>
          <p:cNvSpPr/>
          <p:nvPr/>
        </p:nvSpPr>
        <p:spPr>
          <a:xfrm>
            <a:off x="683567" y="3520363"/>
            <a:ext cx="76942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Текущая эффективность – 4</a:t>
            </a:r>
          </a:p>
          <a:p>
            <a:r>
              <a:rPr lang="ru-RU" i="1" dirty="0"/>
              <a:t>Потенциальная эффективность – 8 – 10</a:t>
            </a:r>
          </a:p>
          <a:p>
            <a:r>
              <a:rPr lang="ru-RU" i="1" dirty="0"/>
              <a:t>Необходимые меры – тонкая настройка работы СУР в отношении УЭО</a:t>
            </a:r>
          </a:p>
        </p:txBody>
      </p:sp>
    </p:spTree>
    <p:extLst>
      <p:ext uri="{BB962C8B-B14F-4D97-AF65-F5344CB8AC3E}">
        <p14:creationId xmlns:p14="http://schemas.microsoft.com/office/powerpoint/2010/main" val="3503933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30C5A-F82A-4AF3-92BA-311326B8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Новые специальные упрощения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9C5AB7-6E9D-4C2A-8DF8-8A6913485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932" y="1417638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/>
              <a:t>Маркировка товаров в ПЗТК УЭО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Автовыпуск для УЭО на более мягких условиях, чем для всех остальных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Автовыпуск по заявлениям о выпуске до подачи декларации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УЭО-таможенный представитель = низкий риск по клиентской декларации (дополнение критерия оценки низкого риска не только по контрактодержателю, но и по графе 54)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Распространить упрощение «декларируй где хочешь» на брокеров-УЭО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Технологичное решение проблемы корректировки неверных сведений в заявлении о выпуске до подачи без санкций для УЭО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376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4889A-B841-446C-B1B4-E00423C4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Новые специальные упрощения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704BBC-A091-416A-A2D3-5290EB070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7. Решение исправления сведений о неверном весе в транзитных ДТ для УЭО в случаях, когда вес не влияет на платежи и принятие решения таможней</a:t>
            </a:r>
          </a:p>
          <a:p>
            <a:pPr marL="0" indent="0">
              <a:buNone/>
            </a:pPr>
            <a:r>
              <a:rPr lang="ru-RU" sz="2000" dirty="0"/>
              <a:t>8. Расширение практики периодического декларирования при импорте для УЭО с постепенным переходом на оплату платежей при подаче итоговой ДТ (совмещение выпуска до подачи и периодического декларирования)</a:t>
            </a:r>
          </a:p>
          <a:p>
            <a:pPr marL="0" indent="0">
              <a:buNone/>
            </a:pPr>
            <a:r>
              <a:rPr lang="ru-RU" sz="2000" dirty="0"/>
              <a:t>9. Предоставление права перевозчикам-УЭО декларировать товары, доставляемые из интернет-магазинов в адрес физических лиц, и уплачивать за них таможенные платежи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882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EF533-22DD-42F5-90B5-A00746ED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4C580D-E4B8-440A-8F92-8084D4163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1800" dirty="0"/>
              <a:t>Провести с учетом высказанных на обсуждении позиций оценку эффективности имеющихся и потенциальных упрощений</a:t>
            </a:r>
          </a:p>
          <a:p>
            <a:pPr marL="514350" indent="-514350">
              <a:buAutoNum type="arabicPeriod"/>
            </a:pPr>
            <a:r>
              <a:rPr lang="ru-RU" sz="1800" dirty="0"/>
              <a:t>Оценить необходимые мероприятия, трудовые и временные затраты на исправление ситуации и величину потенциального эффекта</a:t>
            </a:r>
          </a:p>
          <a:p>
            <a:pPr marL="514350" indent="-514350">
              <a:buAutoNum type="arabicPeriod"/>
            </a:pPr>
            <a:r>
              <a:rPr lang="ru-RU" sz="1800" dirty="0"/>
              <a:t>На основе п. 1 и п. 2 подготовить проект Дорожной карты, направленной на повышение эффективности имеющихся упрощений и введения новых упрощений, исключив из нее затратные мероприятия или  действия дающие небольшой положительный эффект</a:t>
            </a:r>
          </a:p>
          <a:p>
            <a:pPr marL="514350" indent="-514350">
              <a:buAutoNum type="arabicPeriod"/>
            </a:pPr>
            <a:r>
              <a:rPr lang="ru-RU" sz="1800" dirty="0"/>
              <a:t>Включить в проект Дорожной карты ориентировочные сроки исполнения мероприятий, ответственных лиц и показатели эффективности проведенных мероприятий (целевые ориентиры)</a:t>
            </a:r>
          </a:p>
          <a:p>
            <a:pPr marL="514350" indent="-514350">
              <a:buAutoNum type="arabicPeriod"/>
            </a:pPr>
            <a:r>
              <a:rPr lang="ru-RU" sz="1800" dirty="0"/>
              <a:t>Направить проект Дорожной карты для обсуждения в ЕЭК и ФТС</a:t>
            </a:r>
          </a:p>
          <a:p>
            <a:pPr marL="514350" indent="-514350">
              <a:buAutoNum type="arabicPeriod"/>
            </a:pPr>
            <a:r>
              <a:rPr lang="ru-RU" sz="1800" dirty="0"/>
              <a:t>Провести на Шестом Форуме УЭО в 3 квартале 2020 года финальное обсуждение проекта Дорожной карты, после чего обратиться в ЕЭК и ФТС с просьбой об официальном закреплении Дорожной карты в форме юридически обязывающего документа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89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Упрощения «первоочередной порядок»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Совершение таможенных операций, связанных с прибытием, убытием, декларированием и выпуском товаров в первоочередном порядке</a:t>
            </a:r>
          </a:p>
          <a:p>
            <a:r>
              <a:rPr lang="ru-RU" sz="2000" dirty="0"/>
              <a:t>Проведение таможенного контроля в случае его назначения в форме таможенного осмотра или таможенного досмотра в первоочередном порядке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1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8 – 10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НПА ФТС, регламентирующий порядок применения нормы таможенниками и третьими лицами, настройка таможенных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88564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6303DF-8289-4548-A5A0-C30B9A45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Упрощения «непредоставление обеспечения»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17C8F0-C16B-45A1-89D8-2315F18C3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1900" dirty="0"/>
              <a:t>Непредоставление обеспечения при помещении под таможенную процедуру таможенного транзита товаров, декларантом которых выступает уполномоченный экономический оператор</a:t>
            </a:r>
          </a:p>
          <a:p>
            <a:r>
              <a:rPr lang="ru-RU" sz="1900" dirty="0"/>
              <a:t>Непредоставление обеспечения до завершения проверки или завершения экспертизы при выпуске товаров, декларантом которых выступает уполномоченный экономический оператор</a:t>
            </a:r>
          </a:p>
          <a:p>
            <a:r>
              <a:rPr lang="ru-RU" sz="1900" dirty="0"/>
              <a:t>Непредоставление обеспечения при отсрочке уплаты ввозных таможенных пошлин в соответствии с пунктом 1 статьи 59 настоящего Кодекса, если уполномоченный экономический оператор выступает декларантом товаров</a:t>
            </a:r>
          </a:p>
          <a:p>
            <a:endParaRPr lang="ru-RU" sz="1900" dirty="0"/>
          </a:p>
          <a:p>
            <a:pPr marL="0" indent="0">
              <a:buNone/>
            </a:pPr>
            <a:r>
              <a:rPr lang="ru-RU" sz="1900" i="1" dirty="0"/>
              <a:t>Текущая эффективность – 5 - 7</a:t>
            </a:r>
          </a:p>
          <a:p>
            <a:pPr marL="0" indent="0">
              <a:buNone/>
            </a:pPr>
            <a:r>
              <a:rPr lang="ru-RU" sz="1900" i="1" dirty="0"/>
              <a:t>Потенциальная эффективность – 6 - 8 </a:t>
            </a:r>
          </a:p>
          <a:p>
            <a:pPr marL="0" indent="0">
              <a:buNone/>
            </a:pPr>
            <a:r>
              <a:rPr lang="ru-RU" sz="1900" i="1" dirty="0"/>
              <a:t>Необходимые меры – создание единообразной практики в таможнях отправления при транзите в части разъяснения должностным лицам права УЭО не представлять обеспечение вне зависимости от таможни назначения при транзите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3830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C10399-10CD-4E66-B756-38F9998D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Выпуск до подачи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8BCE0-0346-4A48-BE67-AE14F6B40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Выпуск товаров до подачи декларации на товары в соответствии со статьями 120 и 441 ТК ЕАЭС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 6 - 8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8 – 10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создание механизма корректировки по инициативе декларанта ошибочных сведений, указанных в заявлении о выпуске до подачи, без административных санкций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5875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26329-BE39-4767-B5D2-580DFECD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Упрощения «средства идентификации»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C41176-AF37-41CF-B946-A87D93E77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Признание таможенными органами в качестве средств идентификации пломб, наложенных уполномоченным экономическим оператором </a:t>
            </a:r>
          </a:p>
          <a:p>
            <a:r>
              <a:rPr lang="ru-RU" sz="2000" dirty="0"/>
              <a:t>Применение уполномоченным экономическим оператором средств идентификации, используемых таможенными органами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0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2 – 4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НПА ФТС, регламентирующий порядок применения УЭО таможенных пломб, развитие рынка и удешевление затрат на применение пломб с ГЛОНАСС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44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7CE66A-A3E2-4FF5-BC0D-B66BA6CD4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Упрощения для перевозчиков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07BB65-80AB-4229-A083-07665A0D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Неустановление маршрута перевозки товаров в отношении товаров, перевозимых уполномоченным экономическим оператором</a:t>
            </a:r>
          </a:p>
          <a:p>
            <a:r>
              <a:rPr lang="ru-RU" sz="2000" dirty="0"/>
              <a:t>Осуществление перевозчиком, являющимся уполномоченным экономическим оператором, грузовых операций с товарами без разрешения таможенного органа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1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2 – 4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</a:t>
            </a:r>
            <a:r>
              <a:rPr lang="en-US" sz="2000" i="1" dirty="0"/>
              <a:t>???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93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EB2DC-C821-4AFD-B1BE-CCC8517B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Пилотные проекты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EF6EBD-FF1E-4CAF-8CCD-31490F749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Приоритетное участие в проводимых таможенными органами пилотных проектах и экспериментах, направленных на сокращение времени и оптимизацию порядка совершения таможенных операций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0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4 – 8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инициатива ФТС об обкатке и внедрении новых технологий через их апробацию с привлечением компаний УЭО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6383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53639B-C88F-42F2-83F6-068A18A5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Площадка УЭО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AD240B-8B65-4848-AD1D-72A97D351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/>
              <a:t>Временное хранение в ПЗКТ УЭО товаров уполномоченных экономических операторов</a:t>
            </a:r>
          </a:p>
          <a:p>
            <a:r>
              <a:rPr lang="ru-RU" sz="2000" dirty="0"/>
              <a:t>Временное хранение в ПЗТК УЭО товаров третьих лиц</a:t>
            </a:r>
          </a:p>
          <a:p>
            <a:r>
              <a:rPr lang="ru-RU" sz="2000" dirty="0"/>
              <a:t>Доставка товаров в зону таможенного контроля УЭО, их размещение в такой зоне таможенного контроля, проведение таможенного контроля и совершение таможенных операций, связанных с завершением действия таможенной процедуры таможенного транзита, в ПЗТК УЭО</a:t>
            </a:r>
          </a:p>
          <a:p>
            <a:r>
              <a:rPr lang="ru-RU" sz="2000" dirty="0"/>
              <a:t>Проведение таможенного контроля в ПЗТК уполномоченного экономического оператора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6 - 7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10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решение проблемы доставки на ПЗТК УЭО железнодорожным транспортом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71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62B9FF-BB34-4E67-8EE1-59E80356D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/>
              <a:t>Декларирование в любой таможне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BCE4CF-A2DB-4A45-875C-375AD27E8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совершение таможенных операций, связанных с таможенным декларированием и выпуском товаров, в таможенном органе, отличном от таможенного органа, в регионе деятельности которого находятся товары, если такие таможенные органы расположены на территории одного государства-члена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Текущая эффективность – 1</a:t>
            </a:r>
          </a:p>
          <a:p>
            <a:pPr marL="0" indent="0">
              <a:buNone/>
            </a:pPr>
            <a:r>
              <a:rPr lang="ru-RU" sz="2000" i="1" dirty="0"/>
              <a:t>Потенциальная эффективность – 2 – 4</a:t>
            </a:r>
          </a:p>
          <a:p>
            <a:pPr marL="0" indent="0">
              <a:buNone/>
            </a:pPr>
            <a:r>
              <a:rPr lang="ru-RU" sz="2000" i="1" dirty="0"/>
              <a:t>Необходимые меры – введение запрета на такие операции для всех компаний кроме УЭО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05044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8475</TotalTime>
  <Words>854</Words>
  <Application>Microsoft Office PowerPoint</Application>
  <PresentationFormat>Экран (4:3)</PresentationFormat>
  <Paragraphs>81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Тема Office</vt:lpstr>
      <vt:lpstr>Document</vt:lpstr>
      <vt:lpstr>Дискуссия по вопросам деятельности уполномоченных экономических операторов</vt:lpstr>
      <vt:lpstr>Упрощения «первоочередной порядок»</vt:lpstr>
      <vt:lpstr>Упрощения «непредоставление обеспечения»</vt:lpstr>
      <vt:lpstr>Выпуск до подачи</vt:lpstr>
      <vt:lpstr>Упрощения «средства идентификации»</vt:lpstr>
      <vt:lpstr>Упрощения для перевозчиков</vt:lpstr>
      <vt:lpstr>Пилотные проекты</vt:lpstr>
      <vt:lpstr>Площадка УЭО</vt:lpstr>
      <vt:lpstr>Декларирование в любой таможне</vt:lpstr>
      <vt:lpstr>Низкий риск</vt:lpstr>
      <vt:lpstr>Новые специальные упрощения</vt:lpstr>
      <vt:lpstr>Новые специальные упрощения</vt:lpstr>
      <vt:lpstr>Предложения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проблемы применения специальных упрощений и пути их решения</dc:title>
  <dc:creator>Дмитрий Майоров</dc:creator>
  <cp:lastModifiedBy>Дмитрий Майоров</cp:lastModifiedBy>
  <cp:revision>91</cp:revision>
  <cp:lastPrinted>2020-04-24T06:51:20Z</cp:lastPrinted>
  <dcterms:created xsi:type="dcterms:W3CDTF">2016-04-11T07:01:04Z</dcterms:created>
  <dcterms:modified xsi:type="dcterms:W3CDTF">2020-04-30T08:36:33Z</dcterms:modified>
</cp:coreProperties>
</file>